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64" r:id="rId6"/>
    <p:sldId id="265" r:id="rId7"/>
    <p:sldId id="266" r:id="rId8"/>
    <p:sldId id="259" r:id="rId9"/>
    <p:sldId id="260" r:id="rId10"/>
    <p:sldId id="267" r:id="rId11"/>
    <p:sldId id="268" r:id="rId12"/>
    <p:sldId id="262" r:id="rId13"/>
    <p:sldId id="269" r:id="rId14"/>
    <p:sldId id="270" r:id="rId15"/>
    <p:sldId id="271" r:id="rId16"/>
    <p:sldId id="272" r:id="rId17"/>
    <p:sldId id="273" r:id="rId18"/>
    <p:sldId id="274" r:id="rId19"/>
    <p:sldId id="275" r:id="rId20"/>
    <p:sldId id="276" r:id="rId21"/>
    <p:sldId id="277" r:id="rId22"/>
    <p:sldId id="278" r:id="rId23"/>
    <p:sldId id="279" r:id="rId24"/>
    <p:sldId id="263" r:id="rId25"/>
  </p:sldIdLst>
  <p:sldSz cx="12192000" cy="6858000"/>
  <p:notesSz cx="6858000" cy="9144000"/>
  <p:defaultTex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4660"/>
  </p:normalViewPr>
  <p:slideViewPr>
    <p:cSldViewPr snapToGrid="0">
      <p:cViewPr varScale="1">
        <p:scale>
          <a:sx n="86" d="100"/>
          <a:sy n="86" d="100"/>
        </p:scale>
        <p:origin x="48" y="14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F86FD-141D-435F-8ADC-49C48B3B2C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PR"/>
          </a:p>
        </p:txBody>
      </p:sp>
      <p:sp>
        <p:nvSpPr>
          <p:cNvPr id="3" name="Subtitle 2">
            <a:extLst>
              <a:ext uri="{FF2B5EF4-FFF2-40B4-BE49-F238E27FC236}">
                <a16:creationId xmlns:a16="http://schemas.microsoft.com/office/drawing/2014/main" id="{D36F436C-0277-4F02-AA4D-8477AE015B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PR"/>
          </a:p>
        </p:txBody>
      </p:sp>
      <p:sp>
        <p:nvSpPr>
          <p:cNvPr id="4" name="Date Placeholder 3">
            <a:extLst>
              <a:ext uri="{FF2B5EF4-FFF2-40B4-BE49-F238E27FC236}">
                <a16:creationId xmlns:a16="http://schemas.microsoft.com/office/drawing/2014/main" id="{C5DAF696-60ED-474F-B20A-665AFC76B777}"/>
              </a:ext>
            </a:extLst>
          </p:cNvPr>
          <p:cNvSpPr>
            <a:spLocks noGrp="1"/>
          </p:cNvSpPr>
          <p:nvPr>
            <p:ph type="dt" sz="half" idx="10"/>
          </p:nvPr>
        </p:nvSpPr>
        <p:spPr/>
        <p:txBody>
          <a:bodyPr/>
          <a:lstStyle/>
          <a:p>
            <a:fld id="{025959E9-65C9-4253-998A-A6BD0DD2F7C4}" type="datetimeFigureOut">
              <a:rPr lang="es-PR" smtClean="0"/>
              <a:t>09/18/2019</a:t>
            </a:fld>
            <a:endParaRPr lang="es-PR"/>
          </a:p>
        </p:txBody>
      </p:sp>
      <p:sp>
        <p:nvSpPr>
          <p:cNvPr id="5" name="Footer Placeholder 4">
            <a:extLst>
              <a:ext uri="{FF2B5EF4-FFF2-40B4-BE49-F238E27FC236}">
                <a16:creationId xmlns:a16="http://schemas.microsoft.com/office/drawing/2014/main" id="{F64E6408-9006-4AB0-B665-F1CF013EF784}"/>
              </a:ext>
            </a:extLst>
          </p:cNvPr>
          <p:cNvSpPr>
            <a:spLocks noGrp="1"/>
          </p:cNvSpPr>
          <p:nvPr>
            <p:ph type="ftr" sz="quarter" idx="11"/>
          </p:nvPr>
        </p:nvSpPr>
        <p:spPr/>
        <p:txBody>
          <a:bodyPr/>
          <a:lstStyle/>
          <a:p>
            <a:endParaRPr lang="es-PR"/>
          </a:p>
        </p:txBody>
      </p:sp>
      <p:sp>
        <p:nvSpPr>
          <p:cNvPr id="6" name="Slide Number Placeholder 5">
            <a:extLst>
              <a:ext uri="{FF2B5EF4-FFF2-40B4-BE49-F238E27FC236}">
                <a16:creationId xmlns:a16="http://schemas.microsoft.com/office/drawing/2014/main" id="{4F44ABC9-BCA4-4490-9402-1D8291AFCD10}"/>
              </a:ext>
            </a:extLst>
          </p:cNvPr>
          <p:cNvSpPr>
            <a:spLocks noGrp="1"/>
          </p:cNvSpPr>
          <p:nvPr>
            <p:ph type="sldNum" sz="quarter" idx="12"/>
          </p:nvPr>
        </p:nvSpPr>
        <p:spPr/>
        <p:txBody>
          <a:bodyPr/>
          <a:lstStyle/>
          <a:p>
            <a:fld id="{DE994E07-41CE-427D-8209-88B3D1058B51}" type="slidenum">
              <a:rPr lang="es-PR" smtClean="0"/>
              <a:t>‹#›</a:t>
            </a:fld>
            <a:endParaRPr lang="es-PR"/>
          </a:p>
        </p:txBody>
      </p:sp>
    </p:spTree>
    <p:extLst>
      <p:ext uri="{BB962C8B-B14F-4D97-AF65-F5344CB8AC3E}">
        <p14:creationId xmlns:p14="http://schemas.microsoft.com/office/powerpoint/2010/main" val="3677986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8A491-336D-4705-AEE1-930F6AE3B812}"/>
              </a:ext>
            </a:extLst>
          </p:cNvPr>
          <p:cNvSpPr>
            <a:spLocks noGrp="1"/>
          </p:cNvSpPr>
          <p:nvPr>
            <p:ph type="title"/>
          </p:nvPr>
        </p:nvSpPr>
        <p:spPr/>
        <p:txBody>
          <a:bodyPr/>
          <a:lstStyle/>
          <a:p>
            <a:r>
              <a:rPr lang="en-US"/>
              <a:t>Click to edit Master title style</a:t>
            </a:r>
            <a:endParaRPr lang="es-PR"/>
          </a:p>
        </p:txBody>
      </p:sp>
      <p:sp>
        <p:nvSpPr>
          <p:cNvPr id="3" name="Content Placeholder 2">
            <a:extLst>
              <a:ext uri="{FF2B5EF4-FFF2-40B4-BE49-F238E27FC236}">
                <a16:creationId xmlns:a16="http://schemas.microsoft.com/office/drawing/2014/main" id="{586E836D-64F7-4B4C-9F48-CD8E098838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Date Placeholder 3">
            <a:extLst>
              <a:ext uri="{FF2B5EF4-FFF2-40B4-BE49-F238E27FC236}">
                <a16:creationId xmlns:a16="http://schemas.microsoft.com/office/drawing/2014/main" id="{47E4F2C8-29EC-46FA-8E7E-756E86AB3EB5}"/>
              </a:ext>
            </a:extLst>
          </p:cNvPr>
          <p:cNvSpPr>
            <a:spLocks noGrp="1"/>
          </p:cNvSpPr>
          <p:nvPr>
            <p:ph type="dt" sz="half" idx="10"/>
          </p:nvPr>
        </p:nvSpPr>
        <p:spPr/>
        <p:txBody>
          <a:bodyPr/>
          <a:lstStyle/>
          <a:p>
            <a:fld id="{025959E9-65C9-4253-998A-A6BD0DD2F7C4}" type="datetimeFigureOut">
              <a:rPr lang="es-PR" smtClean="0"/>
              <a:t>09/18/2019</a:t>
            </a:fld>
            <a:endParaRPr lang="es-PR"/>
          </a:p>
        </p:txBody>
      </p:sp>
      <p:sp>
        <p:nvSpPr>
          <p:cNvPr id="5" name="Footer Placeholder 4">
            <a:extLst>
              <a:ext uri="{FF2B5EF4-FFF2-40B4-BE49-F238E27FC236}">
                <a16:creationId xmlns:a16="http://schemas.microsoft.com/office/drawing/2014/main" id="{10555BC7-1F9B-43F9-AE3A-0DA3CFE0591E}"/>
              </a:ext>
            </a:extLst>
          </p:cNvPr>
          <p:cNvSpPr>
            <a:spLocks noGrp="1"/>
          </p:cNvSpPr>
          <p:nvPr>
            <p:ph type="ftr" sz="quarter" idx="11"/>
          </p:nvPr>
        </p:nvSpPr>
        <p:spPr/>
        <p:txBody>
          <a:bodyPr/>
          <a:lstStyle/>
          <a:p>
            <a:endParaRPr lang="es-PR"/>
          </a:p>
        </p:txBody>
      </p:sp>
      <p:sp>
        <p:nvSpPr>
          <p:cNvPr id="6" name="Slide Number Placeholder 5">
            <a:extLst>
              <a:ext uri="{FF2B5EF4-FFF2-40B4-BE49-F238E27FC236}">
                <a16:creationId xmlns:a16="http://schemas.microsoft.com/office/drawing/2014/main" id="{334E8066-5D70-43CE-AFF1-E01BDAA2F269}"/>
              </a:ext>
            </a:extLst>
          </p:cNvPr>
          <p:cNvSpPr>
            <a:spLocks noGrp="1"/>
          </p:cNvSpPr>
          <p:nvPr>
            <p:ph type="sldNum" sz="quarter" idx="12"/>
          </p:nvPr>
        </p:nvSpPr>
        <p:spPr/>
        <p:txBody>
          <a:bodyPr/>
          <a:lstStyle/>
          <a:p>
            <a:fld id="{DE994E07-41CE-427D-8209-88B3D1058B51}" type="slidenum">
              <a:rPr lang="es-PR" smtClean="0"/>
              <a:t>‹#›</a:t>
            </a:fld>
            <a:endParaRPr lang="es-PR"/>
          </a:p>
        </p:txBody>
      </p:sp>
    </p:spTree>
    <p:extLst>
      <p:ext uri="{BB962C8B-B14F-4D97-AF65-F5344CB8AC3E}">
        <p14:creationId xmlns:p14="http://schemas.microsoft.com/office/powerpoint/2010/main" val="2535068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38C39-AF4C-4E64-B085-CED8A9EF63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PR"/>
          </a:p>
        </p:txBody>
      </p:sp>
      <p:sp>
        <p:nvSpPr>
          <p:cNvPr id="3" name="Text Placeholder 2">
            <a:extLst>
              <a:ext uri="{FF2B5EF4-FFF2-40B4-BE49-F238E27FC236}">
                <a16:creationId xmlns:a16="http://schemas.microsoft.com/office/drawing/2014/main" id="{A471CABB-C054-4594-92F6-3A13DEBA4C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D72289-4A0B-4335-A6C6-7EC1C319CDB6}"/>
              </a:ext>
            </a:extLst>
          </p:cNvPr>
          <p:cNvSpPr>
            <a:spLocks noGrp="1"/>
          </p:cNvSpPr>
          <p:nvPr>
            <p:ph type="dt" sz="half" idx="10"/>
          </p:nvPr>
        </p:nvSpPr>
        <p:spPr/>
        <p:txBody>
          <a:bodyPr/>
          <a:lstStyle/>
          <a:p>
            <a:fld id="{025959E9-65C9-4253-998A-A6BD0DD2F7C4}" type="datetimeFigureOut">
              <a:rPr lang="es-PR" smtClean="0"/>
              <a:t>09/18/2019</a:t>
            </a:fld>
            <a:endParaRPr lang="es-PR"/>
          </a:p>
        </p:txBody>
      </p:sp>
      <p:sp>
        <p:nvSpPr>
          <p:cNvPr id="5" name="Footer Placeholder 4">
            <a:extLst>
              <a:ext uri="{FF2B5EF4-FFF2-40B4-BE49-F238E27FC236}">
                <a16:creationId xmlns:a16="http://schemas.microsoft.com/office/drawing/2014/main" id="{C9E917B9-64BD-4A18-8250-AD7516BD242F}"/>
              </a:ext>
            </a:extLst>
          </p:cNvPr>
          <p:cNvSpPr>
            <a:spLocks noGrp="1"/>
          </p:cNvSpPr>
          <p:nvPr>
            <p:ph type="ftr" sz="quarter" idx="11"/>
          </p:nvPr>
        </p:nvSpPr>
        <p:spPr/>
        <p:txBody>
          <a:bodyPr/>
          <a:lstStyle/>
          <a:p>
            <a:endParaRPr lang="es-PR"/>
          </a:p>
        </p:txBody>
      </p:sp>
      <p:sp>
        <p:nvSpPr>
          <p:cNvPr id="6" name="Slide Number Placeholder 5">
            <a:extLst>
              <a:ext uri="{FF2B5EF4-FFF2-40B4-BE49-F238E27FC236}">
                <a16:creationId xmlns:a16="http://schemas.microsoft.com/office/drawing/2014/main" id="{9898B6CF-AB77-4436-A847-03FB10CB9C47}"/>
              </a:ext>
            </a:extLst>
          </p:cNvPr>
          <p:cNvSpPr>
            <a:spLocks noGrp="1"/>
          </p:cNvSpPr>
          <p:nvPr>
            <p:ph type="sldNum" sz="quarter" idx="12"/>
          </p:nvPr>
        </p:nvSpPr>
        <p:spPr/>
        <p:txBody>
          <a:bodyPr/>
          <a:lstStyle/>
          <a:p>
            <a:fld id="{DE994E07-41CE-427D-8209-88B3D1058B51}" type="slidenum">
              <a:rPr lang="es-PR" smtClean="0"/>
              <a:t>‹#›</a:t>
            </a:fld>
            <a:endParaRPr lang="es-PR"/>
          </a:p>
        </p:txBody>
      </p:sp>
    </p:spTree>
    <p:extLst>
      <p:ext uri="{BB962C8B-B14F-4D97-AF65-F5344CB8AC3E}">
        <p14:creationId xmlns:p14="http://schemas.microsoft.com/office/powerpoint/2010/main" val="3160634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05FC5-BCE9-48AA-BACA-5EDE8FE6ABFA}"/>
              </a:ext>
            </a:extLst>
          </p:cNvPr>
          <p:cNvSpPr>
            <a:spLocks noGrp="1"/>
          </p:cNvSpPr>
          <p:nvPr>
            <p:ph type="title"/>
          </p:nvPr>
        </p:nvSpPr>
        <p:spPr/>
        <p:txBody>
          <a:bodyPr/>
          <a:lstStyle/>
          <a:p>
            <a:r>
              <a:rPr lang="en-US"/>
              <a:t>Click to edit Master title style</a:t>
            </a:r>
            <a:endParaRPr lang="es-PR"/>
          </a:p>
        </p:txBody>
      </p:sp>
      <p:sp>
        <p:nvSpPr>
          <p:cNvPr id="3" name="Content Placeholder 2">
            <a:extLst>
              <a:ext uri="{FF2B5EF4-FFF2-40B4-BE49-F238E27FC236}">
                <a16:creationId xmlns:a16="http://schemas.microsoft.com/office/drawing/2014/main" id="{BEA6E8C3-A30C-4F5C-A8BF-D63ADA8F37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Content Placeholder 3">
            <a:extLst>
              <a:ext uri="{FF2B5EF4-FFF2-40B4-BE49-F238E27FC236}">
                <a16:creationId xmlns:a16="http://schemas.microsoft.com/office/drawing/2014/main" id="{FFA274AF-7AE9-40D5-A53A-775C912762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5" name="Date Placeholder 4">
            <a:extLst>
              <a:ext uri="{FF2B5EF4-FFF2-40B4-BE49-F238E27FC236}">
                <a16:creationId xmlns:a16="http://schemas.microsoft.com/office/drawing/2014/main" id="{EABA9B79-5A72-4345-A639-29E08EA2B694}"/>
              </a:ext>
            </a:extLst>
          </p:cNvPr>
          <p:cNvSpPr>
            <a:spLocks noGrp="1"/>
          </p:cNvSpPr>
          <p:nvPr>
            <p:ph type="dt" sz="half" idx="10"/>
          </p:nvPr>
        </p:nvSpPr>
        <p:spPr/>
        <p:txBody>
          <a:bodyPr/>
          <a:lstStyle/>
          <a:p>
            <a:fld id="{025959E9-65C9-4253-998A-A6BD0DD2F7C4}" type="datetimeFigureOut">
              <a:rPr lang="es-PR" smtClean="0"/>
              <a:t>09/18/2019</a:t>
            </a:fld>
            <a:endParaRPr lang="es-PR"/>
          </a:p>
        </p:txBody>
      </p:sp>
      <p:sp>
        <p:nvSpPr>
          <p:cNvPr id="6" name="Footer Placeholder 5">
            <a:extLst>
              <a:ext uri="{FF2B5EF4-FFF2-40B4-BE49-F238E27FC236}">
                <a16:creationId xmlns:a16="http://schemas.microsoft.com/office/drawing/2014/main" id="{B4297A80-5349-4CE3-813D-CB32F0EAC2AB}"/>
              </a:ext>
            </a:extLst>
          </p:cNvPr>
          <p:cNvSpPr>
            <a:spLocks noGrp="1"/>
          </p:cNvSpPr>
          <p:nvPr>
            <p:ph type="ftr" sz="quarter" idx="11"/>
          </p:nvPr>
        </p:nvSpPr>
        <p:spPr/>
        <p:txBody>
          <a:bodyPr/>
          <a:lstStyle/>
          <a:p>
            <a:endParaRPr lang="es-PR"/>
          </a:p>
        </p:txBody>
      </p:sp>
      <p:sp>
        <p:nvSpPr>
          <p:cNvPr id="7" name="Slide Number Placeholder 6">
            <a:extLst>
              <a:ext uri="{FF2B5EF4-FFF2-40B4-BE49-F238E27FC236}">
                <a16:creationId xmlns:a16="http://schemas.microsoft.com/office/drawing/2014/main" id="{E3126BC0-452D-43C1-B125-ABC346468F51}"/>
              </a:ext>
            </a:extLst>
          </p:cNvPr>
          <p:cNvSpPr>
            <a:spLocks noGrp="1"/>
          </p:cNvSpPr>
          <p:nvPr>
            <p:ph type="sldNum" sz="quarter" idx="12"/>
          </p:nvPr>
        </p:nvSpPr>
        <p:spPr/>
        <p:txBody>
          <a:bodyPr/>
          <a:lstStyle/>
          <a:p>
            <a:fld id="{DE994E07-41CE-427D-8209-88B3D1058B51}" type="slidenum">
              <a:rPr lang="es-PR" smtClean="0"/>
              <a:t>‹#›</a:t>
            </a:fld>
            <a:endParaRPr lang="es-PR"/>
          </a:p>
        </p:txBody>
      </p:sp>
    </p:spTree>
    <p:extLst>
      <p:ext uri="{BB962C8B-B14F-4D97-AF65-F5344CB8AC3E}">
        <p14:creationId xmlns:p14="http://schemas.microsoft.com/office/powerpoint/2010/main" val="1241240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CD581-BF1A-43E7-A756-121FBEAA7E32}"/>
              </a:ext>
            </a:extLst>
          </p:cNvPr>
          <p:cNvSpPr>
            <a:spLocks noGrp="1"/>
          </p:cNvSpPr>
          <p:nvPr>
            <p:ph type="title"/>
          </p:nvPr>
        </p:nvSpPr>
        <p:spPr>
          <a:xfrm>
            <a:off x="839788" y="365125"/>
            <a:ext cx="10515600" cy="1325563"/>
          </a:xfrm>
        </p:spPr>
        <p:txBody>
          <a:bodyPr/>
          <a:lstStyle/>
          <a:p>
            <a:r>
              <a:rPr lang="en-US"/>
              <a:t>Click to edit Master title style</a:t>
            </a:r>
            <a:endParaRPr lang="es-PR"/>
          </a:p>
        </p:txBody>
      </p:sp>
      <p:sp>
        <p:nvSpPr>
          <p:cNvPr id="3" name="Text Placeholder 2">
            <a:extLst>
              <a:ext uri="{FF2B5EF4-FFF2-40B4-BE49-F238E27FC236}">
                <a16:creationId xmlns:a16="http://schemas.microsoft.com/office/drawing/2014/main" id="{5821653A-8B2F-4BA3-9F31-8010E0BEDF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90C6B6-79E1-4EA2-A403-F7F8D0F175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5" name="Text Placeholder 4">
            <a:extLst>
              <a:ext uri="{FF2B5EF4-FFF2-40B4-BE49-F238E27FC236}">
                <a16:creationId xmlns:a16="http://schemas.microsoft.com/office/drawing/2014/main" id="{E949777D-E089-4AB0-9DC6-39C024B700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2AC9AD-2DE7-4809-8605-48377AE984D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7" name="Date Placeholder 6">
            <a:extLst>
              <a:ext uri="{FF2B5EF4-FFF2-40B4-BE49-F238E27FC236}">
                <a16:creationId xmlns:a16="http://schemas.microsoft.com/office/drawing/2014/main" id="{3C781173-CB20-45EC-9593-CD9EB1E9DFB2}"/>
              </a:ext>
            </a:extLst>
          </p:cNvPr>
          <p:cNvSpPr>
            <a:spLocks noGrp="1"/>
          </p:cNvSpPr>
          <p:nvPr>
            <p:ph type="dt" sz="half" idx="10"/>
          </p:nvPr>
        </p:nvSpPr>
        <p:spPr/>
        <p:txBody>
          <a:bodyPr/>
          <a:lstStyle/>
          <a:p>
            <a:fld id="{025959E9-65C9-4253-998A-A6BD0DD2F7C4}" type="datetimeFigureOut">
              <a:rPr lang="es-PR" smtClean="0"/>
              <a:t>09/18/2019</a:t>
            </a:fld>
            <a:endParaRPr lang="es-PR"/>
          </a:p>
        </p:txBody>
      </p:sp>
      <p:sp>
        <p:nvSpPr>
          <p:cNvPr id="8" name="Footer Placeholder 7">
            <a:extLst>
              <a:ext uri="{FF2B5EF4-FFF2-40B4-BE49-F238E27FC236}">
                <a16:creationId xmlns:a16="http://schemas.microsoft.com/office/drawing/2014/main" id="{DEE60BE8-6ED3-4DCC-B9D6-4C039C49E180}"/>
              </a:ext>
            </a:extLst>
          </p:cNvPr>
          <p:cNvSpPr>
            <a:spLocks noGrp="1"/>
          </p:cNvSpPr>
          <p:nvPr>
            <p:ph type="ftr" sz="quarter" idx="11"/>
          </p:nvPr>
        </p:nvSpPr>
        <p:spPr/>
        <p:txBody>
          <a:bodyPr/>
          <a:lstStyle/>
          <a:p>
            <a:endParaRPr lang="es-PR"/>
          </a:p>
        </p:txBody>
      </p:sp>
      <p:sp>
        <p:nvSpPr>
          <p:cNvPr id="9" name="Slide Number Placeholder 8">
            <a:extLst>
              <a:ext uri="{FF2B5EF4-FFF2-40B4-BE49-F238E27FC236}">
                <a16:creationId xmlns:a16="http://schemas.microsoft.com/office/drawing/2014/main" id="{A60368D3-C288-4F73-8DC6-BCCB538F4B93}"/>
              </a:ext>
            </a:extLst>
          </p:cNvPr>
          <p:cNvSpPr>
            <a:spLocks noGrp="1"/>
          </p:cNvSpPr>
          <p:nvPr>
            <p:ph type="sldNum" sz="quarter" idx="12"/>
          </p:nvPr>
        </p:nvSpPr>
        <p:spPr/>
        <p:txBody>
          <a:bodyPr/>
          <a:lstStyle/>
          <a:p>
            <a:fld id="{DE994E07-41CE-427D-8209-88B3D1058B51}" type="slidenum">
              <a:rPr lang="es-PR" smtClean="0"/>
              <a:t>‹#›</a:t>
            </a:fld>
            <a:endParaRPr lang="es-PR"/>
          </a:p>
        </p:txBody>
      </p:sp>
    </p:spTree>
    <p:extLst>
      <p:ext uri="{BB962C8B-B14F-4D97-AF65-F5344CB8AC3E}">
        <p14:creationId xmlns:p14="http://schemas.microsoft.com/office/powerpoint/2010/main" val="611914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4E9C5-D578-4A73-90A7-4A19203C81A3}"/>
              </a:ext>
            </a:extLst>
          </p:cNvPr>
          <p:cNvSpPr>
            <a:spLocks noGrp="1"/>
          </p:cNvSpPr>
          <p:nvPr>
            <p:ph type="title"/>
          </p:nvPr>
        </p:nvSpPr>
        <p:spPr/>
        <p:txBody>
          <a:bodyPr/>
          <a:lstStyle/>
          <a:p>
            <a:r>
              <a:rPr lang="en-US"/>
              <a:t>Click to edit Master title style</a:t>
            </a:r>
            <a:endParaRPr lang="es-PR"/>
          </a:p>
        </p:txBody>
      </p:sp>
      <p:sp>
        <p:nvSpPr>
          <p:cNvPr id="3" name="Date Placeholder 2">
            <a:extLst>
              <a:ext uri="{FF2B5EF4-FFF2-40B4-BE49-F238E27FC236}">
                <a16:creationId xmlns:a16="http://schemas.microsoft.com/office/drawing/2014/main" id="{BEB5612C-F6DD-4FBF-97BD-65A80DF50406}"/>
              </a:ext>
            </a:extLst>
          </p:cNvPr>
          <p:cNvSpPr>
            <a:spLocks noGrp="1"/>
          </p:cNvSpPr>
          <p:nvPr>
            <p:ph type="dt" sz="half" idx="10"/>
          </p:nvPr>
        </p:nvSpPr>
        <p:spPr/>
        <p:txBody>
          <a:bodyPr/>
          <a:lstStyle/>
          <a:p>
            <a:fld id="{025959E9-65C9-4253-998A-A6BD0DD2F7C4}" type="datetimeFigureOut">
              <a:rPr lang="es-PR" smtClean="0"/>
              <a:t>09/18/2019</a:t>
            </a:fld>
            <a:endParaRPr lang="es-PR"/>
          </a:p>
        </p:txBody>
      </p:sp>
      <p:sp>
        <p:nvSpPr>
          <p:cNvPr id="4" name="Footer Placeholder 3">
            <a:extLst>
              <a:ext uri="{FF2B5EF4-FFF2-40B4-BE49-F238E27FC236}">
                <a16:creationId xmlns:a16="http://schemas.microsoft.com/office/drawing/2014/main" id="{933D8BDE-3407-4326-8AE1-BA6BDEAF8A6E}"/>
              </a:ext>
            </a:extLst>
          </p:cNvPr>
          <p:cNvSpPr>
            <a:spLocks noGrp="1"/>
          </p:cNvSpPr>
          <p:nvPr>
            <p:ph type="ftr" sz="quarter" idx="11"/>
          </p:nvPr>
        </p:nvSpPr>
        <p:spPr/>
        <p:txBody>
          <a:bodyPr/>
          <a:lstStyle/>
          <a:p>
            <a:endParaRPr lang="es-PR"/>
          </a:p>
        </p:txBody>
      </p:sp>
      <p:sp>
        <p:nvSpPr>
          <p:cNvPr id="5" name="Slide Number Placeholder 4">
            <a:extLst>
              <a:ext uri="{FF2B5EF4-FFF2-40B4-BE49-F238E27FC236}">
                <a16:creationId xmlns:a16="http://schemas.microsoft.com/office/drawing/2014/main" id="{3375DBB6-9D70-4DAE-8B59-9577F0270722}"/>
              </a:ext>
            </a:extLst>
          </p:cNvPr>
          <p:cNvSpPr>
            <a:spLocks noGrp="1"/>
          </p:cNvSpPr>
          <p:nvPr>
            <p:ph type="sldNum" sz="quarter" idx="12"/>
          </p:nvPr>
        </p:nvSpPr>
        <p:spPr/>
        <p:txBody>
          <a:bodyPr/>
          <a:lstStyle/>
          <a:p>
            <a:fld id="{DE994E07-41CE-427D-8209-88B3D1058B51}" type="slidenum">
              <a:rPr lang="es-PR" smtClean="0"/>
              <a:t>‹#›</a:t>
            </a:fld>
            <a:endParaRPr lang="es-PR"/>
          </a:p>
        </p:txBody>
      </p:sp>
    </p:spTree>
    <p:extLst>
      <p:ext uri="{BB962C8B-B14F-4D97-AF65-F5344CB8AC3E}">
        <p14:creationId xmlns:p14="http://schemas.microsoft.com/office/powerpoint/2010/main" val="2842377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9D2753-7291-4434-82A6-7D9E6DBD7D71}"/>
              </a:ext>
            </a:extLst>
          </p:cNvPr>
          <p:cNvSpPr>
            <a:spLocks noGrp="1"/>
          </p:cNvSpPr>
          <p:nvPr>
            <p:ph type="dt" sz="half" idx="10"/>
          </p:nvPr>
        </p:nvSpPr>
        <p:spPr/>
        <p:txBody>
          <a:bodyPr/>
          <a:lstStyle/>
          <a:p>
            <a:fld id="{025959E9-65C9-4253-998A-A6BD0DD2F7C4}" type="datetimeFigureOut">
              <a:rPr lang="es-PR" smtClean="0"/>
              <a:t>09/18/2019</a:t>
            </a:fld>
            <a:endParaRPr lang="es-PR"/>
          </a:p>
        </p:txBody>
      </p:sp>
      <p:sp>
        <p:nvSpPr>
          <p:cNvPr id="3" name="Footer Placeholder 2">
            <a:extLst>
              <a:ext uri="{FF2B5EF4-FFF2-40B4-BE49-F238E27FC236}">
                <a16:creationId xmlns:a16="http://schemas.microsoft.com/office/drawing/2014/main" id="{FBBC933E-C555-46FB-8809-FCF77F2FBE15}"/>
              </a:ext>
            </a:extLst>
          </p:cNvPr>
          <p:cNvSpPr>
            <a:spLocks noGrp="1"/>
          </p:cNvSpPr>
          <p:nvPr>
            <p:ph type="ftr" sz="quarter" idx="11"/>
          </p:nvPr>
        </p:nvSpPr>
        <p:spPr/>
        <p:txBody>
          <a:bodyPr/>
          <a:lstStyle/>
          <a:p>
            <a:endParaRPr lang="es-PR"/>
          </a:p>
        </p:txBody>
      </p:sp>
      <p:sp>
        <p:nvSpPr>
          <p:cNvPr id="4" name="Slide Number Placeholder 3">
            <a:extLst>
              <a:ext uri="{FF2B5EF4-FFF2-40B4-BE49-F238E27FC236}">
                <a16:creationId xmlns:a16="http://schemas.microsoft.com/office/drawing/2014/main" id="{6220A7AB-984E-4867-8A0C-AF1EDCB52B6A}"/>
              </a:ext>
            </a:extLst>
          </p:cNvPr>
          <p:cNvSpPr>
            <a:spLocks noGrp="1"/>
          </p:cNvSpPr>
          <p:nvPr>
            <p:ph type="sldNum" sz="quarter" idx="12"/>
          </p:nvPr>
        </p:nvSpPr>
        <p:spPr/>
        <p:txBody>
          <a:bodyPr/>
          <a:lstStyle/>
          <a:p>
            <a:fld id="{DE994E07-41CE-427D-8209-88B3D1058B51}" type="slidenum">
              <a:rPr lang="es-PR" smtClean="0"/>
              <a:t>‹#›</a:t>
            </a:fld>
            <a:endParaRPr lang="es-PR"/>
          </a:p>
        </p:txBody>
      </p:sp>
    </p:spTree>
    <p:extLst>
      <p:ext uri="{BB962C8B-B14F-4D97-AF65-F5344CB8AC3E}">
        <p14:creationId xmlns:p14="http://schemas.microsoft.com/office/powerpoint/2010/main" val="1004865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A05D-7621-4B57-B94E-E1ADB1BEA4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PR"/>
          </a:p>
        </p:txBody>
      </p:sp>
      <p:sp>
        <p:nvSpPr>
          <p:cNvPr id="3" name="Content Placeholder 2">
            <a:extLst>
              <a:ext uri="{FF2B5EF4-FFF2-40B4-BE49-F238E27FC236}">
                <a16:creationId xmlns:a16="http://schemas.microsoft.com/office/drawing/2014/main" id="{73B0ED3C-5AF0-44F2-B6E1-A97CD78901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Text Placeholder 3">
            <a:extLst>
              <a:ext uri="{FF2B5EF4-FFF2-40B4-BE49-F238E27FC236}">
                <a16:creationId xmlns:a16="http://schemas.microsoft.com/office/drawing/2014/main" id="{7B72F198-BC9B-4932-BEB4-2C46532D4C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6E9EE0-E56A-48AA-B917-E65F637603B0}"/>
              </a:ext>
            </a:extLst>
          </p:cNvPr>
          <p:cNvSpPr>
            <a:spLocks noGrp="1"/>
          </p:cNvSpPr>
          <p:nvPr>
            <p:ph type="dt" sz="half" idx="10"/>
          </p:nvPr>
        </p:nvSpPr>
        <p:spPr/>
        <p:txBody>
          <a:bodyPr/>
          <a:lstStyle/>
          <a:p>
            <a:fld id="{025959E9-65C9-4253-998A-A6BD0DD2F7C4}" type="datetimeFigureOut">
              <a:rPr lang="es-PR" smtClean="0"/>
              <a:t>09/18/2019</a:t>
            </a:fld>
            <a:endParaRPr lang="es-PR"/>
          </a:p>
        </p:txBody>
      </p:sp>
      <p:sp>
        <p:nvSpPr>
          <p:cNvPr id="6" name="Footer Placeholder 5">
            <a:extLst>
              <a:ext uri="{FF2B5EF4-FFF2-40B4-BE49-F238E27FC236}">
                <a16:creationId xmlns:a16="http://schemas.microsoft.com/office/drawing/2014/main" id="{C2598823-7174-4C06-BF73-F03C969BBB87}"/>
              </a:ext>
            </a:extLst>
          </p:cNvPr>
          <p:cNvSpPr>
            <a:spLocks noGrp="1"/>
          </p:cNvSpPr>
          <p:nvPr>
            <p:ph type="ftr" sz="quarter" idx="11"/>
          </p:nvPr>
        </p:nvSpPr>
        <p:spPr/>
        <p:txBody>
          <a:bodyPr/>
          <a:lstStyle/>
          <a:p>
            <a:endParaRPr lang="es-PR"/>
          </a:p>
        </p:txBody>
      </p:sp>
      <p:sp>
        <p:nvSpPr>
          <p:cNvPr id="7" name="Slide Number Placeholder 6">
            <a:extLst>
              <a:ext uri="{FF2B5EF4-FFF2-40B4-BE49-F238E27FC236}">
                <a16:creationId xmlns:a16="http://schemas.microsoft.com/office/drawing/2014/main" id="{82BCAAF6-4982-4FE8-8497-E9AD8F9AB752}"/>
              </a:ext>
            </a:extLst>
          </p:cNvPr>
          <p:cNvSpPr>
            <a:spLocks noGrp="1"/>
          </p:cNvSpPr>
          <p:nvPr>
            <p:ph type="sldNum" sz="quarter" idx="12"/>
          </p:nvPr>
        </p:nvSpPr>
        <p:spPr/>
        <p:txBody>
          <a:bodyPr/>
          <a:lstStyle/>
          <a:p>
            <a:fld id="{DE994E07-41CE-427D-8209-88B3D1058B51}" type="slidenum">
              <a:rPr lang="es-PR" smtClean="0"/>
              <a:t>‹#›</a:t>
            </a:fld>
            <a:endParaRPr lang="es-PR"/>
          </a:p>
        </p:txBody>
      </p:sp>
    </p:spTree>
    <p:extLst>
      <p:ext uri="{BB962C8B-B14F-4D97-AF65-F5344CB8AC3E}">
        <p14:creationId xmlns:p14="http://schemas.microsoft.com/office/powerpoint/2010/main" val="3772977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BD6FC-B8D5-4DD4-8CEF-729CB1ED54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PR"/>
          </a:p>
        </p:txBody>
      </p:sp>
      <p:sp>
        <p:nvSpPr>
          <p:cNvPr id="3" name="Picture Placeholder 2">
            <a:extLst>
              <a:ext uri="{FF2B5EF4-FFF2-40B4-BE49-F238E27FC236}">
                <a16:creationId xmlns:a16="http://schemas.microsoft.com/office/drawing/2014/main" id="{F230393B-F3B4-474D-A3C8-620E160763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R"/>
          </a:p>
        </p:txBody>
      </p:sp>
      <p:sp>
        <p:nvSpPr>
          <p:cNvPr id="4" name="Text Placeholder 3">
            <a:extLst>
              <a:ext uri="{FF2B5EF4-FFF2-40B4-BE49-F238E27FC236}">
                <a16:creationId xmlns:a16="http://schemas.microsoft.com/office/drawing/2014/main" id="{1D4F1B2C-815E-4857-B180-EF4F0BF897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CB7680-EC2D-4161-AF8A-A4CD200DEE56}"/>
              </a:ext>
            </a:extLst>
          </p:cNvPr>
          <p:cNvSpPr>
            <a:spLocks noGrp="1"/>
          </p:cNvSpPr>
          <p:nvPr>
            <p:ph type="dt" sz="half" idx="10"/>
          </p:nvPr>
        </p:nvSpPr>
        <p:spPr/>
        <p:txBody>
          <a:bodyPr/>
          <a:lstStyle/>
          <a:p>
            <a:fld id="{025959E9-65C9-4253-998A-A6BD0DD2F7C4}" type="datetimeFigureOut">
              <a:rPr lang="es-PR" smtClean="0"/>
              <a:t>09/18/2019</a:t>
            </a:fld>
            <a:endParaRPr lang="es-PR"/>
          </a:p>
        </p:txBody>
      </p:sp>
      <p:sp>
        <p:nvSpPr>
          <p:cNvPr id="6" name="Footer Placeholder 5">
            <a:extLst>
              <a:ext uri="{FF2B5EF4-FFF2-40B4-BE49-F238E27FC236}">
                <a16:creationId xmlns:a16="http://schemas.microsoft.com/office/drawing/2014/main" id="{45CCBEAB-6D70-4AE7-A727-3C88A52F1909}"/>
              </a:ext>
            </a:extLst>
          </p:cNvPr>
          <p:cNvSpPr>
            <a:spLocks noGrp="1"/>
          </p:cNvSpPr>
          <p:nvPr>
            <p:ph type="ftr" sz="quarter" idx="11"/>
          </p:nvPr>
        </p:nvSpPr>
        <p:spPr/>
        <p:txBody>
          <a:bodyPr/>
          <a:lstStyle/>
          <a:p>
            <a:endParaRPr lang="es-PR"/>
          </a:p>
        </p:txBody>
      </p:sp>
      <p:sp>
        <p:nvSpPr>
          <p:cNvPr id="7" name="Slide Number Placeholder 6">
            <a:extLst>
              <a:ext uri="{FF2B5EF4-FFF2-40B4-BE49-F238E27FC236}">
                <a16:creationId xmlns:a16="http://schemas.microsoft.com/office/drawing/2014/main" id="{C64A463B-616A-409F-A401-DC321F047AC9}"/>
              </a:ext>
            </a:extLst>
          </p:cNvPr>
          <p:cNvSpPr>
            <a:spLocks noGrp="1"/>
          </p:cNvSpPr>
          <p:nvPr>
            <p:ph type="sldNum" sz="quarter" idx="12"/>
          </p:nvPr>
        </p:nvSpPr>
        <p:spPr/>
        <p:txBody>
          <a:bodyPr/>
          <a:lstStyle/>
          <a:p>
            <a:fld id="{DE994E07-41CE-427D-8209-88B3D1058B51}" type="slidenum">
              <a:rPr lang="es-PR" smtClean="0"/>
              <a:t>‹#›</a:t>
            </a:fld>
            <a:endParaRPr lang="es-PR"/>
          </a:p>
        </p:txBody>
      </p:sp>
    </p:spTree>
    <p:extLst>
      <p:ext uri="{BB962C8B-B14F-4D97-AF65-F5344CB8AC3E}">
        <p14:creationId xmlns:p14="http://schemas.microsoft.com/office/powerpoint/2010/main" val="371189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5D9B6-7549-4285-BB03-4E7DDDD8D022}"/>
              </a:ext>
            </a:extLst>
          </p:cNvPr>
          <p:cNvSpPr>
            <a:spLocks noGrp="1"/>
          </p:cNvSpPr>
          <p:nvPr>
            <p:ph type="title"/>
          </p:nvPr>
        </p:nvSpPr>
        <p:spPr/>
        <p:txBody>
          <a:bodyPr/>
          <a:lstStyle/>
          <a:p>
            <a:r>
              <a:rPr lang="en-US"/>
              <a:t>Click to edit Master title style</a:t>
            </a:r>
            <a:endParaRPr lang="es-PR"/>
          </a:p>
        </p:txBody>
      </p:sp>
      <p:sp>
        <p:nvSpPr>
          <p:cNvPr id="3" name="Vertical Text Placeholder 2">
            <a:extLst>
              <a:ext uri="{FF2B5EF4-FFF2-40B4-BE49-F238E27FC236}">
                <a16:creationId xmlns:a16="http://schemas.microsoft.com/office/drawing/2014/main" id="{2ADB20E0-4C2B-45C7-820B-623D58DA97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Date Placeholder 3">
            <a:extLst>
              <a:ext uri="{FF2B5EF4-FFF2-40B4-BE49-F238E27FC236}">
                <a16:creationId xmlns:a16="http://schemas.microsoft.com/office/drawing/2014/main" id="{AE962B97-5F6A-4842-9EDD-26F1141F80B2}"/>
              </a:ext>
            </a:extLst>
          </p:cNvPr>
          <p:cNvSpPr>
            <a:spLocks noGrp="1"/>
          </p:cNvSpPr>
          <p:nvPr>
            <p:ph type="dt" sz="half" idx="10"/>
          </p:nvPr>
        </p:nvSpPr>
        <p:spPr/>
        <p:txBody>
          <a:bodyPr/>
          <a:lstStyle/>
          <a:p>
            <a:fld id="{025959E9-65C9-4253-998A-A6BD0DD2F7C4}" type="datetimeFigureOut">
              <a:rPr lang="es-PR" smtClean="0"/>
              <a:t>09/18/2019</a:t>
            </a:fld>
            <a:endParaRPr lang="es-PR"/>
          </a:p>
        </p:txBody>
      </p:sp>
      <p:sp>
        <p:nvSpPr>
          <p:cNvPr id="5" name="Footer Placeholder 4">
            <a:extLst>
              <a:ext uri="{FF2B5EF4-FFF2-40B4-BE49-F238E27FC236}">
                <a16:creationId xmlns:a16="http://schemas.microsoft.com/office/drawing/2014/main" id="{CA8D4F69-FE70-48E5-AC3E-B743CBE903FF}"/>
              </a:ext>
            </a:extLst>
          </p:cNvPr>
          <p:cNvSpPr>
            <a:spLocks noGrp="1"/>
          </p:cNvSpPr>
          <p:nvPr>
            <p:ph type="ftr" sz="quarter" idx="11"/>
          </p:nvPr>
        </p:nvSpPr>
        <p:spPr/>
        <p:txBody>
          <a:bodyPr/>
          <a:lstStyle/>
          <a:p>
            <a:endParaRPr lang="es-PR"/>
          </a:p>
        </p:txBody>
      </p:sp>
      <p:sp>
        <p:nvSpPr>
          <p:cNvPr id="6" name="Slide Number Placeholder 5">
            <a:extLst>
              <a:ext uri="{FF2B5EF4-FFF2-40B4-BE49-F238E27FC236}">
                <a16:creationId xmlns:a16="http://schemas.microsoft.com/office/drawing/2014/main" id="{357B4F8E-8623-4936-B080-61C023499019}"/>
              </a:ext>
            </a:extLst>
          </p:cNvPr>
          <p:cNvSpPr>
            <a:spLocks noGrp="1"/>
          </p:cNvSpPr>
          <p:nvPr>
            <p:ph type="sldNum" sz="quarter" idx="12"/>
          </p:nvPr>
        </p:nvSpPr>
        <p:spPr/>
        <p:txBody>
          <a:bodyPr/>
          <a:lstStyle/>
          <a:p>
            <a:fld id="{DE994E07-41CE-427D-8209-88B3D1058B51}" type="slidenum">
              <a:rPr lang="es-PR" smtClean="0"/>
              <a:t>‹#›</a:t>
            </a:fld>
            <a:endParaRPr lang="es-PR"/>
          </a:p>
        </p:txBody>
      </p:sp>
    </p:spTree>
    <p:extLst>
      <p:ext uri="{BB962C8B-B14F-4D97-AF65-F5344CB8AC3E}">
        <p14:creationId xmlns:p14="http://schemas.microsoft.com/office/powerpoint/2010/main" val="2146365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7AC067-7FF9-41BF-830D-3AF544176E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PR"/>
          </a:p>
        </p:txBody>
      </p:sp>
      <p:sp>
        <p:nvSpPr>
          <p:cNvPr id="3" name="Vertical Text Placeholder 2">
            <a:extLst>
              <a:ext uri="{FF2B5EF4-FFF2-40B4-BE49-F238E27FC236}">
                <a16:creationId xmlns:a16="http://schemas.microsoft.com/office/drawing/2014/main" id="{D827E326-F574-47BB-B071-C25467F1C0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Date Placeholder 3">
            <a:extLst>
              <a:ext uri="{FF2B5EF4-FFF2-40B4-BE49-F238E27FC236}">
                <a16:creationId xmlns:a16="http://schemas.microsoft.com/office/drawing/2014/main" id="{2A0631CC-2F6B-4657-9096-B1CC6D0BB706}"/>
              </a:ext>
            </a:extLst>
          </p:cNvPr>
          <p:cNvSpPr>
            <a:spLocks noGrp="1"/>
          </p:cNvSpPr>
          <p:nvPr>
            <p:ph type="dt" sz="half" idx="10"/>
          </p:nvPr>
        </p:nvSpPr>
        <p:spPr/>
        <p:txBody>
          <a:bodyPr/>
          <a:lstStyle/>
          <a:p>
            <a:fld id="{025959E9-65C9-4253-998A-A6BD0DD2F7C4}" type="datetimeFigureOut">
              <a:rPr lang="es-PR" smtClean="0"/>
              <a:t>09/18/2019</a:t>
            </a:fld>
            <a:endParaRPr lang="es-PR"/>
          </a:p>
        </p:txBody>
      </p:sp>
      <p:sp>
        <p:nvSpPr>
          <p:cNvPr id="5" name="Footer Placeholder 4">
            <a:extLst>
              <a:ext uri="{FF2B5EF4-FFF2-40B4-BE49-F238E27FC236}">
                <a16:creationId xmlns:a16="http://schemas.microsoft.com/office/drawing/2014/main" id="{F5364137-CC99-4275-9DF5-18728BBFE292}"/>
              </a:ext>
            </a:extLst>
          </p:cNvPr>
          <p:cNvSpPr>
            <a:spLocks noGrp="1"/>
          </p:cNvSpPr>
          <p:nvPr>
            <p:ph type="ftr" sz="quarter" idx="11"/>
          </p:nvPr>
        </p:nvSpPr>
        <p:spPr/>
        <p:txBody>
          <a:bodyPr/>
          <a:lstStyle/>
          <a:p>
            <a:endParaRPr lang="es-PR"/>
          </a:p>
        </p:txBody>
      </p:sp>
      <p:sp>
        <p:nvSpPr>
          <p:cNvPr id="6" name="Slide Number Placeholder 5">
            <a:extLst>
              <a:ext uri="{FF2B5EF4-FFF2-40B4-BE49-F238E27FC236}">
                <a16:creationId xmlns:a16="http://schemas.microsoft.com/office/drawing/2014/main" id="{49F2983D-5978-441B-9096-870CEDCB0F5A}"/>
              </a:ext>
            </a:extLst>
          </p:cNvPr>
          <p:cNvSpPr>
            <a:spLocks noGrp="1"/>
          </p:cNvSpPr>
          <p:nvPr>
            <p:ph type="sldNum" sz="quarter" idx="12"/>
          </p:nvPr>
        </p:nvSpPr>
        <p:spPr/>
        <p:txBody>
          <a:bodyPr/>
          <a:lstStyle/>
          <a:p>
            <a:fld id="{DE994E07-41CE-427D-8209-88B3D1058B51}" type="slidenum">
              <a:rPr lang="es-PR" smtClean="0"/>
              <a:t>‹#›</a:t>
            </a:fld>
            <a:endParaRPr lang="es-PR"/>
          </a:p>
        </p:txBody>
      </p:sp>
    </p:spTree>
    <p:extLst>
      <p:ext uri="{BB962C8B-B14F-4D97-AF65-F5344CB8AC3E}">
        <p14:creationId xmlns:p14="http://schemas.microsoft.com/office/powerpoint/2010/main" val="1082445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41039D-8CEB-4439-A827-9379317BDC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PR"/>
          </a:p>
        </p:txBody>
      </p:sp>
      <p:sp>
        <p:nvSpPr>
          <p:cNvPr id="3" name="Text Placeholder 2">
            <a:extLst>
              <a:ext uri="{FF2B5EF4-FFF2-40B4-BE49-F238E27FC236}">
                <a16:creationId xmlns:a16="http://schemas.microsoft.com/office/drawing/2014/main" id="{FC4BA86C-2B52-4871-8A31-B0EC884742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Date Placeholder 3">
            <a:extLst>
              <a:ext uri="{FF2B5EF4-FFF2-40B4-BE49-F238E27FC236}">
                <a16:creationId xmlns:a16="http://schemas.microsoft.com/office/drawing/2014/main" id="{E1003B5C-CF40-49D2-875F-C928473B07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5959E9-65C9-4253-998A-A6BD0DD2F7C4}" type="datetimeFigureOut">
              <a:rPr lang="es-PR" smtClean="0"/>
              <a:t>09/18/2019</a:t>
            </a:fld>
            <a:endParaRPr lang="es-PR"/>
          </a:p>
        </p:txBody>
      </p:sp>
      <p:sp>
        <p:nvSpPr>
          <p:cNvPr id="5" name="Footer Placeholder 4">
            <a:extLst>
              <a:ext uri="{FF2B5EF4-FFF2-40B4-BE49-F238E27FC236}">
                <a16:creationId xmlns:a16="http://schemas.microsoft.com/office/drawing/2014/main" id="{58263650-307B-4AD1-A62F-1338D181DB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R"/>
          </a:p>
        </p:txBody>
      </p:sp>
      <p:sp>
        <p:nvSpPr>
          <p:cNvPr id="6" name="Slide Number Placeholder 5">
            <a:extLst>
              <a:ext uri="{FF2B5EF4-FFF2-40B4-BE49-F238E27FC236}">
                <a16:creationId xmlns:a16="http://schemas.microsoft.com/office/drawing/2014/main" id="{88A98715-73F4-4CD1-AAE9-A6F32EC7CD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994E07-41CE-427D-8209-88B3D1058B51}" type="slidenum">
              <a:rPr lang="es-PR" smtClean="0"/>
              <a:t>‹#›</a:t>
            </a:fld>
            <a:endParaRPr lang="es-PR"/>
          </a:p>
        </p:txBody>
      </p:sp>
    </p:spTree>
    <p:extLst>
      <p:ext uri="{BB962C8B-B14F-4D97-AF65-F5344CB8AC3E}">
        <p14:creationId xmlns:p14="http://schemas.microsoft.com/office/powerpoint/2010/main" val="3378332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cucutags@de.pr.gov"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mailto:cucutags@de.pr.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8221F-359B-4407-9F25-371E341A7DE4}"/>
              </a:ext>
            </a:extLst>
          </p:cNvPr>
          <p:cNvSpPr>
            <a:spLocks noGrp="1"/>
          </p:cNvSpPr>
          <p:nvPr>
            <p:ph type="ctrTitle"/>
          </p:nvPr>
        </p:nvSpPr>
        <p:spPr>
          <a:xfrm>
            <a:off x="1094935" y="641489"/>
            <a:ext cx="10590628" cy="2387600"/>
          </a:xfrm>
        </p:spPr>
        <p:txBody>
          <a:bodyPr>
            <a:normAutofit/>
          </a:bodyPr>
          <a:lstStyle/>
          <a:p>
            <a:r>
              <a:rPr lang="en-US" sz="3600" dirty="0"/>
              <a:t>Plan de </a:t>
            </a:r>
            <a:r>
              <a:rPr lang="en-US" sz="3600" dirty="0" err="1"/>
              <a:t>Trabajo</a:t>
            </a:r>
            <a:r>
              <a:rPr lang="en-US" sz="3600" dirty="0"/>
              <a:t> 19-35</a:t>
            </a:r>
            <a:br>
              <a:rPr lang="en-US" sz="3600" dirty="0"/>
            </a:br>
            <a:r>
              <a:rPr lang="en-US" sz="3600" dirty="0"/>
              <a:t>“Thinking labs: </a:t>
            </a:r>
            <a:r>
              <a:rPr lang="en-US" sz="3600" dirty="0" err="1"/>
              <a:t>espacios</a:t>
            </a:r>
            <a:r>
              <a:rPr lang="en-US" sz="3600" dirty="0"/>
              <a:t> de </a:t>
            </a:r>
            <a:r>
              <a:rPr lang="en-US" sz="3600" dirty="0" err="1"/>
              <a:t>aprendizaje</a:t>
            </a:r>
            <a:r>
              <a:rPr lang="en-US" sz="3600" dirty="0"/>
              <a:t> e </a:t>
            </a:r>
            <a:r>
              <a:rPr lang="en-US" sz="3600" dirty="0" err="1"/>
              <a:t>innovación</a:t>
            </a:r>
            <a:r>
              <a:rPr lang="en-US" sz="3600" dirty="0"/>
              <a:t>”</a:t>
            </a:r>
            <a:endParaRPr lang="es-PR" sz="3600" dirty="0"/>
          </a:p>
        </p:txBody>
      </p:sp>
      <p:sp>
        <p:nvSpPr>
          <p:cNvPr id="3" name="Subtitle 2">
            <a:extLst>
              <a:ext uri="{FF2B5EF4-FFF2-40B4-BE49-F238E27FC236}">
                <a16:creationId xmlns:a16="http://schemas.microsoft.com/office/drawing/2014/main" id="{2A286458-AC22-40D5-A07D-F70636362C1B}"/>
              </a:ext>
            </a:extLst>
          </p:cNvPr>
          <p:cNvSpPr>
            <a:spLocks noGrp="1"/>
          </p:cNvSpPr>
          <p:nvPr>
            <p:ph type="subTitle" idx="1"/>
          </p:nvPr>
        </p:nvSpPr>
        <p:spPr>
          <a:xfrm>
            <a:off x="1524000" y="5095399"/>
            <a:ext cx="9144000" cy="1655762"/>
          </a:xfrm>
        </p:spPr>
        <p:txBody>
          <a:bodyPr>
            <a:normAutofit lnSpcReduction="10000"/>
          </a:bodyPr>
          <a:lstStyle/>
          <a:p>
            <a:endParaRPr lang="en-US" dirty="0"/>
          </a:p>
          <a:p>
            <a:r>
              <a:rPr lang="en-US" dirty="0" err="1"/>
              <a:t>Reunión</a:t>
            </a:r>
            <a:r>
              <a:rPr lang="en-US" dirty="0"/>
              <a:t> de </a:t>
            </a:r>
            <a:r>
              <a:rPr lang="en-US" dirty="0" err="1"/>
              <a:t>orientación</a:t>
            </a:r>
            <a:endParaRPr lang="en-US" dirty="0"/>
          </a:p>
          <a:p>
            <a:r>
              <a:rPr lang="en-US" dirty="0"/>
              <a:t>18 de </a:t>
            </a:r>
            <a:r>
              <a:rPr lang="en-US" dirty="0" err="1"/>
              <a:t>septiembre</a:t>
            </a:r>
            <a:r>
              <a:rPr lang="en-US" dirty="0"/>
              <a:t> de 2019</a:t>
            </a:r>
          </a:p>
          <a:p>
            <a:r>
              <a:rPr lang="en-US" dirty="0"/>
              <a:t>2:00 p. m. </a:t>
            </a:r>
            <a:endParaRPr lang="es-PR" dirty="0"/>
          </a:p>
        </p:txBody>
      </p:sp>
      <p:sp>
        <p:nvSpPr>
          <p:cNvPr id="4" name="Rectangle 3">
            <a:extLst>
              <a:ext uri="{FF2B5EF4-FFF2-40B4-BE49-F238E27FC236}">
                <a16:creationId xmlns:a16="http://schemas.microsoft.com/office/drawing/2014/main" id="{FBB7F3D5-6AC6-4E6C-9ED0-2BD7C604C907}"/>
              </a:ext>
            </a:extLst>
          </p:cNvPr>
          <p:cNvSpPr/>
          <p:nvPr/>
        </p:nvSpPr>
        <p:spPr>
          <a:xfrm>
            <a:off x="1706880" y="514793"/>
            <a:ext cx="6096000" cy="1231106"/>
          </a:xfrm>
          <a:prstGeom prst="rect">
            <a:avLst/>
          </a:prstGeom>
        </p:spPr>
        <p:txBody>
          <a:bodyPr>
            <a:spAutoFit/>
          </a:bodyPr>
          <a:lstStyle/>
          <a:p>
            <a:r>
              <a:rPr lang="es-PR" dirty="0"/>
              <a:t> </a:t>
            </a:r>
            <a:r>
              <a:rPr lang="es-PR" sz="1400" dirty="0"/>
              <a:t>GOBIERNO DE PUERTO RICO</a:t>
            </a:r>
          </a:p>
          <a:p>
            <a:r>
              <a:rPr lang="es-PR" sz="1400" dirty="0"/>
              <a:t>  </a:t>
            </a:r>
          </a:p>
          <a:p>
            <a:r>
              <a:rPr lang="es-PR" sz="1400" dirty="0"/>
              <a:t>  DEPARTAMENTO DE EDUCACIÓN</a:t>
            </a:r>
          </a:p>
          <a:p>
            <a:r>
              <a:rPr lang="es-PR" sz="1400" dirty="0"/>
              <a:t>  Subsecretaría para Asuntos Académicos</a:t>
            </a:r>
          </a:p>
          <a:p>
            <a:r>
              <a:rPr lang="es-PR" sz="1400" dirty="0"/>
              <a:t>  Programa de Estudios Sociales</a:t>
            </a:r>
          </a:p>
        </p:txBody>
      </p:sp>
      <p:cxnSp>
        <p:nvCxnSpPr>
          <p:cNvPr id="5" name="Straight Connector 4">
            <a:extLst>
              <a:ext uri="{FF2B5EF4-FFF2-40B4-BE49-F238E27FC236}">
                <a16:creationId xmlns:a16="http://schemas.microsoft.com/office/drawing/2014/main" id="{10FC0623-9D5E-48AF-8692-496ECD212BEA}"/>
              </a:ext>
            </a:extLst>
          </p:cNvPr>
          <p:cNvCxnSpPr>
            <a:cxnSpLocks/>
          </p:cNvCxnSpPr>
          <p:nvPr/>
        </p:nvCxnSpPr>
        <p:spPr>
          <a:xfrm>
            <a:off x="1856350" y="913423"/>
            <a:ext cx="2532770" cy="0"/>
          </a:xfrm>
          <a:prstGeom prst="line">
            <a:avLst/>
          </a:prstGeom>
          <a:ln>
            <a:solidFill>
              <a:schemeClr val="bg1">
                <a:lumMod val="50000"/>
              </a:schemeClr>
            </a:solidFill>
          </a:ln>
          <a:effectLst/>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540482D0-71E7-4022-92DE-07375796008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06437" y="425548"/>
            <a:ext cx="1165493" cy="1147694"/>
          </a:xfrm>
          <a:prstGeom prst="rect">
            <a:avLst/>
          </a:prstGeom>
        </p:spPr>
      </p:pic>
      <p:pic>
        <p:nvPicPr>
          <p:cNvPr id="6" name="Picture 5">
            <a:extLst>
              <a:ext uri="{FF2B5EF4-FFF2-40B4-BE49-F238E27FC236}">
                <a16:creationId xmlns:a16="http://schemas.microsoft.com/office/drawing/2014/main" id="{62DCA728-99C0-4B3D-8EC0-58A94F9648F4}"/>
              </a:ext>
            </a:extLst>
          </p:cNvPr>
          <p:cNvPicPr>
            <a:picLocks noChangeAspect="1"/>
          </p:cNvPicPr>
          <p:nvPr/>
        </p:nvPicPr>
        <p:blipFill>
          <a:blip r:embed="rId3"/>
          <a:stretch>
            <a:fillRect/>
          </a:stretch>
        </p:blipFill>
        <p:spPr>
          <a:xfrm>
            <a:off x="2704408" y="3301023"/>
            <a:ext cx="7066946" cy="1883249"/>
          </a:xfrm>
          <a:prstGeom prst="rect">
            <a:avLst/>
          </a:prstGeom>
        </p:spPr>
      </p:pic>
    </p:spTree>
    <p:extLst>
      <p:ext uri="{BB962C8B-B14F-4D97-AF65-F5344CB8AC3E}">
        <p14:creationId xmlns:p14="http://schemas.microsoft.com/office/powerpoint/2010/main" val="2861681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2591D-4BDE-4BA4-B3C0-C385CAE8E8C7}"/>
              </a:ext>
            </a:extLst>
          </p:cNvPr>
          <p:cNvSpPr>
            <a:spLocks noGrp="1"/>
          </p:cNvSpPr>
          <p:nvPr>
            <p:ph type="title"/>
          </p:nvPr>
        </p:nvSpPr>
        <p:spPr/>
        <p:txBody>
          <a:bodyPr/>
          <a:lstStyle/>
          <a:p>
            <a:r>
              <a:rPr lang="es-ES" b="1" dirty="0"/>
              <a:t>INTRODUCCIÓN</a:t>
            </a:r>
            <a:endParaRPr lang="es-PR" dirty="0"/>
          </a:p>
        </p:txBody>
      </p:sp>
      <p:sp>
        <p:nvSpPr>
          <p:cNvPr id="3" name="Content Placeholder 2">
            <a:extLst>
              <a:ext uri="{FF2B5EF4-FFF2-40B4-BE49-F238E27FC236}">
                <a16:creationId xmlns:a16="http://schemas.microsoft.com/office/drawing/2014/main" id="{0B2A0D0D-6BFC-45A2-B0E5-BE28F3DEBD46}"/>
              </a:ext>
            </a:extLst>
          </p:cNvPr>
          <p:cNvSpPr>
            <a:spLocks noGrp="1"/>
          </p:cNvSpPr>
          <p:nvPr>
            <p:ph idx="1"/>
          </p:nvPr>
        </p:nvSpPr>
        <p:spPr/>
        <p:txBody>
          <a:bodyPr>
            <a:normAutofit fontScale="85000" lnSpcReduction="10000"/>
          </a:bodyPr>
          <a:lstStyle/>
          <a:p>
            <a:pPr marL="0" indent="0" algn="just">
              <a:buNone/>
            </a:pPr>
            <a:r>
              <a:rPr lang="es-PR" dirty="0"/>
              <a:t>El Departamento de Educación se encuentra comprometido con el desarrollo de estrategias educativas innovadoras que fomenten el mejoramiento del aprovechamiento académico de todos los estudiantes. El Programa de Estudios Sociales desarrolló el plan de trabajo </a:t>
            </a:r>
            <a:r>
              <a:rPr lang="es-PR" b="1" i="1" dirty="0"/>
              <a:t>Thinking Labs: Espacios de Aprendizaje e Innovación</a:t>
            </a:r>
            <a:r>
              <a:rPr lang="es-PR" dirty="0"/>
              <a:t> con el propósito de crear espacios educativos que fomenten y estimulen el aprendizaje a través de la creatividad, exposición de ideas, investigación, análisis, toma de decisiones individuales y/o colaborativas, planificación y construcción. Estos espacios (makerspaces) están diseñados considerando la metodología “Design Thinking” para estimular la creatividad en los estudiantes.</a:t>
            </a:r>
          </a:p>
          <a:p>
            <a:pPr marL="0" indent="0" algn="just">
              <a:buNone/>
            </a:pPr>
            <a:r>
              <a:rPr lang="en-US" dirty="0"/>
              <a:t>Este </a:t>
            </a:r>
            <a:r>
              <a:rPr lang="en-US" dirty="0" err="1"/>
              <a:t>proyecto</a:t>
            </a:r>
            <a:r>
              <a:rPr lang="en-US" dirty="0"/>
              <a:t> </a:t>
            </a:r>
            <a:r>
              <a:rPr lang="en-US" dirty="0" err="1"/>
              <a:t>procura</a:t>
            </a:r>
            <a:r>
              <a:rPr lang="en-US" dirty="0"/>
              <a:t> la </a:t>
            </a:r>
            <a:r>
              <a:rPr lang="en-US" dirty="0" err="1"/>
              <a:t>creación</a:t>
            </a:r>
            <a:r>
              <a:rPr lang="en-US" dirty="0"/>
              <a:t> y </a:t>
            </a:r>
            <a:r>
              <a:rPr lang="en-US" dirty="0" err="1"/>
              <a:t>modificación</a:t>
            </a:r>
            <a:r>
              <a:rPr lang="en-US" dirty="0"/>
              <a:t> de 28 </a:t>
            </a:r>
            <a:r>
              <a:rPr lang="en-US" dirty="0" err="1"/>
              <a:t>laboratorios</a:t>
            </a:r>
            <a:r>
              <a:rPr lang="en-US" dirty="0"/>
              <a:t> de </a:t>
            </a:r>
            <a:r>
              <a:rPr lang="en-US" dirty="0" err="1"/>
              <a:t>aprendizaje</a:t>
            </a:r>
            <a:r>
              <a:rPr lang="en-US" dirty="0"/>
              <a:t> e </a:t>
            </a:r>
            <a:r>
              <a:rPr lang="en-US" dirty="0" err="1"/>
              <a:t>innovación</a:t>
            </a:r>
            <a:r>
              <a:rPr lang="en-US" dirty="0"/>
              <a:t> (</a:t>
            </a:r>
            <a:r>
              <a:rPr lang="en-US" i="1" dirty="0"/>
              <a:t>Thinking Labs</a:t>
            </a:r>
            <a:r>
              <a:rPr lang="en-US" dirty="0"/>
              <a:t>) </a:t>
            </a:r>
            <a:r>
              <a:rPr lang="en-US" dirty="0" err="1"/>
              <a:t>donde</a:t>
            </a:r>
            <a:r>
              <a:rPr lang="en-US" dirty="0"/>
              <a:t> </a:t>
            </a:r>
            <a:r>
              <a:rPr lang="en-US" dirty="0" err="1"/>
              <a:t>estudiantes</a:t>
            </a:r>
            <a:r>
              <a:rPr lang="en-US" dirty="0"/>
              <a:t> </a:t>
            </a:r>
            <a:r>
              <a:rPr lang="en-US" dirty="0" err="1"/>
              <a:t>apoyados</a:t>
            </a:r>
            <a:r>
              <a:rPr lang="en-US" dirty="0"/>
              <a:t> por sus maestros </a:t>
            </a:r>
            <a:r>
              <a:rPr lang="en-US" dirty="0" err="1"/>
              <a:t>aumenten</a:t>
            </a:r>
            <a:r>
              <a:rPr lang="en-US" dirty="0"/>
              <a:t> sus </a:t>
            </a:r>
            <a:r>
              <a:rPr lang="en-US" dirty="0" err="1"/>
              <a:t>competencias</a:t>
            </a:r>
            <a:r>
              <a:rPr lang="en-US" dirty="0"/>
              <a:t> </a:t>
            </a:r>
            <a:r>
              <a:rPr lang="en-US" dirty="0" err="1"/>
              <a:t>académicas</a:t>
            </a:r>
            <a:r>
              <a:rPr lang="en-US" dirty="0"/>
              <a:t> </a:t>
            </a:r>
            <a:r>
              <a:rPr lang="en-US" dirty="0" err="1"/>
              <a:t>integrando</a:t>
            </a:r>
            <a:r>
              <a:rPr lang="en-US" dirty="0"/>
              <a:t> los </a:t>
            </a:r>
            <a:r>
              <a:rPr lang="en-US" dirty="0" err="1"/>
              <a:t>estándares</a:t>
            </a:r>
            <a:r>
              <a:rPr lang="en-US" dirty="0"/>
              <a:t> y </a:t>
            </a:r>
            <a:r>
              <a:rPr lang="en-US" dirty="0" err="1"/>
              <a:t>destrezas</a:t>
            </a:r>
            <a:r>
              <a:rPr lang="en-US" dirty="0"/>
              <a:t> de </a:t>
            </a:r>
            <a:r>
              <a:rPr lang="en-US" dirty="0" err="1"/>
              <a:t>estudios</a:t>
            </a:r>
            <a:r>
              <a:rPr lang="en-US" dirty="0"/>
              <a:t> </a:t>
            </a:r>
            <a:r>
              <a:rPr lang="en-US" dirty="0" err="1"/>
              <a:t>sociales</a:t>
            </a:r>
            <a:r>
              <a:rPr lang="en-US" dirty="0"/>
              <a:t> a las </a:t>
            </a:r>
            <a:r>
              <a:rPr lang="en-US" dirty="0" err="1"/>
              <a:t>materias</a:t>
            </a:r>
            <a:r>
              <a:rPr lang="en-US" dirty="0"/>
              <a:t> de </a:t>
            </a:r>
            <a:r>
              <a:rPr lang="en-US" dirty="0" err="1"/>
              <a:t>español</a:t>
            </a:r>
            <a:r>
              <a:rPr lang="en-US" dirty="0"/>
              <a:t>, </a:t>
            </a:r>
            <a:r>
              <a:rPr lang="en-US" dirty="0" err="1"/>
              <a:t>inglés</a:t>
            </a:r>
            <a:r>
              <a:rPr lang="en-US" dirty="0"/>
              <a:t>, </a:t>
            </a:r>
            <a:r>
              <a:rPr lang="en-US" dirty="0" err="1"/>
              <a:t>matemáticas</a:t>
            </a:r>
            <a:r>
              <a:rPr lang="en-US" dirty="0"/>
              <a:t> y </a:t>
            </a:r>
            <a:r>
              <a:rPr lang="en-US" dirty="0" err="1"/>
              <a:t>ciencias</a:t>
            </a:r>
            <a:r>
              <a:rPr lang="en-US" dirty="0"/>
              <a:t>. </a:t>
            </a:r>
            <a:endParaRPr lang="es-PR" dirty="0"/>
          </a:p>
        </p:txBody>
      </p:sp>
    </p:spTree>
    <p:extLst>
      <p:ext uri="{BB962C8B-B14F-4D97-AF65-F5344CB8AC3E}">
        <p14:creationId xmlns:p14="http://schemas.microsoft.com/office/powerpoint/2010/main" val="1739251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58358-5A42-4604-91E0-3B77D6A79546}"/>
              </a:ext>
            </a:extLst>
          </p:cNvPr>
          <p:cNvSpPr>
            <a:spLocks noGrp="1"/>
          </p:cNvSpPr>
          <p:nvPr>
            <p:ph type="title"/>
          </p:nvPr>
        </p:nvSpPr>
        <p:spPr>
          <a:xfrm>
            <a:off x="507609" y="365125"/>
            <a:ext cx="10515600" cy="1325563"/>
          </a:xfrm>
        </p:spPr>
        <p:txBody>
          <a:bodyPr/>
          <a:lstStyle/>
          <a:p>
            <a:r>
              <a:rPr lang="en-US" b="1" dirty="0" err="1"/>
              <a:t>Escuelas</a:t>
            </a:r>
            <a:r>
              <a:rPr lang="en-US" b="1" dirty="0"/>
              <a:t> </a:t>
            </a:r>
            <a:r>
              <a:rPr lang="en-US" b="1" dirty="0" err="1"/>
              <a:t>participantes</a:t>
            </a:r>
            <a:br>
              <a:rPr lang="en-US" b="1" dirty="0"/>
            </a:br>
            <a:endParaRPr lang="es-PR" b="1" dirty="0"/>
          </a:p>
        </p:txBody>
      </p:sp>
      <p:graphicFrame>
        <p:nvGraphicFramePr>
          <p:cNvPr id="5" name="Content Placeholder 4">
            <a:extLst>
              <a:ext uri="{FF2B5EF4-FFF2-40B4-BE49-F238E27FC236}">
                <a16:creationId xmlns:a16="http://schemas.microsoft.com/office/drawing/2014/main" id="{5BA19F86-C57F-4933-9EDD-5C1347007139}"/>
              </a:ext>
            </a:extLst>
          </p:cNvPr>
          <p:cNvGraphicFramePr>
            <a:graphicFrameLocks noGrp="1"/>
          </p:cNvGraphicFramePr>
          <p:nvPr>
            <p:ph idx="1"/>
            <p:extLst>
              <p:ext uri="{D42A27DB-BD31-4B8C-83A1-F6EECF244321}">
                <p14:modId xmlns:p14="http://schemas.microsoft.com/office/powerpoint/2010/main" val="3914288522"/>
              </p:ext>
            </p:extLst>
          </p:nvPr>
        </p:nvGraphicFramePr>
        <p:xfrm>
          <a:off x="7097152" y="365125"/>
          <a:ext cx="4396153" cy="6247386"/>
        </p:xfrm>
        <a:graphic>
          <a:graphicData uri="http://schemas.openxmlformats.org/drawingml/2006/table">
            <a:tbl>
              <a:tblPr firstRow="1" firstCol="1" bandRow="1">
                <a:tableStyleId>{5940675A-B579-460E-94D1-54222C63F5DA}</a:tableStyleId>
              </a:tblPr>
              <a:tblGrid>
                <a:gridCol w="769575">
                  <a:extLst>
                    <a:ext uri="{9D8B030D-6E8A-4147-A177-3AD203B41FA5}">
                      <a16:colId xmlns:a16="http://schemas.microsoft.com/office/drawing/2014/main" val="2249848948"/>
                    </a:ext>
                  </a:extLst>
                </a:gridCol>
                <a:gridCol w="1902467">
                  <a:extLst>
                    <a:ext uri="{9D8B030D-6E8A-4147-A177-3AD203B41FA5}">
                      <a16:colId xmlns:a16="http://schemas.microsoft.com/office/drawing/2014/main" val="401158964"/>
                    </a:ext>
                  </a:extLst>
                </a:gridCol>
                <a:gridCol w="891782">
                  <a:extLst>
                    <a:ext uri="{9D8B030D-6E8A-4147-A177-3AD203B41FA5}">
                      <a16:colId xmlns:a16="http://schemas.microsoft.com/office/drawing/2014/main" val="1589616086"/>
                    </a:ext>
                  </a:extLst>
                </a:gridCol>
                <a:gridCol w="832329">
                  <a:extLst>
                    <a:ext uri="{9D8B030D-6E8A-4147-A177-3AD203B41FA5}">
                      <a16:colId xmlns:a16="http://schemas.microsoft.com/office/drawing/2014/main" val="2409566014"/>
                    </a:ext>
                  </a:extLst>
                </a:gridCol>
              </a:tblGrid>
              <a:tr h="497961">
                <a:tc>
                  <a:txBody>
                    <a:bodyPr/>
                    <a:lstStyle/>
                    <a:p>
                      <a:pPr marL="0" marR="0" algn="ctr">
                        <a:lnSpc>
                          <a:spcPct val="107000"/>
                        </a:lnSpc>
                        <a:spcBef>
                          <a:spcPts val="0"/>
                        </a:spcBef>
                        <a:spcAft>
                          <a:spcPts val="800"/>
                        </a:spcAft>
                      </a:pPr>
                      <a:endParaRPr lang="en-US" sz="800" b="1" dirty="0">
                        <a:effectLst/>
                      </a:endParaRPr>
                    </a:p>
                    <a:p>
                      <a:pPr marL="0" marR="0" algn="ctr">
                        <a:lnSpc>
                          <a:spcPct val="107000"/>
                        </a:lnSpc>
                        <a:spcBef>
                          <a:spcPts val="0"/>
                        </a:spcBef>
                        <a:spcAft>
                          <a:spcPts val="800"/>
                        </a:spcAft>
                      </a:pPr>
                      <a:r>
                        <a:rPr lang="en-US" sz="800" b="1" dirty="0" err="1">
                          <a:effectLst/>
                        </a:rPr>
                        <a:t>Oficina</a:t>
                      </a:r>
                      <a:r>
                        <a:rPr lang="en-US" sz="800" b="1" dirty="0">
                          <a:effectLst/>
                        </a:rPr>
                        <a:t> Regional </a:t>
                      </a:r>
                      <a:r>
                        <a:rPr lang="en-US" sz="800" b="1" dirty="0" err="1">
                          <a:effectLst/>
                        </a:rPr>
                        <a:t>Educativa</a:t>
                      </a:r>
                      <a:endParaRPr lang="es-PR"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solidFill>
                      <a:schemeClr val="bg1">
                        <a:lumMod val="85000"/>
                      </a:schemeClr>
                    </a:solidFill>
                  </a:tcPr>
                </a:tc>
                <a:tc>
                  <a:txBody>
                    <a:bodyPr/>
                    <a:lstStyle/>
                    <a:p>
                      <a:pPr marL="0" marR="0" algn="ctr">
                        <a:lnSpc>
                          <a:spcPct val="107000"/>
                        </a:lnSpc>
                        <a:spcBef>
                          <a:spcPts val="0"/>
                        </a:spcBef>
                        <a:spcAft>
                          <a:spcPts val="800"/>
                        </a:spcAft>
                      </a:pPr>
                      <a:r>
                        <a:rPr lang="en-US" sz="800" b="1" dirty="0" err="1">
                          <a:effectLst/>
                        </a:rPr>
                        <a:t>Nombre</a:t>
                      </a:r>
                      <a:r>
                        <a:rPr lang="en-US" sz="800" b="1" dirty="0">
                          <a:effectLst/>
                        </a:rPr>
                        <a:t> de la </a:t>
                      </a:r>
                      <a:r>
                        <a:rPr lang="en-US" sz="800" b="1" dirty="0" err="1">
                          <a:effectLst/>
                        </a:rPr>
                        <a:t>escuela</a:t>
                      </a:r>
                      <a:endParaRPr lang="es-PR"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nchor="b">
                    <a:solidFill>
                      <a:schemeClr val="bg1">
                        <a:lumMod val="85000"/>
                      </a:schemeClr>
                    </a:solidFill>
                  </a:tcPr>
                </a:tc>
                <a:tc>
                  <a:txBody>
                    <a:bodyPr/>
                    <a:lstStyle/>
                    <a:p>
                      <a:pPr marL="0" marR="0" algn="l">
                        <a:lnSpc>
                          <a:spcPct val="107000"/>
                        </a:lnSpc>
                        <a:spcBef>
                          <a:spcPts val="0"/>
                        </a:spcBef>
                        <a:spcAft>
                          <a:spcPts val="800"/>
                        </a:spcAft>
                      </a:pPr>
                      <a:r>
                        <a:rPr lang="en-US" sz="800" b="1" dirty="0">
                          <a:effectLst/>
                        </a:rPr>
                        <a:t> </a:t>
                      </a:r>
                      <a:endParaRPr lang="es-PR" sz="1000" b="1" dirty="0">
                        <a:effectLst/>
                      </a:endParaRPr>
                    </a:p>
                    <a:p>
                      <a:pPr marL="0" marR="0" algn="l">
                        <a:lnSpc>
                          <a:spcPct val="107000"/>
                        </a:lnSpc>
                        <a:spcBef>
                          <a:spcPts val="0"/>
                        </a:spcBef>
                        <a:spcAft>
                          <a:spcPts val="800"/>
                        </a:spcAft>
                      </a:pPr>
                      <a:endParaRPr lang="en-US" sz="800" b="1" dirty="0">
                        <a:effectLst/>
                      </a:endParaRPr>
                    </a:p>
                    <a:p>
                      <a:pPr marL="0" marR="0" algn="l">
                        <a:lnSpc>
                          <a:spcPct val="107000"/>
                        </a:lnSpc>
                        <a:spcBef>
                          <a:spcPts val="0"/>
                        </a:spcBef>
                        <a:spcAft>
                          <a:spcPts val="800"/>
                        </a:spcAft>
                      </a:pPr>
                      <a:r>
                        <a:rPr lang="en-US" sz="800" b="1" dirty="0">
                          <a:effectLst/>
                        </a:rPr>
                        <a:t>Municipio</a:t>
                      </a:r>
                      <a:endParaRPr lang="es-PR"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solidFill>
                      <a:schemeClr val="bg1">
                        <a:lumMod val="85000"/>
                      </a:schemeClr>
                    </a:solidFill>
                  </a:tcPr>
                </a:tc>
                <a:tc>
                  <a:txBody>
                    <a:bodyPr/>
                    <a:lstStyle/>
                    <a:p>
                      <a:pPr marL="0" marR="0" algn="ctr">
                        <a:lnSpc>
                          <a:spcPct val="107000"/>
                        </a:lnSpc>
                        <a:spcBef>
                          <a:spcPts val="0"/>
                        </a:spcBef>
                        <a:spcAft>
                          <a:spcPts val="800"/>
                        </a:spcAft>
                      </a:pPr>
                      <a:r>
                        <a:rPr lang="en-US" sz="800" b="1" dirty="0">
                          <a:effectLst/>
                        </a:rPr>
                        <a:t>Código de la </a:t>
                      </a:r>
                      <a:r>
                        <a:rPr lang="en-US" sz="800" b="1" dirty="0" err="1">
                          <a:effectLst/>
                        </a:rPr>
                        <a:t>escuela</a:t>
                      </a:r>
                      <a:endParaRPr lang="es-PR"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nchor="b">
                    <a:solidFill>
                      <a:schemeClr val="bg1">
                        <a:lumMod val="85000"/>
                      </a:schemeClr>
                    </a:solidFill>
                  </a:tcPr>
                </a:tc>
                <a:extLst>
                  <a:ext uri="{0D108BD9-81ED-4DB2-BD59-A6C34878D82A}">
                    <a16:rowId xmlns:a16="http://schemas.microsoft.com/office/drawing/2014/main" val="738539465"/>
                  </a:ext>
                </a:extLst>
              </a:tr>
              <a:tr h="235941">
                <a:tc>
                  <a:txBody>
                    <a:bodyPr/>
                    <a:lstStyle/>
                    <a:p>
                      <a:pPr marL="0" marR="0" algn="l">
                        <a:lnSpc>
                          <a:spcPct val="107000"/>
                        </a:lnSpc>
                        <a:spcBef>
                          <a:spcPts val="0"/>
                        </a:spcBef>
                        <a:spcAft>
                          <a:spcPts val="800"/>
                        </a:spcAft>
                      </a:pPr>
                      <a:r>
                        <a:rPr lang="en-US" sz="800">
                          <a:effectLst/>
                        </a:rPr>
                        <a:t>Arecibo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dirty="0">
                          <a:effectLst/>
                        </a:rPr>
                        <a:t>Domingo Aponte Collazo </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Lares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11643</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1144847217"/>
                  </a:ext>
                </a:extLst>
              </a:tr>
              <a:tr h="209644">
                <a:tc>
                  <a:txBody>
                    <a:bodyPr/>
                    <a:lstStyle/>
                    <a:p>
                      <a:pPr marL="0" marR="0" algn="l">
                        <a:lnSpc>
                          <a:spcPct val="107000"/>
                        </a:lnSpc>
                        <a:spcBef>
                          <a:spcPts val="0"/>
                        </a:spcBef>
                        <a:spcAft>
                          <a:spcPts val="800"/>
                        </a:spcAft>
                      </a:pPr>
                      <a:r>
                        <a:rPr lang="en-US" sz="800">
                          <a:effectLst/>
                        </a:rPr>
                        <a:t>Arecibo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dirty="0">
                          <a:effectLst/>
                        </a:rPr>
                        <a:t>Gabriela Mistral</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Lares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11593</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3780545825"/>
                  </a:ext>
                </a:extLst>
              </a:tr>
              <a:tr h="189922">
                <a:tc>
                  <a:txBody>
                    <a:bodyPr/>
                    <a:lstStyle/>
                    <a:p>
                      <a:pPr marL="0" marR="0" algn="l">
                        <a:lnSpc>
                          <a:spcPct val="107000"/>
                        </a:lnSpc>
                        <a:spcBef>
                          <a:spcPts val="0"/>
                        </a:spcBef>
                        <a:spcAft>
                          <a:spcPts val="800"/>
                        </a:spcAft>
                      </a:pPr>
                      <a:r>
                        <a:rPr lang="en-US" sz="800">
                          <a:effectLst/>
                        </a:rPr>
                        <a:t>Arecibo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dirty="0">
                          <a:effectLst/>
                        </a:rPr>
                        <a:t>Lorenzo </a:t>
                      </a:r>
                      <a:r>
                        <a:rPr lang="en-US" sz="800" dirty="0" err="1">
                          <a:effectLst/>
                        </a:rPr>
                        <a:t>Coballes</a:t>
                      </a:r>
                      <a:r>
                        <a:rPr lang="en-US" sz="800" dirty="0">
                          <a:effectLst/>
                        </a:rPr>
                        <a:t> </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Hatillo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11528</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261529458"/>
                  </a:ext>
                </a:extLst>
              </a:tr>
              <a:tr h="160621">
                <a:tc>
                  <a:txBody>
                    <a:bodyPr/>
                    <a:lstStyle/>
                    <a:p>
                      <a:pPr marL="0" marR="0" algn="l">
                        <a:lnSpc>
                          <a:spcPct val="107000"/>
                        </a:lnSpc>
                        <a:spcBef>
                          <a:spcPts val="0"/>
                        </a:spcBef>
                        <a:spcAft>
                          <a:spcPts val="800"/>
                        </a:spcAft>
                      </a:pPr>
                      <a:r>
                        <a:rPr lang="en-US" sz="800">
                          <a:effectLst/>
                        </a:rPr>
                        <a:t>Arecibo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Luis Felipe Crespo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Camuy</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17384</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2162651994"/>
                  </a:ext>
                </a:extLst>
              </a:tr>
              <a:tr h="203070">
                <a:tc>
                  <a:txBody>
                    <a:bodyPr/>
                    <a:lstStyle/>
                    <a:p>
                      <a:pPr marL="0" marR="0" algn="l">
                        <a:lnSpc>
                          <a:spcPct val="107000"/>
                        </a:lnSpc>
                        <a:spcBef>
                          <a:spcPts val="0"/>
                        </a:spcBef>
                        <a:spcAft>
                          <a:spcPts val="800"/>
                        </a:spcAft>
                      </a:pPr>
                      <a:r>
                        <a:rPr lang="en-US" sz="800">
                          <a:effectLst/>
                        </a:rPr>
                        <a:t>Bayamón</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dirty="0">
                          <a:effectLst/>
                        </a:rPr>
                        <a:t>Francisco Manrique Cabrera</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Bayamón</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70284</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4236666627"/>
                  </a:ext>
                </a:extLst>
              </a:tr>
              <a:tr h="160621">
                <a:tc>
                  <a:txBody>
                    <a:bodyPr/>
                    <a:lstStyle/>
                    <a:p>
                      <a:pPr marL="0" marR="0" algn="l">
                        <a:lnSpc>
                          <a:spcPct val="107000"/>
                        </a:lnSpc>
                        <a:spcBef>
                          <a:spcPts val="0"/>
                        </a:spcBef>
                        <a:spcAft>
                          <a:spcPts val="800"/>
                        </a:spcAft>
                      </a:pPr>
                      <a:r>
                        <a:rPr lang="en-US" sz="800">
                          <a:effectLst/>
                        </a:rPr>
                        <a:t>Bayamón</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Francisco Morales </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Naranjito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71225</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2312766678"/>
                  </a:ext>
                </a:extLst>
              </a:tr>
              <a:tr h="160621">
                <a:tc>
                  <a:txBody>
                    <a:bodyPr/>
                    <a:lstStyle/>
                    <a:p>
                      <a:pPr marL="0" marR="0" algn="l">
                        <a:lnSpc>
                          <a:spcPct val="107000"/>
                        </a:lnSpc>
                        <a:spcBef>
                          <a:spcPts val="0"/>
                        </a:spcBef>
                        <a:spcAft>
                          <a:spcPts val="800"/>
                        </a:spcAft>
                      </a:pPr>
                      <a:r>
                        <a:rPr lang="en-US" sz="800">
                          <a:effectLst/>
                        </a:rPr>
                        <a:t>Bayamón</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dirty="0">
                          <a:effectLst/>
                        </a:rPr>
                        <a:t>Pablo Burgos Marrero</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Corozal</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77669</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781125173"/>
                  </a:ext>
                </a:extLst>
              </a:tr>
              <a:tr h="160621">
                <a:tc>
                  <a:txBody>
                    <a:bodyPr/>
                    <a:lstStyle/>
                    <a:p>
                      <a:pPr marL="0" marR="0" algn="l">
                        <a:lnSpc>
                          <a:spcPct val="107000"/>
                        </a:lnSpc>
                        <a:spcBef>
                          <a:spcPts val="0"/>
                        </a:spcBef>
                        <a:spcAft>
                          <a:spcPts val="800"/>
                        </a:spcAft>
                      </a:pPr>
                      <a:r>
                        <a:rPr lang="en-US" sz="800">
                          <a:effectLst/>
                        </a:rPr>
                        <a:t>Bayamón</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SU Matrullas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Orocovis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12666</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1504395337"/>
                  </a:ext>
                </a:extLst>
              </a:tr>
              <a:tr h="160621">
                <a:tc>
                  <a:txBody>
                    <a:bodyPr/>
                    <a:lstStyle/>
                    <a:p>
                      <a:pPr marL="0" marR="0" algn="l">
                        <a:lnSpc>
                          <a:spcPct val="107000"/>
                        </a:lnSpc>
                        <a:spcBef>
                          <a:spcPts val="0"/>
                        </a:spcBef>
                        <a:spcAft>
                          <a:spcPts val="800"/>
                        </a:spcAft>
                      </a:pPr>
                      <a:r>
                        <a:rPr lang="en-US" sz="800">
                          <a:effectLst/>
                        </a:rPr>
                        <a:t>Caguas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Adela Brenes Texidor </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Guayama</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26336</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1877770284"/>
                  </a:ext>
                </a:extLst>
              </a:tr>
              <a:tr h="160621">
                <a:tc>
                  <a:txBody>
                    <a:bodyPr/>
                    <a:lstStyle/>
                    <a:p>
                      <a:pPr marL="0" marR="0" algn="l">
                        <a:lnSpc>
                          <a:spcPct val="107000"/>
                        </a:lnSpc>
                        <a:spcBef>
                          <a:spcPts val="0"/>
                        </a:spcBef>
                        <a:spcAft>
                          <a:spcPts val="800"/>
                        </a:spcAft>
                      </a:pPr>
                      <a:r>
                        <a:rPr lang="en-US" sz="800">
                          <a:effectLst/>
                        </a:rPr>
                        <a:t>Caguas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dirty="0">
                          <a:effectLst/>
                        </a:rPr>
                        <a:t>Antonio Domínguez</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nchor="b"/>
                </a:tc>
                <a:tc>
                  <a:txBody>
                    <a:bodyPr/>
                    <a:lstStyle/>
                    <a:p>
                      <a:pPr marL="0" marR="0" algn="l">
                        <a:lnSpc>
                          <a:spcPct val="107000"/>
                        </a:lnSpc>
                        <a:spcBef>
                          <a:spcPts val="0"/>
                        </a:spcBef>
                        <a:spcAft>
                          <a:spcPts val="800"/>
                        </a:spcAft>
                      </a:pPr>
                      <a:r>
                        <a:rPr lang="en-US" sz="800">
                          <a:effectLst/>
                        </a:rPr>
                        <a:t>Caguas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26492</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nchor="b"/>
                </a:tc>
                <a:extLst>
                  <a:ext uri="{0D108BD9-81ED-4DB2-BD59-A6C34878D82A}">
                    <a16:rowId xmlns:a16="http://schemas.microsoft.com/office/drawing/2014/main" val="143665449"/>
                  </a:ext>
                </a:extLst>
              </a:tr>
              <a:tr h="160621">
                <a:tc>
                  <a:txBody>
                    <a:bodyPr/>
                    <a:lstStyle/>
                    <a:p>
                      <a:pPr marL="0" marR="0" algn="l">
                        <a:lnSpc>
                          <a:spcPct val="107000"/>
                        </a:lnSpc>
                        <a:spcBef>
                          <a:spcPts val="0"/>
                        </a:spcBef>
                        <a:spcAft>
                          <a:spcPts val="800"/>
                        </a:spcAft>
                      </a:pPr>
                      <a:r>
                        <a:rPr lang="en-US" sz="800">
                          <a:effectLst/>
                        </a:rPr>
                        <a:t>Caguas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Gerardo Sellés Solá</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Caguas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21212</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3282608249"/>
                  </a:ext>
                </a:extLst>
              </a:tr>
              <a:tr h="160621">
                <a:tc>
                  <a:txBody>
                    <a:bodyPr/>
                    <a:lstStyle/>
                    <a:p>
                      <a:pPr marL="0" marR="0" algn="l">
                        <a:lnSpc>
                          <a:spcPct val="107000"/>
                        </a:lnSpc>
                        <a:spcBef>
                          <a:spcPts val="0"/>
                        </a:spcBef>
                        <a:spcAft>
                          <a:spcPts val="800"/>
                        </a:spcAft>
                      </a:pPr>
                      <a:r>
                        <a:rPr lang="en-US" sz="800">
                          <a:effectLst/>
                        </a:rPr>
                        <a:t>Caguas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José N. Gándara</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nchor="b"/>
                </a:tc>
                <a:tc>
                  <a:txBody>
                    <a:bodyPr/>
                    <a:lstStyle/>
                    <a:p>
                      <a:pPr marL="0" marR="0" algn="l">
                        <a:lnSpc>
                          <a:spcPct val="107000"/>
                        </a:lnSpc>
                        <a:spcBef>
                          <a:spcPts val="0"/>
                        </a:spcBef>
                        <a:spcAft>
                          <a:spcPts val="800"/>
                        </a:spcAft>
                      </a:pPr>
                      <a:r>
                        <a:rPr lang="en-US" sz="800">
                          <a:effectLst/>
                        </a:rPr>
                        <a:t>Aibonito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20362</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nchor="b"/>
                </a:tc>
                <a:extLst>
                  <a:ext uri="{0D108BD9-81ED-4DB2-BD59-A6C34878D82A}">
                    <a16:rowId xmlns:a16="http://schemas.microsoft.com/office/drawing/2014/main" val="4114258992"/>
                  </a:ext>
                </a:extLst>
              </a:tr>
              <a:tr h="219140">
                <a:tc>
                  <a:txBody>
                    <a:bodyPr/>
                    <a:lstStyle/>
                    <a:p>
                      <a:pPr marL="0" marR="0" algn="l">
                        <a:lnSpc>
                          <a:spcPct val="107000"/>
                        </a:lnSpc>
                        <a:spcBef>
                          <a:spcPts val="0"/>
                        </a:spcBef>
                        <a:spcAft>
                          <a:spcPts val="800"/>
                        </a:spcAft>
                      </a:pPr>
                      <a:r>
                        <a:rPr lang="en-US" sz="800">
                          <a:effectLst/>
                        </a:rPr>
                        <a:t>Humacao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Alfonso Casta Martínez</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Maunabo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31542</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405630412"/>
                  </a:ext>
                </a:extLst>
              </a:tr>
              <a:tr h="219140">
                <a:tc>
                  <a:txBody>
                    <a:bodyPr/>
                    <a:lstStyle/>
                    <a:p>
                      <a:pPr marL="0" marR="0" algn="l">
                        <a:lnSpc>
                          <a:spcPct val="107000"/>
                        </a:lnSpc>
                        <a:spcBef>
                          <a:spcPts val="0"/>
                        </a:spcBef>
                        <a:spcAft>
                          <a:spcPts val="800"/>
                        </a:spcAft>
                      </a:pPr>
                      <a:r>
                        <a:rPr lang="en-US" sz="800">
                          <a:effectLst/>
                        </a:rPr>
                        <a:t>Humacao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CROEC</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dirty="0">
                          <a:effectLst/>
                        </a:rPr>
                        <a:t>Ceiba</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30167</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2827960004"/>
                  </a:ext>
                </a:extLst>
              </a:tr>
              <a:tr h="219140">
                <a:tc>
                  <a:txBody>
                    <a:bodyPr/>
                    <a:lstStyle/>
                    <a:p>
                      <a:pPr marL="0" marR="0" algn="l">
                        <a:lnSpc>
                          <a:spcPct val="107000"/>
                        </a:lnSpc>
                        <a:spcBef>
                          <a:spcPts val="0"/>
                        </a:spcBef>
                        <a:spcAft>
                          <a:spcPts val="800"/>
                        </a:spcAft>
                      </a:pPr>
                      <a:r>
                        <a:rPr lang="en-US" sz="800">
                          <a:effectLst/>
                        </a:rPr>
                        <a:t>Humacao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Rafaelina Lebrón Flores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Patillas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35816</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1536910948"/>
                  </a:ext>
                </a:extLst>
              </a:tr>
              <a:tr h="219140">
                <a:tc>
                  <a:txBody>
                    <a:bodyPr/>
                    <a:lstStyle/>
                    <a:p>
                      <a:pPr marL="0" marR="0" algn="l">
                        <a:lnSpc>
                          <a:spcPct val="107000"/>
                        </a:lnSpc>
                        <a:spcBef>
                          <a:spcPts val="0"/>
                        </a:spcBef>
                        <a:spcAft>
                          <a:spcPts val="800"/>
                        </a:spcAft>
                      </a:pPr>
                      <a:r>
                        <a:rPr lang="en-US" sz="800">
                          <a:effectLst/>
                        </a:rPr>
                        <a:t>Humacao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Vocacional Nueva de Loíza</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nchor="b"/>
                </a:tc>
                <a:tc>
                  <a:txBody>
                    <a:bodyPr/>
                    <a:lstStyle/>
                    <a:p>
                      <a:pPr marL="0" marR="0" algn="l">
                        <a:lnSpc>
                          <a:spcPct val="107000"/>
                        </a:lnSpc>
                        <a:spcBef>
                          <a:spcPts val="0"/>
                        </a:spcBef>
                        <a:spcAft>
                          <a:spcPts val="800"/>
                        </a:spcAft>
                      </a:pPr>
                      <a:r>
                        <a:rPr lang="en-US" sz="800">
                          <a:effectLst/>
                        </a:rPr>
                        <a:t>Loíza</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dirty="0">
                          <a:effectLst/>
                        </a:rPr>
                        <a:t>36335</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nchor="b"/>
                </a:tc>
                <a:extLst>
                  <a:ext uri="{0D108BD9-81ED-4DB2-BD59-A6C34878D82A}">
                    <a16:rowId xmlns:a16="http://schemas.microsoft.com/office/drawing/2014/main" val="2791893986"/>
                  </a:ext>
                </a:extLst>
              </a:tr>
              <a:tr h="219140">
                <a:tc>
                  <a:txBody>
                    <a:bodyPr/>
                    <a:lstStyle/>
                    <a:p>
                      <a:pPr marL="0" marR="0" algn="l">
                        <a:lnSpc>
                          <a:spcPct val="107000"/>
                        </a:lnSpc>
                        <a:spcBef>
                          <a:spcPts val="0"/>
                        </a:spcBef>
                        <a:spcAft>
                          <a:spcPts val="800"/>
                        </a:spcAft>
                      </a:pPr>
                      <a:r>
                        <a:rPr lang="en-US" sz="800">
                          <a:effectLst/>
                        </a:rPr>
                        <a:t>Mayagüez</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Julio V. Guzmán </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San Germán</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43224</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1069194751"/>
                  </a:ext>
                </a:extLst>
              </a:tr>
              <a:tr h="219140">
                <a:tc>
                  <a:txBody>
                    <a:bodyPr/>
                    <a:lstStyle/>
                    <a:p>
                      <a:pPr marL="0" marR="0" algn="l">
                        <a:lnSpc>
                          <a:spcPct val="107000"/>
                        </a:lnSpc>
                        <a:spcBef>
                          <a:spcPts val="0"/>
                        </a:spcBef>
                        <a:spcAft>
                          <a:spcPts val="800"/>
                        </a:spcAft>
                      </a:pPr>
                      <a:r>
                        <a:rPr lang="en-US" sz="800">
                          <a:effectLst/>
                        </a:rPr>
                        <a:t>Mayagüez</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Juana Rosario Carrero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Aguada</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a:effectLst/>
                        </a:rPr>
                        <a:t>47951</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1466402371"/>
                  </a:ext>
                </a:extLst>
              </a:tr>
              <a:tr h="219140">
                <a:tc>
                  <a:txBody>
                    <a:bodyPr/>
                    <a:lstStyle/>
                    <a:p>
                      <a:pPr marL="0" marR="0" algn="l">
                        <a:lnSpc>
                          <a:spcPct val="107000"/>
                        </a:lnSpc>
                        <a:spcBef>
                          <a:spcPts val="0"/>
                        </a:spcBef>
                        <a:spcAft>
                          <a:spcPts val="800"/>
                        </a:spcAft>
                      </a:pPr>
                      <a:r>
                        <a:rPr lang="en-US" sz="800">
                          <a:effectLst/>
                        </a:rPr>
                        <a:t>Mayagüez</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Luis Muñoz Rivera</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Lajas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dirty="0">
                          <a:effectLst/>
                        </a:rPr>
                        <a:t>41541</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3443235024"/>
                  </a:ext>
                </a:extLst>
              </a:tr>
              <a:tr h="219140">
                <a:tc>
                  <a:txBody>
                    <a:bodyPr/>
                    <a:lstStyle/>
                    <a:p>
                      <a:pPr marL="0" marR="0" algn="l">
                        <a:lnSpc>
                          <a:spcPct val="107000"/>
                        </a:lnSpc>
                        <a:spcBef>
                          <a:spcPts val="0"/>
                        </a:spcBef>
                        <a:spcAft>
                          <a:spcPts val="800"/>
                        </a:spcAft>
                      </a:pPr>
                      <a:r>
                        <a:rPr lang="en-US" sz="800">
                          <a:effectLst/>
                        </a:rPr>
                        <a:t>Mayagüez</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Superior Nueva Maricao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Maricao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dirty="0">
                          <a:effectLst/>
                        </a:rPr>
                        <a:t>47639</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3886406977"/>
                  </a:ext>
                </a:extLst>
              </a:tr>
              <a:tr h="219140">
                <a:tc>
                  <a:txBody>
                    <a:bodyPr/>
                    <a:lstStyle/>
                    <a:p>
                      <a:pPr marL="0" marR="0" algn="l">
                        <a:lnSpc>
                          <a:spcPct val="107000"/>
                        </a:lnSpc>
                        <a:spcBef>
                          <a:spcPts val="0"/>
                        </a:spcBef>
                        <a:spcAft>
                          <a:spcPts val="800"/>
                        </a:spcAft>
                      </a:pPr>
                      <a:r>
                        <a:rPr lang="en-US" sz="800">
                          <a:effectLst/>
                        </a:rPr>
                        <a:t>Ponce</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Asunción Rodríguez Salas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Guayanilla</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dirty="0">
                          <a:effectLst/>
                        </a:rPr>
                        <a:t>57125</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1602609287"/>
                  </a:ext>
                </a:extLst>
              </a:tr>
              <a:tr h="219140">
                <a:tc>
                  <a:txBody>
                    <a:bodyPr/>
                    <a:lstStyle/>
                    <a:p>
                      <a:pPr marL="0" marR="0" algn="l">
                        <a:lnSpc>
                          <a:spcPct val="107000"/>
                        </a:lnSpc>
                        <a:spcBef>
                          <a:spcPts val="0"/>
                        </a:spcBef>
                        <a:spcAft>
                          <a:spcPts val="800"/>
                        </a:spcAft>
                      </a:pPr>
                      <a:r>
                        <a:rPr lang="en-US" sz="800">
                          <a:effectLst/>
                        </a:rPr>
                        <a:t>Ponce</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José Emilio Lugo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Adjuntas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dirty="0">
                          <a:effectLst/>
                        </a:rPr>
                        <a:t>50294</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2109487052"/>
                  </a:ext>
                </a:extLst>
              </a:tr>
              <a:tr h="219140">
                <a:tc>
                  <a:txBody>
                    <a:bodyPr/>
                    <a:lstStyle/>
                    <a:p>
                      <a:pPr marL="0" marR="0" algn="l">
                        <a:lnSpc>
                          <a:spcPct val="107000"/>
                        </a:lnSpc>
                        <a:spcBef>
                          <a:spcPts val="0"/>
                        </a:spcBef>
                        <a:spcAft>
                          <a:spcPts val="800"/>
                        </a:spcAft>
                      </a:pPr>
                      <a:r>
                        <a:rPr lang="en-US" sz="800">
                          <a:effectLst/>
                        </a:rPr>
                        <a:t>Ponce</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Josefa Vélez Bauzá </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Peñuelas</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dirty="0">
                          <a:effectLst/>
                        </a:rPr>
                        <a:t>57919</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2205471715"/>
                  </a:ext>
                </a:extLst>
              </a:tr>
              <a:tr h="219140">
                <a:tc>
                  <a:txBody>
                    <a:bodyPr/>
                    <a:lstStyle/>
                    <a:p>
                      <a:pPr marL="0" marR="0" algn="l">
                        <a:lnSpc>
                          <a:spcPct val="107000"/>
                        </a:lnSpc>
                        <a:spcBef>
                          <a:spcPts val="0"/>
                        </a:spcBef>
                        <a:spcAft>
                          <a:spcPts val="800"/>
                        </a:spcAft>
                      </a:pPr>
                      <a:r>
                        <a:rPr lang="en-US" sz="800">
                          <a:effectLst/>
                        </a:rPr>
                        <a:t>Ponce</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Ponce High</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Ponce</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dirty="0">
                          <a:effectLst/>
                        </a:rPr>
                        <a:t>52514</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extLst>
                  <a:ext uri="{0D108BD9-81ED-4DB2-BD59-A6C34878D82A}">
                    <a16:rowId xmlns:a16="http://schemas.microsoft.com/office/drawing/2014/main" val="3340720325"/>
                  </a:ext>
                </a:extLst>
              </a:tr>
              <a:tr h="219140">
                <a:tc>
                  <a:txBody>
                    <a:bodyPr/>
                    <a:lstStyle/>
                    <a:p>
                      <a:pPr marL="0" marR="0" algn="l">
                        <a:lnSpc>
                          <a:spcPct val="107000"/>
                        </a:lnSpc>
                        <a:spcBef>
                          <a:spcPts val="0"/>
                        </a:spcBef>
                        <a:spcAft>
                          <a:spcPts val="800"/>
                        </a:spcAft>
                      </a:pPr>
                      <a:r>
                        <a:rPr lang="en-US" sz="800">
                          <a:effectLst/>
                        </a:rPr>
                        <a:t>San Juan</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Albert Einstein</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San Juan</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dirty="0">
                          <a:effectLst/>
                        </a:rPr>
                        <a:t>62984</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nchor="b"/>
                </a:tc>
                <a:extLst>
                  <a:ext uri="{0D108BD9-81ED-4DB2-BD59-A6C34878D82A}">
                    <a16:rowId xmlns:a16="http://schemas.microsoft.com/office/drawing/2014/main" val="328005395"/>
                  </a:ext>
                </a:extLst>
              </a:tr>
              <a:tr h="219140">
                <a:tc>
                  <a:txBody>
                    <a:bodyPr/>
                    <a:lstStyle/>
                    <a:p>
                      <a:pPr marL="0" marR="0" algn="l">
                        <a:lnSpc>
                          <a:spcPct val="107000"/>
                        </a:lnSpc>
                        <a:spcBef>
                          <a:spcPts val="0"/>
                        </a:spcBef>
                        <a:spcAft>
                          <a:spcPts val="800"/>
                        </a:spcAft>
                      </a:pPr>
                      <a:r>
                        <a:rPr lang="en-US" sz="800">
                          <a:effectLst/>
                        </a:rPr>
                        <a:t>San Juan</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Gabriela Mistral</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San Juan</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dirty="0">
                          <a:effectLst/>
                        </a:rPr>
                        <a:t>61382</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nchor="b"/>
                </a:tc>
                <a:extLst>
                  <a:ext uri="{0D108BD9-81ED-4DB2-BD59-A6C34878D82A}">
                    <a16:rowId xmlns:a16="http://schemas.microsoft.com/office/drawing/2014/main" val="192774092"/>
                  </a:ext>
                </a:extLst>
              </a:tr>
              <a:tr h="219140">
                <a:tc>
                  <a:txBody>
                    <a:bodyPr/>
                    <a:lstStyle/>
                    <a:p>
                      <a:pPr marL="0" marR="0" algn="l">
                        <a:lnSpc>
                          <a:spcPct val="107000"/>
                        </a:lnSpc>
                        <a:spcBef>
                          <a:spcPts val="0"/>
                        </a:spcBef>
                        <a:spcAft>
                          <a:spcPts val="800"/>
                        </a:spcAft>
                      </a:pPr>
                      <a:r>
                        <a:rPr lang="en-US" sz="800">
                          <a:effectLst/>
                        </a:rPr>
                        <a:t>San Juan</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Margarita Janer</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Guaynabo</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dirty="0">
                          <a:effectLst/>
                        </a:rPr>
                        <a:t>75838</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nchor="b"/>
                </a:tc>
                <a:extLst>
                  <a:ext uri="{0D108BD9-81ED-4DB2-BD59-A6C34878D82A}">
                    <a16:rowId xmlns:a16="http://schemas.microsoft.com/office/drawing/2014/main" val="1989803974"/>
                  </a:ext>
                </a:extLst>
              </a:tr>
              <a:tr h="219140">
                <a:tc>
                  <a:txBody>
                    <a:bodyPr/>
                    <a:lstStyle/>
                    <a:p>
                      <a:pPr marL="0" marR="0" algn="l">
                        <a:lnSpc>
                          <a:spcPct val="107000"/>
                        </a:lnSpc>
                        <a:spcBef>
                          <a:spcPts val="0"/>
                        </a:spcBef>
                        <a:spcAft>
                          <a:spcPts val="800"/>
                        </a:spcAft>
                      </a:pPr>
                      <a:r>
                        <a:rPr lang="en-US" sz="800">
                          <a:effectLst/>
                        </a:rPr>
                        <a:t>San Juan</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Salvador Brau</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l">
                        <a:lnSpc>
                          <a:spcPct val="107000"/>
                        </a:lnSpc>
                        <a:spcBef>
                          <a:spcPts val="0"/>
                        </a:spcBef>
                        <a:spcAft>
                          <a:spcPts val="800"/>
                        </a:spcAft>
                      </a:pPr>
                      <a:r>
                        <a:rPr lang="en-US" sz="800">
                          <a:effectLst/>
                        </a:rPr>
                        <a:t>Carolina</a:t>
                      </a:r>
                      <a:endParaRPr lang="es-PR" sz="100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tc>
                <a:tc>
                  <a:txBody>
                    <a:bodyPr/>
                    <a:lstStyle/>
                    <a:p>
                      <a:pPr marL="0" marR="0" algn="ctr">
                        <a:lnSpc>
                          <a:spcPct val="107000"/>
                        </a:lnSpc>
                        <a:spcBef>
                          <a:spcPts val="0"/>
                        </a:spcBef>
                        <a:spcAft>
                          <a:spcPts val="800"/>
                        </a:spcAft>
                      </a:pPr>
                      <a:r>
                        <a:rPr lang="en-US" sz="800" dirty="0">
                          <a:effectLst/>
                        </a:rPr>
                        <a:t>60442</a:t>
                      </a:r>
                      <a:endParaRPr lang="es-P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255" marR="61255" marT="0" marB="0" anchor="b"/>
                </a:tc>
                <a:extLst>
                  <a:ext uri="{0D108BD9-81ED-4DB2-BD59-A6C34878D82A}">
                    <a16:rowId xmlns:a16="http://schemas.microsoft.com/office/drawing/2014/main" val="3976997778"/>
                  </a:ext>
                </a:extLst>
              </a:tr>
            </a:tbl>
          </a:graphicData>
        </a:graphic>
      </p:graphicFrame>
      <p:sp>
        <p:nvSpPr>
          <p:cNvPr id="6" name="TextBox 5">
            <a:extLst>
              <a:ext uri="{FF2B5EF4-FFF2-40B4-BE49-F238E27FC236}">
                <a16:creationId xmlns:a16="http://schemas.microsoft.com/office/drawing/2014/main" id="{05008939-AE76-4F0A-8B11-ADAA68DD060F}"/>
              </a:ext>
            </a:extLst>
          </p:cNvPr>
          <p:cNvSpPr txBox="1"/>
          <p:nvPr/>
        </p:nvSpPr>
        <p:spPr>
          <a:xfrm>
            <a:off x="743243" y="2384473"/>
            <a:ext cx="5022166" cy="707886"/>
          </a:xfrm>
          <a:prstGeom prst="rect">
            <a:avLst/>
          </a:prstGeom>
          <a:noFill/>
        </p:spPr>
        <p:txBody>
          <a:bodyPr wrap="square" rtlCol="0">
            <a:spAutoFit/>
          </a:bodyPr>
          <a:lstStyle/>
          <a:p>
            <a:r>
              <a:rPr lang="en-US" sz="4000" b="1" dirty="0" err="1"/>
              <a:t>Croqui</a:t>
            </a:r>
            <a:endParaRPr lang="es-PR" sz="4000" b="1" dirty="0"/>
          </a:p>
        </p:txBody>
      </p:sp>
    </p:spTree>
    <p:extLst>
      <p:ext uri="{BB962C8B-B14F-4D97-AF65-F5344CB8AC3E}">
        <p14:creationId xmlns:p14="http://schemas.microsoft.com/office/powerpoint/2010/main" val="394890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1294A-4632-4E83-9A27-6C23ED86C2BB}"/>
              </a:ext>
            </a:extLst>
          </p:cNvPr>
          <p:cNvSpPr>
            <a:spLocks noGrp="1"/>
          </p:cNvSpPr>
          <p:nvPr>
            <p:ph type="title"/>
          </p:nvPr>
        </p:nvSpPr>
        <p:spPr/>
        <p:txBody>
          <a:bodyPr>
            <a:normAutofit fontScale="90000"/>
          </a:bodyPr>
          <a:lstStyle/>
          <a:p>
            <a:br>
              <a:rPr lang="es-ES" b="1" dirty="0"/>
            </a:br>
            <a:br>
              <a:rPr lang="es-ES" b="1" dirty="0"/>
            </a:br>
            <a:r>
              <a:rPr lang="es-ES" b="1" dirty="0"/>
              <a:t>ÁMBITO DE LOS SERVICIOS</a:t>
            </a:r>
            <a:br>
              <a:rPr lang="es-PR" b="1" dirty="0"/>
            </a:br>
            <a:endParaRPr lang="es-PR" dirty="0"/>
          </a:p>
        </p:txBody>
      </p:sp>
      <p:sp>
        <p:nvSpPr>
          <p:cNvPr id="3" name="Content Placeholder 2">
            <a:extLst>
              <a:ext uri="{FF2B5EF4-FFF2-40B4-BE49-F238E27FC236}">
                <a16:creationId xmlns:a16="http://schemas.microsoft.com/office/drawing/2014/main" id="{5B0DFD90-3374-4FEB-B5F8-168E4B6BDBEE}"/>
              </a:ext>
            </a:extLst>
          </p:cNvPr>
          <p:cNvSpPr>
            <a:spLocks noGrp="1"/>
          </p:cNvSpPr>
          <p:nvPr>
            <p:ph idx="1"/>
          </p:nvPr>
        </p:nvSpPr>
        <p:spPr>
          <a:xfrm>
            <a:off x="780757" y="1825625"/>
            <a:ext cx="10573043" cy="4441532"/>
          </a:xfrm>
        </p:spPr>
        <p:txBody>
          <a:bodyPr>
            <a:normAutofit fontScale="92500" lnSpcReduction="20000"/>
          </a:bodyPr>
          <a:lstStyle/>
          <a:p>
            <a:pPr marL="0" indent="0" algn="just">
              <a:buNone/>
            </a:pPr>
            <a:r>
              <a:rPr lang="es-ES" dirty="0"/>
              <a:t>El Programa de Estudios Sociales está solicitando propuestas para el diseño de 28 espacios de aprendizaje e innovación en las escuelas del DEPR. </a:t>
            </a:r>
          </a:p>
          <a:p>
            <a:pPr marL="0" indent="0" algn="just">
              <a:buNone/>
            </a:pPr>
            <a:endParaRPr lang="es-ES" b="1" dirty="0"/>
          </a:p>
          <a:p>
            <a:pPr marL="0" indent="0" algn="just">
              <a:buNone/>
            </a:pPr>
            <a:r>
              <a:rPr lang="es-ES" b="1" dirty="0"/>
              <a:t>Diseño del espacio Thinking Lab</a:t>
            </a:r>
          </a:p>
          <a:p>
            <a:pPr marL="514350" indent="-514350" algn="just">
              <a:buAutoNum type="arabicPeriod"/>
            </a:pPr>
            <a:r>
              <a:rPr lang="es-PR" dirty="0"/>
              <a:t>Creación de plano 3D tamaño 25” x 17” donde se pueda visualizar el sistema de iluminación y </a:t>
            </a:r>
            <a:r>
              <a:rPr lang="es-ES" dirty="0"/>
              <a:t>la distribución de los equipos y materiales que se encuentran desglosado </a:t>
            </a:r>
            <a:r>
              <a:rPr lang="es-PR" dirty="0"/>
              <a:t>Se debe utilizar el diseño modelo que acompaña esta convocatoria. </a:t>
            </a:r>
          </a:p>
          <a:p>
            <a:pPr marL="514350" indent="-514350" algn="just">
              <a:buAutoNum type="arabicPeriod"/>
            </a:pPr>
            <a:r>
              <a:rPr lang="es-PR" dirty="0"/>
              <a:t>El espacio consistirá de una sala creativa con sofá seccional, love seat y cuatro sillones/otomanes, una estación de sonido y grabación, un escritorio mobile con silla para el maestro; una mesa para printer 3D, una pizarra electrónica, dos pizarras regulares acrílicas, un armario; un espacio de biblioteca y cinco mesas con treinta sillas para los estudiantes.</a:t>
            </a:r>
            <a:endParaRPr lang="es-PR" b="1" dirty="0"/>
          </a:p>
          <a:p>
            <a:pPr marL="0" indent="0">
              <a:buNone/>
            </a:pPr>
            <a:endParaRPr lang="es-PR" dirty="0"/>
          </a:p>
        </p:txBody>
      </p:sp>
    </p:spTree>
    <p:extLst>
      <p:ext uri="{BB962C8B-B14F-4D97-AF65-F5344CB8AC3E}">
        <p14:creationId xmlns:p14="http://schemas.microsoft.com/office/powerpoint/2010/main" val="984870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5550FDB-3D94-48AE-A483-547DE6133D1C}"/>
              </a:ext>
            </a:extLst>
          </p:cNvPr>
          <p:cNvSpPr>
            <a:spLocks noGrp="1"/>
          </p:cNvSpPr>
          <p:nvPr>
            <p:ph type="title"/>
          </p:nvPr>
        </p:nvSpPr>
        <p:spPr>
          <a:xfrm>
            <a:off x="767861" y="246184"/>
            <a:ext cx="10515600" cy="551205"/>
          </a:xfrm>
        </p:spPr>
        <p:txBody>
          <a:bodyPr>
            <a:normAutofit fontScale="90000"/>
          </a:bodyPr>
          <a:lstStyle/>
          <a:p>
            <a:br>
              <a:rPr lang="es-PR" b="1" dirty="0"/>
            </a:br>
            <a:br>
              <a:rPr lang="es-PR" b="1" dirty="0"/>
            </a:br>
            <a:r>
              <a:rPr lang="es-PR" b="1" dirty="0"/>
              <a:t>Diseño del espacio Thinking Lab (continuación)</a:t>
            </a:r>
            <a:br>
              <a:rPr lang="es-PR" dirty="0"/>
            </a:br>
            <a:endParaRPr lang="es-PR" dirty="0"/>
          </a:p>
        </p:txBody>
      </p:sp>
      <p:sp>
        <p:nvSpPr>
          <p:cNvPr id="5" name="Content Placeholder 4">
            <a:extLst>
              <a:ext uri="{FF2B5EF4-FFF2-40B4-BE49-F238E27FC236}">
                <a16:creationId xmlns:a16="http://schemas.microsoft.com/office/drawing/2014/main" id="{7755D0C8-CE5D-4701-B119-58ACCDF46FAA}"/>
              </a:ext>
            </a:extLst>
          </p:cNvPr>
          <p:cNvSpPr>
            <a:spLocks noGrp="1"/>
          </p:cNvSpPr>
          <p:nvPr>
            <p:ph idx="1"/>
          </p:nvPr>
        </p:nvSpPr>
        <p:spPr>
          <a:xfrm>
            <a:off x="838199" y="1244992"/>
            <a:ext cx="10894255" cy="5148774"/>
          </a:xfrm>
        </p:spPr>
        <p:txBody>
          <a:bodyPr>
            <a:normAutofit fontScale="70000" lnSpcReduction="20000"/>
          </a:bodyPr>
          <a:lstStyle/>
          <a:p>
            <a:pPr marL="0" indent="0" algn="just">
              <a:buNone/>
            </a:pPr>
            <a:r>
              <a:rPr lang="en-US" dirty="0"/>
              <a:t>3. </a:t>
            </a:r>
            <a:r>
              <a:rPr lang="es-PR" sz="3100" dirty="0"/>
              <a:t>Todo plano presentado deberá responder a las condiciones reales de cada salón a ser habilitado. Por consiguiente, quien sea contratado deberá visitar cada escuela, reunirse con el director, maestros del Thinking Team y representación estudiantil a fin de levantar toda la información necesaria para el diseño de planos y modelos 3D de los salones. </a:t>
            </a:r>
          </a:p>
          <a:p>
            <a:pPr marL="0" indent="0" algn="just">
              <a:buNone/>
            </a:pPr>
            <a:endParaRPr lang="es-PR" sz="3100" dirty="0"/>
          </a:p>
          <a:p>
            <a:pPr marL="0" indent="0" algn="just">
              <a:buNone/>
            </a:pPr>
            <a:r>
              <a:rPr lang="es-PR" sz="3100" dirty="0"/>
              <a:t>4. </a:t>
            </a:r>
            <a:r>
              <a:rPr lang="es-ES" sz="3100" dirty="0"/>
              <a:t>Revisión y aprobación del plano. </a:t>
            </a:r>
            <a:r>
              <a:rPr lang="es-PR" sz="3100" dirty="0"/>
              <a:t>El diseño de planos y modelos 3D los entregará a la directora del Programa de Estudios Sociales antes del desarrollo de estos para su revisión y aprobación. </a:t>
            </a:r>
          </a:p>
          <a:p>
            <a:pPr marL="0" indent="0" algn="just">
              <a:buNone/>
            </a:pPr>
            <a:endParaRPr lang="es-PR" sz="3100" dirty="0"/>
          </a:p>
          <a:p>
            <a:pPr marL="0" indent="0" algn="just">
              <a:buNone/>
            </a:pPr>
            <a:r>
              <a:rPr lang="es-PR" sz="3100" dirty="0"/>
              <a:t>5. Pintar el interior de los salones.</a:t>
            </a:r>
          </a:p>
          <a:p>
            <a:pPr marL="0" indent="0" algn="just">
              <a:buNone/>
            </a:pPr>
            <a:endParaRPr lang="es-PR" sz="3100" dirty="0"/>
          </a:p>
          <a:p>
            <a:pPr marL="0" indent="0" algn="just">
              <a:buNone/>
            </a:pPr>
            <a:r>
              <a:rPr lang="es-PR" sz="3100" dirty="0"/>
              <a:t>6. Diseñar áreas con pintura que permita escribir, borrar y volver a escribir.  Utilizar la siguiente paleta de colores: Gris (Pantone 411), Amarillo (Pantone 459) , Naranja (Pantone 165), Azul (Pantone 629) .</a:t>
            </a:r>
          </a:p>
          <a:p>
            <a:pPr marL="0" indent="0" algn="just">
              <a:buNone/>
            </a:pPr>
            <a:endParaRPr lang="es-PR" sz="3100" dirty="0"/>
          </a:p>
          <a:p>
            <a:pPr marL="0" indent="0" algn="just">
              <a:buNone/>
            </a:pPr>
            <a:r>
              <a:rPr lang="es-PR" sz="3100" dirty="0"/>
              <a:t>7. Decoración, ambientación y rotulación de los 28 salones Thinking Labs.</a:t>
            </a:r>
          </a:p>
          <a:p>
            <a:pPr marL="0" indent="0" algn="just">
              <a:buNone/>
            </a:pPr>
            <a:endParaRPr lang="es-PR" dirty="0">
              <a:effectLst/>
            </a:endParaRPr>
          </a:p>
          <a:p>
            <a:pPr marL="0" indent="0">
              <a:buNone/>
            </a:pPr>
            <a:endParaRPr lang="es-PR" dirty="0">
              <a:effectLst/>
            </a:endParaRPr>
          </a:p>
          <a:p>
            <a:pPr marL="0" indent="0">
              <a:buNone/>
            </a:pPr>
            <a:endParaRPr lang="es-PR" dirty="0"/>
          </a:p>
          <a:p>
            <a:pPr marL="0" indent="0">
              <a:buNone/>
            </a:pPr>
            <a:endParaRPr lang="es-PR" dirty="0"/>
          </a:p>
          <a:p>
            <a:pPr marL="0" indent="0">
              <a:buNone/>
            </a:pPr>
            <a:endParaRPr lang="es-PR" dirty="0"/>
          </a:p>
        </p:txBody>
      </p:sp>
    </p:spTree>
    <p:extLst>
      <p:ext uri="{BB962C8B-B14F-4D97-AF65-F5344CB8AC3E}">
        <p14:creationId xmlns:p14="http://schemas.microsoft.com/office/powerpoint/2010/main" val="4119208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00313D5-1A81-4CD7-BA42-D1C0B4136B43}"/>
              </a:ext>
            </a:extLst>
          </p:cNvPr>
          <p:cNvSpPr>
            <a:spLocks noGrp="1"/>
          </p:cNvSpPr>
          <p:nvPr>
            <p:ph type="title"/>
          </p:nvPr>
        </p:nvSpPr>
        <p:spPr>
          <a:xfrm>
            <a:off x="838200" y="365125"/>
            <a:ext cx="10515600" cy="1325563"/>
          </a:xfrm>
        </p:spPr>
        <p:txBody>
          <a:bodyPr/>
          <a:lstStyle/>
          <a:p>
            <a:r>
              <a:rPr lang="en-US" b="1" dirty="0"/>
              <a:t>COLORES</a:t>
            </a:r>
            <a:endParaRPr lang="es-PR" b="1" dirty="0"/>
          </a:p>
        </p:txBody>
      </p:sp>
      <p:pic>
        <p:nvPicPr>
          <p:cNvPr id="10" name="Content Placeholder 9">
            <a:extLst>
              <a:ext uri="{FF2B5EF4-FFF2-40B4-BE49-F238E27FC236}">
                <a16:creationId xmlns:a16="http://schemas.microsoft.com/office/drawing/2014/main" id="{C77A5325-CAAE-4942-B399-581D05C11A82}"/>
              </a:ext>
            </a:extLst>
          </p:cNvPr>
          <p:cNvPicPr>
            <a:picLocks noGrp="1" noChangeAspect="1"/>
          </p:cNvPicPr>
          <p:nvPr>
            <p:ph idx="1"/>
          </p:nvPr>
        </p:nvPicPr>
        <p:blipFill>
          <a:blip r:embed="rId2"/>
          <a:stretch>
            <a:fillRect/>
          </a:stretch>
        </p:blipFill>
        <p:spPr>
          <a:xfrm>
            <a:off x="7816581" y="1911509"/>
            <a:ext cx="3619500" cy="3448050"/>
          </a:xfrm>
          <a:prstGeom prst="rect">
            <a:avLst/>
          </a:prstGeom>
        </p:spPr>
      </p:pic>
      <p:pic>
        <p:nvPicPr>
          <p:cNvPr id="12" name="Picture 11">
            <a:extLst>
              <a:ext uri="{FF2B5EF4-FFF2-40B4-BE49-F238E27FC236}">
                <a16:creationId xmlns:a16="http://schemas.microsoft.com/office/drawing/2014/main" id="{0C83A319-B92C-4673-8B70-324F39D3D23D}"/>
              </a:ext>
            </a:extLst>
          </p:cNvPr>
          <p:cNvPicPr>
            <a:picLocks noChangeAspect="1"/>
          </p:cNvPicPr>
          <p:nvPr/>
        </p:nvPicPr>
        <p:blipFill>
          <a:blip r:embed="rId3"/>
          <a:stretch>
            <a:fillRect/>
          </a:stretch>
        </p:blipFill>
        <p:spPr>
          <a:xfrm>
            <a:off x="4375420" y="1969831"/>
            <a:ext cx="2619375" cy="1743075"/>
          </a:xfrm>
          <a:prstGeom prst="rect">
            <a:avLst/>
          </a:prstGeom>
        </p:spPr>
      </p:pic>
      <p:sp>
        <p:nvSpPr>
          <p:cNvPr id="13" name="TextBox 12">
            <a:extLst>
              <a:ext uri="{FF2B5EF4-FFF2-40B4-BE49-F238E27FC236}">
                <a16:creationId xmlns:a16="http://schemas.microsoft.com/office/drawing/2014/main" id="{DC5752A7-F534-42FC-AC25-FE58AC9BFD1D}"/>
              </a:ext>
            </a:extLst>
          </p:cNvPr>
          <p:cNvSpPr txBox="1"/>
          <p:nvPr/>
        </p:nvSpPr>
        <p:spPr>
          <a:xfrm>
            <a:off x="395544" y="5580380"/>
            <a:ext cx="10880407" cy="923330"/>
          </a:xfrm>
          <a:prstGeom prst="rect">
            <a:avLst/>
          </a:prstGeom>
          <a:noFill/>
        </p:spPr>
        <p:txBody>
          <a:bodyPr wrap="square" rtlCol="0">
            <a:spAutoFit/>
          </a:bodyPr>
          <a:lstStyle/>
          <a:p>
            <a:pPr lvl="2" algn="ctr" fontAlgn="base"/>
            <a:r>
              <a:rPr lang="es-PR" dirty="0">
                <a:latin typeface="Arial" panose="020B0604020202020204" pitchFamily="34" charset="0"/>
                <a:cs typeface="Arial" panose="020B0604020202020204" pitchFamily="34" charset="0"/>
              </a:rPr>
              <a:t>Gris claro (Cool gray Pantone 47), Gris (Pantone 411), Amarillo (Pantone 459), Naranja (Pantone 165) Y Azul (Pantone 629) </a:t>
            </a:r>
          </a:p>
          <a:p>
            <a:endParaRPr lang="es-PR" dirty="0"/>
          </a:p>
        </p:txBody>
      </p:sp>
    </p:spTree>
    <p:extLst>
      <p:ext uri="{BB962C8B-B14F-4D97-AF65-F5344CB8AC3E}">
        <p14:creationId xmlns:p14="http://schemas.microsoft.com/office/powerpoint/2010/main" val="2545258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1D241-9C93-4917-8165-214EAFD41169}"/>
              </a:ext>
            </a:extLst>
          </p:cNvPr>
          <p:cNvSpPr>
            <a:spLocks noGrp="1"/>
          </p:cNvSpPr>
          <p:nvPr>
            <p:ph type="title"/>
          </p:nvPr>
        </p:nvSpPr>
        <p:spPr/>
        <p:txBody>
          <a:bodyPr/>
          <a:lstStyle/>
          <a:p>
            <a:r>
              <a:rPr lang="es-PR" b="1" dirty="0"/>
              <a:t>Diseño del espacio Thinking Lab (continuación)</a:t>
            </a:r>
            <a:br>
              <a:rPr lang="es-PR" dirty="0"/>
            </a:br>
            <a:endParaRPr lang="es-PR" dirty="0"/>
          </a:p>
        </p:txBody>
      </p:sp>
      <p:sp>
        <p:nvSpPr>
          <p:cNvPr id="3" name="Content Placeholder 2">
            <a:extLst>
              <a:ext uri="{FF2B5EF4-FFF2-40B4-BE49-F238E27FC236}">
                <a16:creationId xmlns:a16="http://schemas.microsoft.com/office/drawing/2014/main" id="{E212E43D-E89A-459A-B2E7-477402B1EBB4}"/>
              </a:ext>
            </a:extLst>
          </p:cNvPr>
          <p:cNvSpPr>
            <a:spLocks noGrp="1"/>
          </p:cNvSpPr>
          <p:nvPr>
            <p:ph idx="1"/>
          </p:nvPr>
        </p:nvSpPr>
        <p:spPr>
          <a:xfrm>
            <a:off x="838200" y="1076178"/>
            <a:ext cx="10515600" cy="4594348"/>
          </a:xfrm>
        </p:spPr>
        <p:txBody>
          <a:bodyPr>
            <a:normAutofit fontScale="92500" lnSpcReduction="20000"/>
          </a:bodyPr>
          <a:lstStyle/>
          <a:p>
            <a:pPr marL="0" lvl="0" indent="0" fontAlgn="base">
              <a:buNone/>
            </a:pPr>
            <a:r>
              <a:rPr lang="es-PR" b="1" dirty="0"/>
              <a:t>Iluminación</a:t>
            </a:r>
            <a:endParaRPr lang="es-PR" b="1" dirty="0">
              <a:effectLst/>
            </a:endParaRPr>
          </a:p>
          <a:p>
            <a:pPr lvl="1" fontAlgn="base"/>
            <a:r>
              <a:rPr lang="es-PR" dirty="0"/>
              <a:t>Estudio de iluminación y cálculo de ahorro energético </a:t>
            </a:r>
          </a:p>
          <a:p>
            <a:pPr lvl="1" fontAlgn="base"/>
            <a:r>
              <a:rPr lang="es-PR" dirty="0"/>
              <a:t>Diseño de sistema de iluminación para los espacios de aprendizaje e innovación</a:t>
            </a:r>
          </a:p>
          <a:p>
            <a:pPr lvl="1" fontAlgn="base"/>
            <a:r>
              <a:rPr lang="es-PR" dirty="0"/>
              <a:t>Instalación del sistema de iluminación </a:t>
            </a:r>
          </a:p>
          <a:p>
            <a:pPr marL="457200" lvl="1" indent="0" fontAlgn="base">
              <a:buNone/>
            </a:pPr>
            <a:endParaRPr lang="es-PR" dirty="0"/>
          </a:p>
          <a:p>
            <a:pPr marL="0" indent="0" fontAlgn="base">
              <a:buNone/>
            </a:pPr>
            <a:r>
              <a:rPr lang="es-PR" b="1" dirty="0"/>
              <a:t>Acondicionamiento físico de laboratorios de aprendizaje e innovación</a:t>
            </a:r>
            <a:endParaRPr lang="es-PR" dirty="0">
              <a:effectLst/>
            </a:endParaRPr>
          </a:p>
          <a:p>
            <a:pPr lvl="1" fontAlgn="base"/>
            <a:r>
              <a:rPr lang="es-PR" dirty="0"/>
              <a:t>Renovación de pisos</a:t>
            </a:r>
          </a:p>
          <a:p>
            <a:pPr lvl="1" fontAlgn="base"/>
            <a:r>
              <a:rPr lang="es-ES" dirty="0"/>
              <a:t>Instalación o reparación de rejas en los salones </a:t>
            </a:r>
            <a:endParaRPr lang="es-PR" dirty="0"/>
          </a:p>
          <a:p>
            <a:pPr lvl="1" fontAlgn="base"/>
            <a:r>
              <a:rPr lang="es-ES" dirty="0"/>
              <a:t>Trabajos de electricidad (distribución de toma corrientes según el plano presentado)</a:t>
            </a:r>
            <a:endParaRPr lang="es-PR" dirty="0"/>
          </a:p>
          <a:p>
            <a:pPr lvl="1" fontAlgn="base"/>
            <a:r>
              <a:rPr lang="es-ES" dirty="0"/>
              <a:t>Cableado de red para los equipos del salón</a:t>
            </a:r>
            <a:r>
              <a:rPr lang="es-PR" b="1" dirty="0"/>
              <a:t> </a:t>
            </a:r>
          </a:p>
          <a:p>
            <a:pPr marL="457200" lvl="1" indent="0" fontAlgn="base">
              <a:buNone/>
            </a:pPr>
            <a:endParaRPr lang="es-PR" sz="3000" b="1" dirty="0"/>
          </a:p>
          <a:p>
            <a:pPr marL="457200" lvl="1" indent="0" fontAlgn="base">
              <a:buNone/>
            </a:pPr>
            <a:r>
              <a:rPr lang="es-PR" sz="3000" b="1" dirty="0"/>
              <a:t>Servicio de coordinación, configuración y funcionamiento de equipos con los suplidores seleccionados.</a:t>
            </a:r>
            <a:endParaRPr lang="es-ES" sz="3000" dirty="0"/>
          </a:p>
          <a:p>
            <a:pPr marL="0" indent="0">
              <a:buNone/>
            </a:pPr>
            <a:endParaRPr lang="es-PR" dirty="0"/>
          </a:p>
        </p:txBody>
      </p:sp>
    </p:spTree>
    <p:extLst>
      <p:ext uri="{BB962C8B-B14F-4D97-AF65-F5344CB8AC3E}">
        <p14:creationId xmlns:p14="http://schemas.microsoft.com/office/powerpoint/2010/main" val="3235161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B068E-3A03-4EF3-86D5-40B5D00E1F07}"/>
              </a:ext>
            </a:extLst>
          </p:cNvPr>
          <p:cNvSpPr>
            <a:spLocks noGrp="1"/>
          </p:cNvSpPr>
          <p:nvPr>
            <p:ph type="title"/>
          </p:nvPr>
        </p:nvSpPr>
        <p:spPr>
          <a:xfrm>
            <a:off x="838200" y="83772"/>
            <a:ext cx="10515600" cy="802494"/>
          </a:xfrm>
        </p:spPr>
        <p:txBody>
          <a:bodyPr>
            <a:normAutofit fontScale="90000"/>
          </a:bodyPr>
          <a:lstStyle/>
          <a:p>
            <a:br>
              <a:rPr lang="es-ES" b="1" dirty="0"/>
            </a:br>
            <a:br>
              <a:rPr lang="es-ES" b="1" dirty="0"/>
            </a:br>
            <a:br>
              <a:rPr lang="es-ES" b="1" dirty="0"/>
            </a:br>
            <a:br>
              <a:rPr lang="es-ES" b="1" dirty="0"/>
            </a:br>
            <a:r>
              <a:rPr lang="es-ES" b="1" dirty="0"/>
              <a:t>ASPECTOS GENERALES</a:t>
            </a:r>
            <a:br>
              <a:rPr lang="es-PR" b="1" dirty="0"/>
            </a:br>
            <a:r>
              <a:rPr lang="es-ES" dirty="0"/>
              <a:t> </a:t>
            </a:r>
            <a:br>
              <a:rPr lang="es-PR" b="1" dirty="0"/>
            </a:br>
            <a:endParaRPr lang="es-PR" dirty="0"/>
          </a:p>
        </p:txBody>
      </p:sp>
      <p:sp>
        <p:nvSpPr>
          <p:cNvPr id="3" name="Content Placeholder 2">
            <a:extLst>
              <a:ext uri="{FF2B5EF4-FFF2-40B4-BE49-F238E27FC236}">
                <a16:creationId xmlns:a16="http://schemas.microsoft.com/office/drawing/2014/main" id="{F6B9242C-0A73-42D4-9B6E-51727B9C1E24}"/>
              </a:ext>
            </a:extLst>
          </p:cNvPr>
          <p:cNvSpPr>
            <a:spLocks noGrp="1"/>
          </p:cNvSpPr>
          <p:nvPr>
            <p:ph idx="1"/>
          </p:nvPr>
        </p:nvSpPr>
        <p:spPr>
          <a:xfrm>
            <a:off x="838200" y="1575581"/>
            <a:ext cx="10515600" cy="4699855"/>
          </a:xfrm>
        </p:spPr>
        <p:txBody>
          <a:bodyPr>
            <a:normAutofit fontScale="77500" lnSpcReduction="20000"/>
          </a:bodyPr>
          <a:lstStyle/>
          <a:p>
            <a:pPr marL="0" indent="0">
              <a:buNone/>
            </a:pPr>
            <a:r>
              <a:rPr lang="es-PR" sz="3100" b="1" dirty="0"/>
              <a:t>Entidades elegibles</a:t>
            </a:r>
          </a:p>
          <a:p>
            <a:pPr algn="just" fontAlgn="base"/>
            <a:r>
              <a:rPr lang="es-PR" sz="3100" dirty="0"/>
              <a:t>Son elegibles para presentar propuestas las entidades públicas o privadas (con o sin fines de lucro), debidamente autorizadas para hacer negocio en Puerto Rico, con capacidad para diseñar y desarrollar espacios Thinking Lab en 28 escuelas del DEPR.  </a:t>
            </a:r>
          </a:p>
          <a:p>
            <a:pPr algn="just"/>
            <a:r>
              <a:rPr lang="es-PR" sz="3100" dirty="0"/>
              <a:t>La entidad solicitante deberá demostrar que tiene la experiencia y capacidad de proveer el servicio de forma responsable y la habilidad para brindar con éxito los servicios bajo los términos y condiciones de la convocatoria, el contrato y/u obligación que se formalice.</a:t>
            </a:r>
          </a:p>
          <a:p>
            <a:pPr algn="just"/>
            <a:r>
              <a:rPr lang="es-ES_tradnl" sz="3100" dirty="0"/>
              <a:t>La entidad proponente debe poder comprometerse a participar activamente de reuniones de seguimiento establecidas por la directora del Programa de Estudios Sociales para identificar los avances del proyecto en las 28 escuelas seleccionadas. El proponente deberá contratar un personal que gerencie el proyecto, presentar un plan de trabajo por etapas que identifique la monitoria del proyecto desde su inicio hasta la entrega del mismo y mantenerse en comunicación constante con la Directora del Programa de Estudios Sociales.</a:t>
            </a:r>
            <a:endParaRPr lang="es-PR" sz="3100" dirty="0"/>
          </a:p>
          <a:p>
            <a:pPr marL="0" indent="0">
              <a:buNone/>
            </a:pPr>
            <a:endParaRPr lang="es-PR" b="1" dirty="0"/>
          </a:p>
        </p:txBody>
      </p:sp>
    </p:spTree>
    <p:extLst>
      <p:ext uri="{BB962C8B-B14F-4D97-AF65-F5344CB8AC3E}">
        <p14:creationId xmlns:p14="http://schemas.microsoft.com/office/powerpoint/2010/main" val="2075308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6DA3A-E162-4DD0-86F3-C7BBB0CC10B6}"/>
              </a:ext>
            </a:extLst>
          </p:cNvPr>
          <p:cNvSpPr>
            <a:spLocks noGrp="1"/>
          </p:cNvSpPr>
          <p:nvPr>
            <p:ph type="title"/>
          </p:nvPr>
        </p:nvSpPr>
        <p:spPr/>
        <p:txBody>
          <a:bodyPr/>
          <a:lstStyle/>
          <a:p>
            <a:r>
              <a:rPr lang="es-PR" b="1" dirty="0"/>
              <a:t>Requisitos Adicionales</a:t>
            </a:r>
            <a:br>
              <a:rPr lang="es-PR" dirty="0"/>
            </a:br>
            <a:endParaRPr lang="es-PR" dirty="0"/>
          </a:p>
        </p:txBody>
      </p:sp>
      <p:sp>
        <p:nvSpPr>
          <p:cNvPr id="3" name="Content Placeholder 2">
            <a:extLst>
              <a:ext uri="{FF2B5EF4-FFF2-40B4-BE49-F238E27FC236}">
                <a16:creationId xmlns:a16="http://schemas.microsoft.com/office/drawing/2014/main" id="{596C0739-A1C0-4398-A683-24C1A4BAC8E1}"/>
              </a:ext>
            </a:extLst>
          </p:cNvPr>
          <p:cNvSpPr>
            <a:spLocks noGrp="1"/>
          </p:cNvSpPr>
          <p:nvPr>
            <p:ph idx="1"/>
          </p:nvPr>
        </p:nvSpPr>
        <p:spPr>
          <a:xfrm>
            <a:off x="838200" y="1631241"/>
            <a:ext cx="10515600" cy="4861634"/>
          </a:xfrm>
        </p:spPr>
        <p:txBody>
          <a:bodyPr>
            <a:normAutofit/>
          </a:bodyPr>
          <a:lstStyle/>
          <a:p>
            <a:pPr marL="514350" indent="-514350" algn="just">
              <a:buAutoNum type="arabicPeriod"/>
            </a:pPr>
            <a:r>
              <a:rPr lang="es-PR" sz="2400" dirty="0"/>
              <a:t>El proveedor será responsable de que todos los trabajos sean realizados por personal o profesionales con las debidas licencias y/o certificaciones para las labores que lleven a cabo. Igualmente, es responsable que se expidan las debidas certificaciones por profesionales autorizados para todo trabajo o labor que así lo requiera y hará entrega de las mismas al personal designado por el DEPR.</a:t>
            </a:r>
          </a:p>
          <a:p>
            <a:pPr marL="514350" indent="-514350" algn="just">
              <a:buAutoNum type="arabicPeriod"/>
            </a:pPr>
            <a:r>
              <a:rPr lang="es-PR" altLang="es-PR" sz="2400" dirty="0">
                <a:latin typeface="Calibri" panose="020F0502020204030204" pitchFamily="34" charset="0"/>
                <a:ea typeface="Times New Roman" panose="02020603050405020304" pitchFamily="18" charset="0"/>
                <a:cs typeface="Calibri" panose="020F0502020204030204" pitchFamily="34" charset="0"/>
              </a:rPr>
              <a:t>Será responsabilidad del proveedor contar con el visto bueno por parte de la </a:t>
            </a:r>
            <a:r>
              <a:rPr lang="es-PR" altLang="es-PR"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Oficina para el Mejoramiento de las Escuelas Públicas (OMEP la Autoridad de Edificios Públicos o la Oficina de Sistemas de Información y Asistencia Tecnológico a la Docencia (OSIATD), cuando aplique,</a:t>
            </a:r>
            <a:r>
              <a:rPr lang="es-PR" altLang="es-PR" sz="2400" dirty="0">
                <a:latin typeface="Calibri" panose="020F0502020204030204" pitchFamily="34" charset="0"/>
                <a:ea typeface="Times New Roman" panose="02020603050405020304" pitchFamily="18" charset="0"/>
                <a:cs typeface="Calibri" panose="020F0502020204030204" pitchFamily="34" charset="0"/>
              </a:rPr>
              <a:t> para la realización de labores y/o trabajos que así lo requieran.</a:t>
            </a:r>
          </a:p>
          <a:p>
            <a:pPr marL="0" indent="0" algn="just">
              <a:buNone/>
            </a:pPr>
            <a:endParaRPr lang="es-PR" sz="2400" dirty="0">
              <a:latin typeface="Calibri" panose="020F0502020204030204" pitchFamily="34" charset="0"/>
              <a:cs typeface="Calibri" panose="020F0502020204030204" pitchFamily="34" charset="0"/>
            </a:endParaRPr>
          </a:p>
          <a:p>
            <a:pPr marL="0" indent="0">
              <a:buNone/>
            </a:pPr>
            <a:endParaRPr lang="es-PR" dirty="0"/>
          </a:p>
        </p:txBody>
      </p:sp>
    </p:spTree>
    <p:extLst>
      <p:ext uri="{BB962C8B-B14F-4D97-AF65-F5344CB8AC3E}">
        <p14:creationId xmlns:p14="http://schemas.microsoft.com/office/powerpoint/2010/main" val="2159185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A3542F-28D8-4569-B1C9-22D6D681CEB9}"/>
              </a:ext>
            </a:extLst>
          </p:cNvPr>
          <p:cNvSpPr>
            <a:spLocks noGrp="1"/>
          </p:cNvSpPr>
          <p:nvPr>
            <p:ph type="title"/>
          </p:nvPr>
        </p:nvSpPr>
        <p:spPr/>
        <p:txBody>
          <a:bodyPr/>
          <a:lstStyle/>
          <a:p>
            <a:r>
              <a:rPr lang="es-PR" b="1" dirty="0"/>
              <a:t>Requisitos Adicionales (continuación)</a:t>
            </a:r>
            <a:br>
              <a:rPr lang="es-PR" dirty="0"/>
            </a:br>
            <a:endParaRPr lang="es-PR" dirty="0"/>
          </a:p>
        </p:txBody>
      </p:sp>
      <p:sp>
        <p:nvSpPr>
          <p:cNvPr id="6" name="Content Placeholder 5">
            <a:extLst>
              <a:ext uri="{FF2B5EF4-FFF2-40B4-BE49-F238E27FC236}">
                <a16:creationId xmlns:a16="http://schemas.microsoft.com/office/drawing/2014/main" id="{3FF3945A-8570-4E89-A0A7-17699591866B}"/>
              </a:ext>
            </a:extLst>
          </p:cNvPr>
          <p:cNvSpPr>
            <a:spLocks noGrp="1"/>
          </p:cNvSpPr>
          <p:nvPr>
            <p:ph idx="1"/>
          </p:nvPr>
        </p:nvSpPr>
        <p:spPr/>
        <p:txBody>
          <a:bodyPr>
            <a:normAutofit lnSpcReduction="10000"/>
          </a:bodyPr>
          <a:lstStyle/>
          <a:p>
            <a:pPr marL="0" indent="0" algn="just">
              <a:buNone/>
            </a:pPr>
            <a:r>
              <a:rPr lang="es-ES" altLang="es-PR" sz="2600" dirty="0">
                <a:latin typeface="Calibri" panose="020F0502020204030204" pitchFamily="34" charset="0"/>
                <a:ea typeface="Times New Roman" panose="02020603050405020304" pitchFamily="18" charset="0"/>
                <a:cs typeface="Calibri" panose="020F0502020204030204" pitchFamily="34" charset="0"/>
              </a:rPr>
              <a:t>3. Durante la vigencia de</a:t>
            </a:r>
            <a:r>
              <a:rPr lang="es-ES" altLang="es-PR" sz="2600" u="sng" dirty="0">
                <a:latin typeface="Calibri" panose="020F0502020204030204" pitchFamily="34" charset="0"/>
                <a:ea typeface="Times New Roman" panose="02020603050405020304" pitchFamily="18" charset="0"/>
                <a:cs typeface="Calibri" panose="020F0502020204030204" pitchFamily="34" charset="0"/>
              </a:rPr>
              <a:t>l</a:t>
            </a:r>
            <a:r>
              <a:rPr lang="es-ES" altLang="es-PR" sz="2600" dirty="0">
                <a:latin typeface="Calibri" panose="020F0502020204030204" pitchFamily="34" charset="0"/>
                <a:ea typeface="Times New Roman" panose="02020603050405020304" pitchFamily="18" charset="0"/>
                <a:cs typeface="Calibri" panose="020F0502020204030204" pitchFamily="34" charset="0"/>
              </a:rPr>
              <a:t> este contrato para toda obra, mejora o labor en las instalaciones escolares, el proveedor obtendrá un seguro de construcción (“builders risk insurance”) que cubra todo riesgo en las instalaciones escolares, por el cien por ciento (100%) del valor de reemplazo, más un seguro de responsabilidad pública con límites de $500,000.00 por ocurrencia y $1,000,000.00 en agregado, incluyendo operaciones completadas (“completed operations”), mientras duren los trabajos, y las pólizas de seguro nombrarán al Departamento de Educación como asegurado adicional. Además, deberá contar para todos los trabajadores, incluyendo los contratistas, seguro de compensación de obreros con el Fondo del Seguro del Estado. El proveedor deberá asegurar que toda </a:t>
            </a:r>
            <a:r>
              <a:rPr lang="es-ES" altLang="es-PR" sz="2600" u="sng" dirty="0">
                <a:latin typeface="Calibri" panose="020F0502020204030204" pitchFamily="34" charset="0"/>
                <a:ea typeface="Times New Roman" panose="02020603050405020304" pitchFamily="18" charset="0"/>
                <a:cs typeface="Calibri" panose="020F0502020204030204" pitchFamily="34" charset="0"/>
              </a:rPr>
              <a:t>labor </a:t>
            </a:r>
            <a:r>
              <a:rPr lang="es-ES" altLang="es-PR" sz="2600" dirty="0">
                <a:latin typeface="Calibri" panose="020F0502020204030204" pitchFamily="34" charset="0"/>
                <a:ea typeface="Times New Roman" panose="02020603050405020304" pitchFamily="18" charset="0"/>
                <a:cs typeface="Calibri" panose="020F0502020204030204" pitchFamily="34" charset="0"/>
              </a:rPr>
              <a:t>construcción sea efectuada sin afectar las operaciones de la Escuela ni la salud o seguridad de la comunidad escolar.</a:t>
            </a:r>
            <a:endParaRPr kumimoji="0" lang="es-ES" altLang="es-PR" sz="26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endParaRPr lang="es-PR" dirty="0"/>
          </a:p>
        </p:txBody>
      </p:sp>
    </p:spTree>
    <p:extLst>
      <p:ext uri="{BB962C8B-B14F-4D97-AF65-F5344CB8AC3E}">
        <p14:creationId xmlns:p14="http://schemas.microsoft.com/office/powerpoint/2010/main" val="3947267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6D202-8CDA-46D9-838E-90F75E94F0A4}"/>
              </a:ext>
            </a:extLst>
          </p:cNvPr>
          <p:cNvSpPr>
            <a:spLocks noGrp="1"/>
          </p:cNvSpPr>
          <p:nvPr>
            <p:ph type="title"/>
          </p:nvPr>
        </p:nvSpPr>
        <p:spPr/>
        <p:txBody>
          <a:bodyPr/>
          <a:lstStyle/>
          <a:p>
            <a:r>
              <a:rPr lang="es-PR" b="1" dirty="0"/>
              <a:t>Requisitos Adicionales (continuación)</a:t>
            </a:r>
            <a:br>
              <a:rPr lang="es-PR" dirty="0"/>
            </a:br>
            <a:endParaRPr lang="es-PR" dirty="0"/>
          </a:p>
        </p:txBody>
      </p:sp>
      <p:sp>
        <p:nvSpPr>
          <p:cNvPr id="3" name="Content Placeholder 2">
            <a:extLst>
              <a:ext uri="{FF2B5EF4-FFF2-40B4-BE49-F238E27FC236}">
                <a16:creationId xmlns:a16="http://schemas.microsoft.com/office/drawing/2014/main" id="{E0411DD9-156C-441A-9867-13A407B7FB28}"/>
              </a:ext>
            </a:extLst>
          </p:cNvPr>
          <p:cNvSpPr>
            <a:spLocks noGrp="1"/>
          </p:cNvSpPr>
          <p:nvPr>
            <p:ph idx="1"/>
          </p:nvPr>
        </p:nvSpPr>
        <p:spPr/>
        <p:txBody>
          <a:bodyPr>
            <a:normAutofit fontScale="85000" lnSpcReduction="10000"/>
          </a:bodyPr>
          <a:lstStyle/>
          <a:p>
            <a:pPr algn="just"/>
            <a:r>
              <a:rPr lang="es-PR" dirty="0"/>
              <a:t>Utilice el Formulario que se incluye. No podrá alterar el formato y el contenido del Formulario oficial incluido en esta guía, excepto donde se indique lo contrario. No se aceptarán Formularios que correspondan a guías de propuestas de años anteriores.</a:t>
            </a:r>
          </a:p>
          <a:p>
            <a:pPr algn="just"/>
            <a:r>
              <a:rPr lang="es-PR" dirty="0"/>
              <a:t>No se aceptarán propuestas luego de la fecha y hora establecida. Tampoco se aceptarán documentos adicionales o enmiendas al documento de la propuesta una vez radicada a menos que sean solicitadas por el DEPR. </a:t>
            </a:r>
            <a:r>
              <a:rPr lang="es-ES_tradnl" dirty="0"/>
              <a:t>Cada proveedor debe </a:t>
            </a:r>
            <a:r>
              <a:rPr lang="es-ES_tradnl" b="1" dirty="0"/>
              <a:t>someter la propuesta en original y tres (3) copias</a:t>
            </a:r>
            <a:r>
              <a:rPr lang="es-ES_tradnl" dirty="0"/>
              <a:t>. Toda propuesta presentada debe ser un trabajo original de la entidad. En la eventualidad que se descubra un plagio, el DEPR tiene derecho a remover la solicitud o propuesta y no ser considerada para evaluación por tal causa. No se aceptarán propuestas que se hayan radicado luego de la fecha y hora establecida. Tampoco se aceptarán enmiendas al documento de la propuesta después que haya sido radicada a menos que sean solicitadas por el DEPR.</a:t>
            </a:r>
            <a:endParaRPr lang="es-PR" dirty="0"/>
          </a:p>
          <a:p>
            <a:endParaRPr lang="es-PR" dirty="0"/>
          </a:p>
        </p:txBody>
      </p:sp>
    </p:spTree>
    <p:extLst>
      <p:ext uri="{BB962C8B-B14F-4D97-AF65-F5344CB8AC3E}">
        <p14:creationId xmlns:p14="http://schemas.microsoft.com/office/powerpoint/2010/main" val="2204604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C0161-FEEC-4F3C-9BD3-DD687F2240CC}"/>
              </a:ext>
            </a:extLst>
          </p:cNvPr>
          <p:cNvSpPr>
            <a:spLocks noGrp="1"/>
          </p:cNvSpPr>
          <p:nvPr>
            <p:ph type="title"/>
          </p:nvPr>
        </p:nvSpPr>
        <p:spPr/>
        <p:txBody>
          <a:bodyPr/>
          <a:lstStyle/>
          <a:p>
            <a:r>
              <a:rPr lang="en-US" b="1" dirty="0" err="1"/>
              <a:t>Fechas</a:t>
            </a:r>
            <a:r>
              <a:rPr lang="en-US" b="1" dirty="0"/>
              <a:t> </a:t>
            </a:r>
            <a:r>
              <a:rPr lang="en-US" b="1" dirty="0" err="1"/>
              <a:t>importantes</a:t>
            </a:r>
            <a:endParaRPr lang="es-PR" b="1" dirty="0"/>
          </a:p>
        </p:txBody>
      </p:sp>
      <p:sp>
        <p:nvSpPr>
          <p:cNvPr id="3" name="Content Placeholder 2">
            <a:extLst>
              <a:ext uri="{FF2B5EF4-FFF2-40B4-BE49-F238E27FC236}">
                <a16:creationId xmlns:a16="http://schemas.microsoft.com/office/drawing/2014/main" id="{3B1A8B62-2ECD-4137-8748-92526A13A16E}"/>
              </a:ext>
            </a:extLst>
          </p:cNvPr>
          <p:cNvSpPr>
            <a:spLocks noGrp="1"/>
          </p:cNvSpPr>
          <p:nvPr>
            <p:ph idx="1"/>
          </p:nvPr>
        </p:nvSpPr>
        <p:spPr>
          <a:xfrm>
            <a:off x="838200" y="1568547"/>
            <a:ext cx="10704342" cy="4924327"/>
          </a:xfrm>
        </p:spPr>
        <p:txBody>
          <a:bodyPr>
            <a:normAutofit fontScale="85000" lnSpcReduction="20000"/>
          </a:bodyPr>
          <a:lstStyle/>
          <a:p>
            <a:r>
              <a:rPr lang="es-ES" b="1" dirty="0"/>
              <a:t>Orientación a los interesados</a:t>
            </a:r>
            <a:r>
              <a:rPr lang="es-ES" dirty="0"/>
              <a:t> - </a:t>
            </a:r>
            <a:r>
              <a:rPr lang="es-ES" b="1" dirty="0"/>
              <a:t>18 de septiembre de 2019</a:t>
            </a:r>
            <a:r>
              <a:rPr lang="es-ES" dirty="0"/>
              <a:t>, comenzado a las 2:00 p.m. en la Sala de conferencias de la SAAF (OFA-1).</a:t>
            </a:r>
          </a:p>
          <a:p>
            <a:r>
              <a:rPr lang="es-ES" b="1" dirty="0"/>
              <a:t>La fecha límite para enviar preguntas </a:t>
            </a:r>
            <a:r>
              <a:rPr lang="es-ES" dirty="0"/>
              <a:t>a través de </a:t>
            </a:r>
            <a:r>
              <a:rPr lang="es-ES" u="sng" dirty="0">
                <a:hlinkClick r:id="rId2"/>
              </a:rPr>
              <a:t>cucutags@de.pr.gov</a:t>
            </a:r>
            <a:r>
              <a:rPr lang="es-ES" dirty="0"/>
              <a:t> será el lunes</a:t>
            </a:r>
            <a:r>
              <a:rPr lang="es-ES" b="1" dirty="0"/>
              <a:t> 23 de septiembre de 2019</a:t>
            </a:r>
            <a:r>
              <a:rPr lang="es-PR" b="1" dirty="0"/>
              <a:t>.</a:t>
            </a:r>
          </a:p>
          <a:p>
            <a:pPr algn="just"/>
            <a:r>
              <a:rPr lang="es-PR" altLang="es-PR" dirty="0">
                <a:latin typeface="Calibri" panose="020F0502020204030204" pitchFamily="34" charset="0"/>
                <a:ea typeface="Calibri" panose="020F0502020204030204" pitchFamily="34" charset="0"/>
                <a:cs typeface="Calibri" panose="020F0502020204030204" pitchFamily="34" charset="0"/>
              </a:rPr>
              <a:t>La fecha límite para la presentación de propuestas en el correo de la Secretaría Auxiliar de Asuntos Federales (SAAF) es el </a:t>
            </a:r>
            <a:r>
              <a:rPr lang="es-PR" altLang="es-PR" b="1" dirty="0">
                <a:latin typeface="Calibri" panose="020F0502020204030204" pitchFamily="34" charset="0"/>
                <a:ea typeface="Calibri" panose="020F0502020204030204" pitchFamily="34" charset="0"/>
                <a:cs typeface="Calibri" panose="020F0502020204030204" pitchFamily="34" charset="0"/>
              </a:rPr>
              <a:t>27 de septiembre de 2019</a:t>
            </a:r>
            <a:r>
              <a:rPr lang="es-PR" altLang="es-PR" dirty="0">
                <a:latin typeface="Calibri" panose="020F0502020204030204" pitchFamily="34" charset="0"/>
                <a:ea typeface="Calibri" panose="020F0502020204030204" pitchFamily="34" charset="0"/>
                <a:cs typeface="Calibri" panose="020F0502020204030204" pitchFamily="34" charset="0"/>
              </a:rPr>
              <a:t> no más tarde de las 4:30 p.m. Se aceptarán las propuestas entregadas a la mano en el área de correo de la SAAF o utilizando el sistema de entrega del correo federal o privado, que estén debidamente radicadas </a:t>
            </a:r>
            <a:r>
              <a:rPr lang="es-PR" altLang="es-PR" b="1" dirty="0">
                <a:latin typeface="Calibri" panose="020F0502020204030204" pitchFamily="34" charset="0"/>
                <a:ea typeface="Calibri" panose="020F0502020204030204" pitchFamily="34" charset="0"/>
                <a:cs typeface="Calibri" panose="020F0502020204030204" pitchFamily="34" charset="0"/>
              </a:rPr>
              <a:t>no más tarde de la fecha y hora antes indicada</a:t>
            </a:r>
            <a:r>
              <a:rPr lang="es-PR" altLang="es-PR" dirty="0">
                <a:latin typeface="Calibri" panose="020F0502020204030204" pitchFamily="34" charset="0"/>
                <a:ea typeface="Calibri" panose="020F0502020204030204" pitchFamily="34" charset="0"/>
                <a:cs typeface="Calibri" panose="020F0502020204030204" pitchFamily="34" charset="0"/>
              </a:rPr>
              <a:t>. </a:t>
            </a:r>
            <a:r>
              <a:rPr lang="es-PR" altLang="es-PR" dirty="0">
                <a:solidFill>
                  <a:srgbClr val="000000"/>
                </a:solidFill>
                <a:latin typeface="Calibri" panose="020F0502020204030204" pitchFamily="34" charset="0"/>
                <a:ea typeface="Calibri" panose="020F0502020204030204" pitchFamily="34" charset="0"/>
                <a:cs typeface="Calibri" panose="020F0502020204030204" pitchFamily="34" charset="0"/>
              </a:rPr>
              <a:t>Las propuestas deberán ser dirigidas a: </a:t>
            </a:r>
            <a:endParaRPr lang="en-US" altLang="es-PR" dirty="0">
              <a:latin typeface="Calibri" panose="020F0502020204030204" pitchFamily="34" charset="0"/>
              <a:ea typeface="Calibri" panose="020F0502020204030204" pitchFamily="34" charset="0"/>
              <a:cs typeface="Calibri" panose="020F0502020204030204" pitchFamily="34" charset="0"/>
            </a:endParaRPr>
          </a:p>
          <a:p>
            <a:pPr marL="0" lvl="0" indent="0" eaLnBrk="0" fontAlgn="base" hangingPunct="0">
              <a:lnSpc>
                <a:spcPct val="100000"/>
              </a:lnSpc>
              <a:spcBef>
                <a:spcPct val="0"/>
              </a:spcBef>
              <a:spcAft>
                <a:spcPct val="0"/>
              </a:spcAft>
              <a:buNone/>
            </a:pPr>
            <a:endParaRPr lang="es-PR" altLang="es-PR"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ctr" eaLnBrk="0" fontAlgn="base" hangingPunct="0">
              <a:lnSpc>
                <a:spcPct val="100000"/>
              </a:lnSpc>
              <a:spcBef>
                <a:spcPct val="0"/>
              </a:spcBef>
              <a:spcAft>
                <a:spcPct val="0"/>
              </a:spcAft>
              <a:buNone/>
            </a:pPr>
            <a:r>
              <a:rPr lang="es-PR" altLang="es-PR" b="1" dirty="0">
                <a:solidFill>
                  <a:srgbClr val="000000"/>
                </a:solidFill>
                <a:ea typeface="Calibri" panose="020F0502020204030204" pitchFamily="34" charset="0"/>
                <a:cs typeface="Times New Roman" panose="02020603050405020304" pitchFamily="18" charset="0"/>
              </a:rPr>
              <a:t>Sheykirisabel Cucuta González, M. Ed</a:t>
            </a:r>
            <a:r>
              <a:rPr lang="es-ES" altLang="es-PR" b="1" dirty="0">
                <a:solidFill>
                  <a:srgbClr val="000000"/>
                </a:solidFill>
                <a:ea typeface="Calibri" panose="020F0502020204030204" pitchFamily="34" charset="0"/>
                <a:cs typeface="Times New Roman" panose="02020603050405020304" pitchFamily="18" charset="0"/>
              </a:rPr>
              <a:t> </a:t>
            </a:r>
            <a:endParaRPr lang="en-US" altLang="es-PR" dirty="0">
              <a:ea typeface="Calibri" panose="020F0502020204030204" pitchFamily="34" charset="0"/>
              <a:cs typeface="Times New Roman" panose="02020603050405020304" pitchFamily="18" charset="0"/>
            </a:endParaRPr>
          </a:p>
          <a:p>
            <a:pPr marL="0" lvl="0" indent="0" algn="ctr" eaLnBrk="0" fontAlgn="base" hangingPunct="0">
              <a:lnSpc>
                <a:spcPct val="100000"/>
              </a:lnSpc>
              <a:spcBef>
                <a:spcPct val="0"/>
              </a:spcBef>
              <a:spcAft>
                <a:spcPct val="0"/>
              </a:spcAft>
              <a:buNone/>
            </a:pPr>
            <a:r>
              <a:rPr lang="es-PR" altLang="es-PR" b="1" dirty="0">
                <a:solidFill>
                  <a:srgbClr val="000000"/>
                </a:solidFill>
                <a:ea typeface="Calibri" panose="020F0502020204030204" pitchFamily="34" charset="0"/>
                <a:cs typeface="Times New Roman" panose="02020603050405020304" pitchFamily="18" charset="0"/>
              </a:rPr>
              <a:t>Directora Programa de Estudios Sociales</a:t>
            </a:r>
            <a:endParaRPr lang="en-US" altLang="es-PR" dirty="0">
              <a:ea typeface="Calibri" panose="020F0502020204030204" pitchFamily="34" charset="0"/>
              <a:cs typeface="Times New Roman" panose="02020603050405020304" pitchFamily="18" charset="0"/>
            </a:endParaRPr>
          </a:p>
          <a:p>
            <a:pPr marL="0" lvl="0" indent="0" algn="ctr" eaLnBrk="0" fontAlgn="base" hangingPunct="0">
              <a:lnSpc>
                <a:spcPct val="100000"/>
              </a:lnSpc>
              <a:spcBef>
                <a:spcPct val="0"/>
              </a:spcBef>
              <a:spcAft>
                <a:spcPct val="0"/>
              </a:spcAft>
              <a:buNone/>
            </a:pPr>
            <a:r>
              <a:rPr lang="es-PR" altLang="es-PR" b="1" dirty="0">
                <a:solidFill>
                  <a:srgbClr val="000000"/>
                </a:solidFill>
                <a:ea typeface="Calibri" panose="020F0502020204030204" pitchFamily="34" charset="0"/>
                <a:cs typeface="Times New Roman" panose="02020603050405020304" pitchFamily="18" charset="0"/>
              </a:rPr>
              <a:t>Departamento de Educación </a:t>
            </a:r>
            <a:endParaRPr lang="en-US" altLang="es-PR" dirty="0">
              <a:ea typeface="Calibri" panose="020F0502020204030204" pitchFamily="34" charset="0"/>
              <a:cs typeface="Times New Roman" panose="02020603050405020304" pitchFamily="18" charset="0"/>
            </a:endParaRPr>
          </a:p>
          <a:p>
            <a:pPr marL="0" lvl="0" indent="0" algn="ctr" eaLnBrk="0" fontAlgn="base" hangingPunct="0">
              <a:lnSpc>
                <a:spcPct val="100000"/>
              </a:lnSpc>
              <a:spcBef>
                <a:spcPct val="0"/>
              </a:spcBef>
              <a:spcAft>
                <a:spcPct val="0"/>
              </a:spcAft>
              <a:buNone/>
            </a:pPr>
            <a:r>
              <a:rPr lang="es-PR" altLang="es-PR" b="1" dirty="0">
                <a:ea typeface="Times New Roman" panose="02020603050405020304" pitchFamily="18" charset="0"/>
                <a:cs typeface="Times New Roman" panose="02020603050405020304" pitchFamily="18" charset="0"/>
              </a:rPr>
              <a:t>Calle Federico Costas 150</a:t>
            </a:r>
            <a:endParaRPr lang="en-US" altLang="es-PR" dirty="0">
              <a:ea typeface="Calibri" panose="020F0502020204030204" pitchFamily="34" charset="0"/>
              <a:cs typeface="Times New Roman" panose="02020603050405020304" pitchFamily="18" charset="0"/>
            </a:endParaRPr>
          </a:p>
          <a:p>
            <a:pPr marL="0" lvl="0" indent="0" algn="ctr" eaLnBrk="0" fontAlgn="base" hangingPunct="0">
              <a:lnSpc>
                <a:spcPct val="100000"/>
              </a:lnSpc>
              <a:spcBef>
                <a:spcPct val="0"/>
              </a:spcBef>
              <a:spcAft>
                <a:spcPct val="0"/>
              </a:spcAft>
              <a:buNone/>
            </a:pPr>
            <a:r>
              <a:rPr lang="es-PR" altLang="es-PR" b="1" dirty="0">
                <a:ea typeface="Times New Roman" panose="02020603050405020304" pitchFamily="18" charset="0"/>
                <a:cs typeface="Times New Roman" panose="02020603050405020304" pitchFamily="18" charset="0"/>
              </a:rPr>
              <a:t>Hato Rey, Puerto Rico, 00919-0759</a:t>
            </a:r>
            <a:endParaRPr lang="en-US" altLang="es-PR" dirty="0">
              <a:ea typeface="Calibri" panose="020F0502020204030204" pitchFamily="34" charset="0"/>
              <a:cs typeface="Times New Roman" panose="02020603050405020304" pitchFamily="18" charset="0"/>
            </a:endParaRPr>
          </a:p>
          <a:p>
            <a:endParaRPr lang="es-PR" b="1" dirty="0"/>
          </a:p>
          <a:p>
            <a:endParaRPr lang="es-ES" b="1" dirty="0"/>
          </a:p>
        </p:txBody>
      </p:sp>
    </p:spTree>
    <p:extLst>
      <p:ext uri="{BB962C8B-B14F-4D97-AF65-F5344CB8AC3E}">
        <p14:creationId xmlns:p14="http://schemas.microsoft.com/office/powerpoint/2010/main" val="774003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6480A-16E0-4903-B975-EA0581C2D610}"/>
              </a:ext>
            </a:extLst>
          </p:cNvPr>
          <p:cNvSpPr>
            <a:spLocks noGrp="1"/>
          </p:cNvSpPr>
          <p:nvPr>
            <p:ph type="title"/>
          </p:nvPr>
        </p:nvSpPr>
        <p:spPr/>
        <p:txBody>
          <a:bodyPr>
            <a:normAutofit fontScale="90000"/>
          </a:bodyPr>
          <a:lstStyle/>
          <a:p>
            <a:br>
              <a:rPr lang="es-ES" b="1" dirty="0"/>
            </a:br>
            <a:br>
              <a:rPr lang="es-ES" b="1" dirty="0"/>
            </a:br>
            <a:br>
              <a:rPr lang="es-ES" b="1" dirty="0"/>
            </a:br>
            <a:r>
              <a:rPr lang="es-ES" b="1" dirty="0"/>
              <a:t>Procedimiento luego de radicar propuestas </a:t>
            </a:r>
            <a:br>
              <a:rPr lang="es-PR" b="1" dirty="0"/>
            </a:br>
            <a:r>
              <a:rPr lang="es-PR" b="1" dirty="0"/>
              <a:t> </a:t>
            </a:r>
            <a:br>
              <a:rPr lang="es-PR" b="1" dirty="0"/>
            </a:br>
            <a:endParaRPr lang="es-PR" dirty="0"/>
          </a:p>
        </p:txBody>
      </p:sp>
      <p:sp>
        <p:nvSpPr>
          <p:cNvPr id="3" name="Content Placeholder 2">
            <a:extLst>
              <a:ext uri="{FF2B5EF4-FFF2-40B4-BE49-F238E27FC236}">
                <a16:creationId xmlns:a16="http://schemas.microsoft.com/office/drawing/2014/main" id="{C21D6966-0615-4B28-BBE4-D62A2AD0E61D}"/>
              </a:ext>
            </a:extLst>
          </p:cNvPr>
          <p:cNvSpPr>
            <a:spLocks noGrp="1"/>
          </p:cNvSpPr>
          <p:nvPr>
            <p:ph idx="1"/>
          </p:nvPr>
        </p:nvSpPr>
        <p:spPr/>
        <p:txBody>
          <a:bodyPr>
            <a:normAutofit lnSpcReduction="10000"/>
          </a:bodyPr>
          <a:lstStyle/>
          <a:p>
            <a:pPr marL="0" indent="0" algn="just">
              <a:buNone/>
            </a:pPr>
            <a:r>
              <a:rPr lang="es-ES_tradnl" dirty="0"/>
              <a:t>Cada </a:t>
            </a:r>
            <a:r>
              <a:rPr lang="es-PR" dirty="0"/>
              <a:t>propuesta será evaluada de acuerdo con los criterios establecidos por el DEPR.  El DEPR se reserva el derecho de rechazar o denegar solicitudes que no cumplan con los requisitos que aparecen en esta convocatoria, en los documentos del paquete informativo que estará disponible en la página “Web” del Departamento o con las disposiciones de ley, normas y reglamentos estatales o federales aplicables a los programas que proveen los fondos. El DEPR se reserva el derecho a sustituir o modificar el concepto de la propuesta en igualdad de condiciones. Además, podrá solicitar documentación o información adicional de entenderlo necesario. Asimismo, podrá utilizar las propuestas aprobadas como modelos de proyectos o prácticas efectivas.</a:t>
            </a:r>
          </a:p>
          <a:p>
            <a:endParaRPr lang="es-PR" dirty="0"/>
          </a:p>
        </p:txBody>
      </p:sp>
    </p:spTree>
    <p:extLst>
      <p:ext uri="{BB962C8B-B14F-4D97-AF65-F5344CB8AC3E}">
        <p14:creationId xmlns:p14="http://schemas.microsoft.com/office/powerpoint/2010/main" val="1347702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DCD0C-2A68-4708-A431-7215C5D218C0}"/>
              </a:ext>
            </a:extLst>
          </p:cNvPr>
          <p:cNvSpPr>
            <a:spLocks noGrp="1"/>
          </p:cNvSpPr>
          <p:nvPr>
            <p:ph type="title"/>
          </p:nvPr>
        </p:nvSpPr>
        <p:spPr/>
        <p:txBody>
          <a:bodyPr>
            <a:normAutofit/>
          </a:bodyPr>
          <a:lstStyle/>
          <a:p>
            <a:r>
              <a:rPr lang="es-ES" b="1" dirty="0"/>
              <a:t>Procedimiento luego de radicar propuestas </a:t>
            </a:r>
            <a:r>
              <a:rPr lang="es-PR" b="1" dirty="0"/>
              <a:t>(continuación)</a:t>
            </a:r>
            <a:endParaRPr lang="es-PR" dirty="0"/>
          </a:p>
        </p:txBody>
      </p:sp>
      <p:sp>
        <p:nvSpPr>
          <p:cNvPr id="3" name="Content Placeholder 2">
            <a:extLst>
              <a:ext uri="{FF2B5EF4-FFF2-40B4-BE49-F238E27FC236}">
                <a16:creationId xmlns:a16="http://schemas.microsoft.com/office/drawing/2014/main" id="{F2859F92-CE73-4662-BB2A-E5E949100B69}"/>
              </a:ext>
            </a:extLst>
          </p:cNvPr>
          <p:cNvSpPr>
            <a:spLocks noGrp="1"/>
          </p:cNvSpPr>
          <p:nvPr>
            <p:ph idx="1"/>
          </p:nvPr>
        </p:nvSpPr>
        <p:spPr/>
        <p:txBody>
          <a:bodyPr>
            <a:normAutofit/>
          </a:bodyPr>
          <a:lstStyle/>
          <a:p>
            <a:pPr marL="0" indent="0" algn="just">
              <a:buNone/>
            </a:pPr>
            <a:r>
              <a:rPr lang="es-PR" sz="2400" dirty="0"/>
              <a:t>La revisión de la adjudicación bajo esta convocatoria se regirá por las disposiciones de la Ley de Procedimientos Administrativos Uniformes del Gobierno de Puerto Rico (Ley 38 del 30 de junio de 2017, según enmendada). Cualquier proponente que considere que tiene razones justificadas para no estar de acuerdo con las adjudicaciones emitidas bajo esta convocatoria, podrá solicitar revisión ante el Tribunal de Apelaciones de Puerto Rico dentro del término de treinta (30) días contados </a:t>
            </a:r>
            <a:r>
              <a:rPr lang="es-ES" sz="2400" dirty="0"/>
              <a:t>a partir de la fecha del archivo en autos de la copia de la notificación.</a:t>
            </a:r>
            <a:r>
              <a:rPr lang="es-PR" sz="2400" dirty="0"/>
              <a:t> La mera presentación de un recurso de revisión no paralizará los procedimientos bajo esta solicitud de propuestas (RFP, por sus siglas en inglés).  Para la otorgación del contrato, el proveedor mantendrá a su propio costo, una garantía por incumplimiento (performance bond) con los términos y condiciones del contrato a otorgarse, por una suma no menor de $300,000.</a:t>
            </a:r>
          </a:p>
        </p:txBody>
      </p:sp>
    </p:spTree>
    <p:extLst>
      <p:ext uri="{BB962C8B-B14F-4D97-AF65-F5344CB8AC3E}">
        <p14:creationId xmlns:p14="http://schemas.microsoft.com/office/powerpoint/2010/main" val="89621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D5E4E-43B5-495D-9127-749B81BAFCF4}"/>
              </a:ext>
            </a:extLst>
          </p:cNvPr>
          <p:cNvSpPr>
            <a:spLocks noGrp="1"/>
          </p:cNvSpPr>
          <p:nvPr>
            <p:ph type="title"/>
          </p:nvPr>
        </p:nvSpPr>
        <p:spPr/>
        <p:txBody>
          <a:bodyPr/>
          <a:lstStyle/>
          <a:p>
            <a:r>
              <a:rPr lang="es-ES_tradnl" b="1" dirty="0"/>
              <a:t>INSTRUCCIONES GENERALES</a:t>
            </a:r>
            <a:endParaRPr lang="es-PR" dirty="0"/>
          </a:p>
        </p:txBody>
      </p:sp>
      <p:sp>
        <p:nvSpPr>
          <p:cNvPr id="3" name="Content Placeholder 2">
            <a:extLst>
              <a:ext uri="{FF2B5EF4-FFF2-40B4-BE49-F238E27FC236}">
                <a16:creationId xmlns:a16="http://schemas.microsoft.com/office/drawing/2014/main" id="{5D6B51B3-5B90-4DBC-A061-62E253D3EB3A}"/>
              </a:ext>
            </a:extLst>
          </p:cNvPr>
          <p:cNvSpPr>
            <a:spLocks noGrp="1"/>
          </p:cNvSpPr>
          <p:nvPr>
            <p:ph idx="1"/>
          </p:nvPr>
        </p:nvSpPr>
        <p:spPr>
          <a:xfrm>
            <a:off x="838200" y="1603717"/>
            <a:ext cx="10859086" cy="4573246"/>
          </a:xfrm>
        </p:spPr>
        <p:txBody>
          <a:bodyPr>
            <a:normAutofit fontScale="85000" lnSpcReduction="20000"/>
          </a:bodyPr>
          <a:lstStyle/>
          <a:p>
            <a:pPr marL="0" indent="0" algn="just">
              <a:buNone/>
            </a:pPr>
            <a:r>
              <a:rPr lang="es-PR" dirty="0"/>
              <a:t>1. La propuesta deberá estar completada en todas sus partes debidamente firmada con bolígrafo de tinta azul. </a:t>
            </a:r>
          </a:p>
          <a:p>
            <a:pPr algn="just"/>
            <a:endParaRPr lang="es-PR" dirty="0"/>
          </a:p>
          <a:p>
            <a:pPr marL="0" indent="0" algn="just">
              <a:buNone/>
            </a:pPr>
            <a:r>
              <a:rPr lang="es-PR" dirty="0"/>
              <a:t>2. La propuesta debe ser escrita en computadora y en papel tamaño carta (8.5 x 11), incluyendo las tablas y la portada:</a:t>
            </a:r>
          </a:p>
          <a:p>
            <a:pPr marL="0" indent="0" algn="just">
              <a:buNone/>
            </a:pPr>
            <a:r>
              <a:rPr lang="es-PR" dirty="0"/>
              <a:t>letra Times New Roman o Arial,tamaño de la letra (Font) 11 o 12,espacio doble, exceptuando las tablas que pueden ser preparadas a espacio sencillo,Redactadas en un solo lado del papel.</a:t>
            </a:r>
          </a:p>
          <a:p>
            <a:pPr marL="0" indent="0" algn="just">
              <a:buNone/>
            </a:pPr>
            <a:endParaRPr lang="es-PR" dirty="0"/>
          </a:p>
          <a:p>
            <a:pPr marL="0" indent="0" algn="just">
              <a:buNone/>
            </a:pPr>
            <a:r>
              <a:rPr lang="es-PR" dirty="0"/>
              <a:t>3. Las páginas deben estar enumeradas. </a:t>
            </a:r>
          </a:p>
          <a:p>
            <a:pPr marL="0" indent="0" algn="just">
              <a:buNone/>
            </a:pPr>
            <a:endParaRPr lang="es-PR" dirty="0"/>
          </a:p>
          <a:p>
            <a:pPr marL="0" indent="0" algn="just">
              <a:buNone/>
            </a:pPr>
            <a:r>
              <a:rPr lang="es-PR" dirty="0"/>
              <a:t>4. Cada proveedor debe someter la propuesta en original y tres (3) copias. Además, debe entregar la misma en formato digital en un dispositivo USB (pen drive). </a:t>
            </a:r>
          </a:p>
        </p:txBody>
      </p:sp>
    </p:spTree>
    <p:extLst>
      <p:ext uri="{BB962C8B-B14F-4D97-AF65-F5344CB8AC3E}">
        <p14:creationId xmlns:p14="http://schemas.microsoft.com/office/powerpoint/2010/main" val="544731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F0E2B-76F8-4A13-A8CD-42D005233907}"/>
              </a:ext>
            </a:extLst>
          </p:cNvPr>
          <p:cNvSpPr>
            <a:spLocks noGrp="1"/>
          </p:cNvSpPr>
          <p:nvPr>
            <p:ph type="title"/>
          </p:nvPr>
        </p:nvSpPr>
        <p:spPr/>
        <p:txBody>
          <a:bodyPr/>
          <a:lstStyle/>
          <a:p>
            <a:r>
              <a:rPr lang="es-ES_tradnl" b="1" dirty="0"/>
              <a:t>INSTRUCCIONES GENERALES (continuación)</a:t>
            </a:r>
            <a:endParaRPr lang="es-PR" dirty="0"/>
          </a:p>
        </p:txBody>
      </p:sp>
      <p:sp>
        <p:nvSpPr>
          <p:cNvPr id="3" name="Content Placeholder 2">
            <a:extLst>
              <a:ext uri="{FF2B5EF4-FFF2-40B4-BE49-F238E27FC236}">
                <a16:creationId xmlns:a16="http://schemas.microsoft.com/office/drawing/2014/main" id="{4467A1C5-F239-4D38-AF83-63B3C8C4FBCA}"/>
              </a:ext>
            </a:extLst>
          </p:cNvPr>
          <p:cNvSpPr>
            <a:spLocks noGrp="1"/>
          </p:cNvSpPr>
          <p:nvPr>
            <p:ph idx="1"/>
          </p:nvPr>
        </p:nvSpPr>
        <p:spPr/>
        <p:txBody>
          <a:bodyPr>
            <a:normAutofit fontScale="77500" lnSpcReduction="20000"/>
          </a:bodyPr>
          <a:lstStyle/>
          <a:p>
            <a:pPr marL="0" lvl="0" indent="0" fontAlgn="base">
              <a:buNone/>
            </a:pPr>
            <a:r>
              <a:rPr lang="es-PR" dirty="0"/>
              <a:t>5. De solicitarse algún anejo, este debe ser incluido en el área solicitada. </a:t>
            </a:r>
          </a:p>
          <a:p>
            <a:pPr marL="0" lvl="0" indent="0" fontAlgn="base">
              <a:buNone/>
            </a:pPr>
            <a:endParaRPr lang="es-PR" dirty="0"/>
          </a:p>
          <a:p>
            <a:pPr marL="0" lvl="0" indent="0" fontAlgn="base">
              <a:buNone/>
            </a:pPr>
            <a:r>
              <a:rPr lang="es-PR" dirty="0"/>
              <a:t>6. No se deben incluir anejos que no hayan sido expresamente solicitados (ej. cartas de recomendación, copias de reconocimientos, formularios del estudio de necesidades, fotos, etcétera).</a:t>
            </a:r>
          </a:p>
          <a:p>
            <a:pPr marL="0" lvl="0" indent="0" fontAlgn="base">
              <a:buNone/>
            </a:pPr>
            <a:endParaRPr lang="es-PR" dirty="0"/>
          </a:p>
          <a:p>
            <a:pPr marL="0" lvl="0" indent="0" fontAlgn="base">
              <a:buNone/>
            </a:pPr>
            <a:r>
              <a:rPr lang="es-PR" dirty="0"/>
              <a:t>7. Tanto la propuesta como cada copia deben ser entregadas con un sujetador (</a:t>
            </a:r>
            <a:r>
              <a:rPr lang="es-PR" i="1" dirty="0"/>
              <a:t>binder clip</a:t>
            </a:r>
            <a:r>
              <a:rPr lang="es-PR" dirty="0"/>
              <a:t>).</a:t>
            </a:r>
          </a:p>
          <a:p>
            <a:pPr marL="0" lvl="0" indent="0" fontAlgn="base">
              <a:buNone/>
            </a:pPr>
            <a:endParaRPr lang="es-PR" dirty="0"/>
          </a:p>
          <a:p>
            <a:pPr marL="0" lvl="0" indent="0" fontAlgn="base">
              <a:buNone/>
            </a:pPr>
            <a:r>
              <a:rPr lang="es-PR" dirty="0"/>
              <a:t>8. Cada copia debe tener todos los anejos que contenga la propuesta original. </a:t>
            </a:r>
          </a:p>
          <a:p>
            <a:pPr marL="0" lvl="0" indent="0" fontAlgn="base">
              <a:buNone/>
            </a:pPr>
            <a:endParaRPr lang="es-PR" dirty="0"/>
          </a:p>
          <a:p>
            <a:pPr marL="0" lvl="0" indent="0" fontAlgn="base">
              <a:buNone/>
            </a:pPr>
            <a:r>
              <a:rPr lang="es-PR" dirty="0"/>
              <a:t>9. Verifique cuidadosamente los documentos antes de someterlos oficialmente, ya que </a:t>
            </a:r>
            <a:r>
              <a:rPr lang="es-PR" b="1" dirty="0"/>
              <a:t>NO </a:t>
            </a:r>
            <a:r>
              <a:rPr lang="es-PR" dirty="0"/>
              <a:t>se aceptarán enmiendas al documento de la propuesta, ni sustituir o añadir páginas en la propuesta, luego de sometida.</a:t>
            </a:r>
          </a:p>
          <a:p>
            <a:pPr marL="0" lvl="0" indent="0" fontAlgn="base">
              <a:buNone/>
            </a:pPr>
            <a:endParaRPr lang="es-PR" dirty="0"/>
          </a:p>
          <a:p>
            <a:pPr marL="0" indent="0">
              <a:buNone/>
            </a:pPr>
            <a:endParaRPr lang="es-PR" dirty="0"/>
          </a:p>
        </p:txBody>
      </p:sp>
    </p:spTree>
    <p:extLst>
      <p:ext uri="{BB962C8B-B14F-4D97-AF65-F5344CB8AC3E}">
        <p14:creationId xmlns:p14="http://schemas.microsoft.com/office/powerpoint/2010/main" val="1080221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D2629-D3E9-4DAF-8B00-7C69871FC1A3}"/>
              </a:ext>
            </a:extLst>
          </p:cNvPr>
          <p:cNvSpPr>
            <a:spLocks noGrp="1"/>
          </p:cNvSpPr>
          <p:nvPr>
            <p:ph type="title"/>
          </p:nvPr>
        </p:nvSpPr>
        <p:spPr/>
        <p:txBody>
          <a:bodyPr/>
          <a:lstStyle/>
          <a:p>
            <a:r>
              <a:rPr lang="es-ES_tradnl" b="1" dirty="0"/>
              <a:t>INSTRUCCIONES GENERALES (continuación)</a:t>
            </a:r>
            <a:endParaRPr lang="es-PR" dirty="0"/>
          </a:p>
        </p:txBody>
      </p:sp>
      <p:sp>
        <p:nvSpPr>
          <p:cNvPr id="3" name="Content Placeholder 2">
            <a:extLst>
              <a:ext uri="{FF2B5EF4-FFF2-40B4-BE49-F238E27FC236}">
                <a16:creationId xmlns:a16="http://schemas.microsoft.com/office/drawing/2014/main" id="{310E46EA-1201-456C-8CDA-23B02BAE129C}"/>
              </a:ext>
            </a:extLst>
          </p:cNvPr>
          <p:cNvSpPr>
            <a:spLocks noGrp="1"/>
          </p:cNvSpPr>
          <p:nvPr>
            <p:ph idx="1"/>
          </p:nvPr>
        </p:nvSpPr>
        <p:spPr/>
        <p:txBody>
          <a:bodyPr>
            <a:normAutofit fontScale="92500"/>
          </a:bodyPr>
          <a:lstStyle/>
          <a:p>
            <a:pPr marL="0" lvl="0" indent="0" fontAlgn="base">
              <a:buNone/>
            </a:pPr>
            <a:r>
              <a:rPr lang="es-PR" dirty="0"/>
              <a:t>10. Los documentos requeridos por tipo de entidad de la propuesta deben ser completados de acuerdo con la categoría institucional del proponente.</a:t>
            </a:r>
          </a:p>
          <a:p>
            <a:pPr marL="0" indent="0">
              <a:buNone/>
            </a:pPr>
            <a:r>
              <a:rPr lang="es-PR" dirty="0"/>
              <a:t>11. </a:t>
            </a:r>
            <a:r>
              <a:rPr lang="es-PR" b="1" dirty="0"/>
              <a:t>No se aceptarán propuestas escritas en papel timbrado o que tenga señales o marcas transparentes (</a:t>
            </a:r>
            <a:r>
              <a:rPr lang="es-PR" b="1" i="1" dirty="0"/>
              <a:t>watermark</a:t>
            </a:r>
            <a:r>
              <a:rPr lang="es-PR" b="1" dirty="0"/>
              <a:t>) mostrando el nombre, logo o emblema de la institución.</a:t>
            </a:r>
            <a:endParaRPr lang="es-PR" dirty="0"/>
          </a:p>
          <a:p>
            <a:pPr marL="0" indent="0">
              <a:buNone/>
            </a:pPr>
            <a:r>
              <a:rPr lang="es-PR" dirty="0"/>
              <a:t>12. La propuesta </a:t>
            </a:r>
            <a:r>
              <a:rPr lang="es-PR" b="1" u="sng" dirty="0"/>
              <a:t>NO debe identificar la entidad o institución en ninguna parte de la propuesta, salvo en aquella que así sea solicitado</a:t>
            </a:r>
            <a:r>
              <a:rPr lang="es-PR" dirty="0"/>
              <a:t>.  El proponente se referirá en el contenido de la propuesta como “entidad” o “institución” (en lugar del nombre), según prefiera.  Solo podrá hacer mención del nombre de la “entidad” o “institución” en la portada y los anejos que necesariamente así lo requieran.</a:t>
            </a:r>
          </a:p>
          <a:p>
            <a:pPr marL="0" indent="0">
              <a:buNone/>
            </a:pPr>
            <a:endParaRPr lang="es-PR" dirty="0"/>
          </a:p>
        </p:txBody>
      </p:sp>
    </p:spTree>
    <p:extLst>
      <p:ext uri="{BB962C8B-B14F-4D97-AF65-F5344CB8AC3E}">
        <p14:creationId xmlns:p14="http://schemas.microsoft.com/office/powerpoint/2010/main" val="230453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9EC54-F60E-4DCF-B159-CBA53CC76710}"/>
              </a:ext>
            </a:extLst>
          </p:cNvPr>
          <p:cNvSpPr>
            <a:spLocks noGrp="1"/>
          </p:cNvSpPr>
          <p:nvPr>
            <p:ph type="title"/>
          </p:nvPr>
        </p:nvSpPr>
        <p:spPr/>
        <p:txBody>
          <a:bodyPr>
            <a:normAutofit fontScale="90000"/>
          </a:bodyPr>
          <a:lstStyle/>
          <a:p>
            <a:br>
              <a:rPr lang="es-ES" b="1" dirty="0"/>
            </a:br>
            <a:br>
              <a:rPr lang="es-ES" b="1" dirty="0"/>
            </a:br>
            <a:r>
              <a:rPr lang="es-ES" b="1" dirty="0"/>
              <a:t>CRITERIOS DE EVALUACIÓN</a:t>
            </a:r>
            <a:br>
              <a:rPr lang="es-PR" b="1" dirty="0"/>
            </a:br>
            <a:endParaRPr lang="es-PR" dirty="0"/>
          </a:p>
        </p:txBody>
      </p:sp>
      <p:sp>
        <p:nvSpPr>
          <p:cNvPr id="3" name="Content Placeholder 2">
            <a:extLst>
              <a:ext uri="{FF2B5EF4-FFF2-40B4-BE49-F238E27FC236}">
                <a16:creationId xmlns:a16="http://schemas.microsoft.com/office/drawing/2014/main" id="{2486EE66-4632-41B9-8BDB-2107DB53D915}"/>
              </a:ext>
            </a:extLst>
          </p:cNvPr>
          <p:cNvSpPr>
            <a:spLocks noGrp="1"/>
          </p:cNvSpPr>
          <p:nvPr>
            <p:ph idx="1"/>
          </p:nvPr>
        </p:nvSpPr>
        <p:spPr/>
        <p:txBody>
          <a:bodyPr>
            <a:normAutofit lnSpcReduction="10000"/>
          </a:bodyPr>
          <a:lstStyle/>
          <a:p>
            <a:pPr algn="just"/>
            <a:r>
              <a:rPr lang="es-PR" dirty="0"/>
              <a:t>EL DEPR llevará a cabo una evaluación justa e imparcial de todas las propuestas recibidas a través de un comité de evaluadores externos. No serán consideradas las propuestas incompletas o que no cumplan con las instrucciones emitidas. </a:t>
            </a:r>
          </a:p>
          <a:p>
            <a:pPr algn="just"/>
            <a:r>
              <a:rPr lang="es-PR" dirty="0"/>
              <a:t>La propuesta será evaluada siguiendo los criterios establecidos por el DEPR en la convocatoria (anuncio y paquete informativo), la viabilidad y la calidad de lo propuesto. Las propuestas con puntuación de 85% o más serán recomendadas para selección y se les requerirá la negociación según los criterios que identifique el DEPR que deben ser revisados. </a:t>
            </a:r>
          </a:p>
          <a:p>
            <a:pPr algn="just"/>
            <a:r>
              <a:rPr lang="es-PR" dirty="0"/>
              <a:t>Las propuestas cuya puntuación sea menor de 85% serán denegadas. </a:t>
            </a:r>
          </a:p>
          <a:p>
            <a:pPr marL="0" indent="0">
              <a:buNone/>
            </a:pPr>
            <a:endParaRPr lang="es-PR" dirty="0"/>
          </a:p>
        </p:txBody>
      </p:sp>
    </p:spTree>
    <p:extLst>
      <p:ext uri="{BB962C8B-B14F-4D97-AF65-F5344CB8AC3E}">
        <p14:creationId xmlns:p14="http://schemas.microsoft.com/office/powerpoint/2010/main" val="3726508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77531-301F-4B8B-87C4-B48BAF1B16AE}"/>
              </a:ext>
            </a:extLst>
          </p:cNvPr>
          <p:cNvSpPr>
            <a:spLocks noGrp="1"/>
          </p:cNvSpPr>
          <p:nvPr>
            <p:ph type="title"/>
          </p:nvPr>
        </p:nvSpPr>
        <p:spPr>
          <a:xfrm>
            <a:off x="838200" y="365125"/>
            <a:ext cx="10515600" cy="654783"/>
          </a:xfrm>
        </p:spPr>
        <p:txBody>
          <a:bodyPr>
            <a:normAutofit fontScale="90000"/>
          </a:bodyPr>
          <a:lstStyle/>
          <a:p>
            <a:br>
              <a:rPr lang="es-ES_tradnl" b="1" dirty="0"/>
            </a:br>
            <a:r>
              <a:rPr lang="es-ES_tradnl" b="1" dirty="0"/>
              <a:t>Determinaciones del DEPR</a:t>
            </a:r>
            <a:br>
              <a:rPr lang="es-PR" b="1" dirty="0"/>
            </a:br>
            <a:endParaRPr lang="es-PR" dirty="0"/>
          </a:p>
        </p:txBody>
      </p:sp>
      <p:sp>
        <p:nvSpPr>
          <p:cNvPr id="3" name="Content Placeholder 2">
            <a:extLst>
              <a:ext uri="{FF2B5EF4-FFF2-40B4-BE49-F238E27FC236}">
                <a16:creationId xmlns:a16="http://schemas.microsoft.com/office/drawing/2014/main" id="{DC130DEC-F06C-4C74-ACE8-3327F477A706}"/>
              </a:ext>
            </a:extLst>
          </p:cNvPr>
          <p:cNvSpPr>
            <a:spLocks noGrp="1"/>
          </p:cNvSpPr>
          <p:nvPr>
            <p:ph idx="1"/>
          </p:nvPr>
        </p:nvSpPr>
        <p:spPr>
          <a:xfrm>
            <a:off x="838200" y="1209821"/>
            <a:ext cx="10880188" cy="5050302"/>
          </a:xfrm>
        </p:spPr>
        <p:txBody>
          <a:bodyPr>
            <a:normAutofit fontScale="77500" lnSpcReduction="20000"/>
          </a:bodyPr>
          <a:lstStyle/>
          <a:p>
            <a:pPr algn="just"/>
            <a:r>
              <a:rPr lang="es-ES_tradnl" sz="3100" dirty="0"/>
              <a:t>El Departamento de Educación se reserva el derecho de rechazar o denegar solicitudes que no cumplan con los requisitos que aparecen en esta convocatoria, o en los documentos del paquete informativo, o con las disposiciones de ley y reglamentos estatales o federales aplicables a los programas que proveen los fondos.</a:t>
            </a:r>
            <a:r>
              <a:rPr lang="es-ES_tradnl" sz="3100" b="1" i="1" dirty="0"/>
              <a:t> </a:t>
            </a:r>
            <a:r>
              <a:rPr lang="es-ES_tradnl" sz="3100" dirty="0"/>
              <a:t>El contrato se otorgará por año escolar sujeto a la aprobación de Plan de Trabajo y disponibilidad de fondos. El DEPR puede renovarlo por períodos adicionales, sujeto a su ejecución satisfactoria y a la disponibilidad de los fondos. El proponente deberá evidenciar la capacidad administrativa requerida para llevar a cabo este proyecto. Debe, igualmente, someter un breve resumen ejecutivo para informar sobre todo proyecto que le haya sido aprobado por el DEPR con fondos federales.  </a:t>
            </a:r>
            <a:endParaRPr lang="es-PR" sz="3100" dirty="0"/>
          </a:p>
          <a:p>
            <a:pPr algn="just"/>
            <a:r>
              <a:rPr lang="es-PR" sz="3100" dirty="0"/>
              <a:t>La propuesta será evaluada siguiendo los criterios establecidos por el DEPR en la convocatoria (anuncio y paquete informativo), la viabilidad y la calidad de lo propuesto. La propuesta con puntuación de 85% o más serán recomendadas para aprobación y se les requerirá la negociación según los criterios que identifique el DEPR que deben ser revisados.  </a:t>
            </a:r>
            <a:endParaRPr lang="es-PR" sz="3100" dirty="0">
              <a:effectLst/>
            </a:endParaRPr>
          </a:p>
          <a:p>
            <a:pPr algn="just"/>
            <a:r>
              <a:rPr lang="es-ES_tradnl" sz="3100" b="1" dirty="0">
                <a:effectLst/>
              </a:rPr>
              <a:t>Para los servicios solicitados el DEPR se reserva el derecho de seleccionar a más de un proponente. </a:t>
            </a:r>
            <a:endParaRPr lang="es-PR" sz="3100" b="1" dirty="0">
              <a:effectLst/>
            </a:endParaRPr>
          </a:p>
          <a:p>
            <a:endParaRPr lang="es-PR" dirty="0"/>
          </a:p>
        </p:txBody>
      </p:sp>
    </p:spTree>
    <p:extLst>
      <p:ext uri="{BB962C8B-B14F-4D97-AF65-F5344CB8AC3E}">
        <p14:creationId xmlns:p14="http://schemas.microsoft.com/office/powerpoint/2010/main" val="1523479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1CFE3-0C5E-47E3-B628-8CA393D86AED}"/>
              </a:ext>
            </a:extLst>
          </p:cNvPr>
          <p:cNvSpPr>
            <a:spLocks noGrp="1"/>
          </p:cNvSpPr>
          <p:nvPr>
            <p:ph type="title"/>
          </p:nvPr>
        </p:nvSpPr>
        <p:spPr>
          <a:xfrm>
            <a:off x="675249" y="351057"/>
            <a:ext cx="10515600" cy="1325563"/>
          </a:xfrm>
        </p:spPr>
        <p:txBody>
          <a:bodyPr/>
          <a:lstStyle/>
          <a:p>
            <a:r>
              <a:rPr lang="es-PR" b="1" dirty="0"/>
              <a:t>INSTRUCCIONES ESPECÍFICAS</a:t>
            </a:r>
            <a:br>
              <a:rPr lang="es-PR" b="1" dirty="0"/>
            </a:br>
            <a:endParaRPr lang="es-PR" dirty="0"/>
          </a:p>
        </p:txBody>
      </p:sp>
      <p:sp>
        <p:nvSpPr>
          <p:cNvPr id="3" name="Content Placeholder 2">
            <a:extLst>
              <a:ext uri="{FF2B5EF4-FFF2-40B4-BE49-F238E27FC236}">
                <a16:creationId xmlns:a16="http://schemas.microsoft.com/office/drawing/2014/main" id="{38C380B9-C82D-4B1E-97FC-8BD00950A142}"/>
              </a:ext>
            </a:extLst>
          </p:cNvPr>
          <p:cNvSpPr>
            <a:spLocks noGrp="1"/>
          </p:cNvSpPr>
          <p:nvPr>
            <p:ph idx="1"/>
          </p:nvPr>
        </p:nvSpPr>
        <p:spPr>
          <a:xfrm>
            <a:off x="675249" y="1312153"/>
            <a:ext cx="10678551" cy="4962037"/>
          </a:xfrm>
        </p:spPr>
        <p:txBody>
          <a:bodyPr>
            <a:normAutofit fontScale="62500" lnSpcReduction="20000"/>
          </a:bodyPr>
          <a:lstStyle/>
          <a:p>
            <a:pPr marL="0" indent="0" algn="just">
              <a:buNone/>
            </a:pPr>
            <a:r>
              <a:rPr lang="en-US" sz="4500" b="1" dirty="0"/>
              <a:t>I. </a:t>
            </a:r>
            <a:r>
              <a:rPr lang="en-US" sz="4500" b="1" dirty="0" err="1"/>
              <a:t>Aspectos</a:t>
            </a:r>
            <a:r>
              <a:rPr lang="en-US" sz="4500" b="1" dirty="0"/>
              <a:t> </a:t>
            </a:r>
            <a:r>
              <a:rPr lang="en-US" sz="4500" b="1" dirty="0" err="1"/>
              <a:t>Técnicos</a:t>
            </a:r>
            <a:r>
              <a:rPr lang="en-US" sz="4500" b="1" dirty="0"/>
              <a:t> (90</a:t>
            </a:r>
            <a:r>
              <a:rPr lang="en-US" sz="4500" b="1" u="sng" dirty="0"/>
              <a:t> puntos) </a:t>
            </a:r>
            <a:endParaRPr lang="es-PR" sz="4500" dirty="0">
              <a:effectLst/>
            </a:endParaRPr>
          </a:p>
          <a:p>
            <a:pPr lvl="0" algn="just" fontAlgn="base"/>
            <a:r>
              <a:rPr lang="es-PR" sz="3800" b="1" dirty="0"/>
              <a:t>Cualificaciones y experiencia en general del proveedor de servicios (20 puntos)</a:t>
            </a:r>
            <a:endParaRPr lang="es-PR" sz="3800" dirty="0">
              <a:effectLst/>
            </a:endParaRPr>
          </a:p>
          <a:p>
            <a:pPr lvl="0" algn="just" fontAlgn="base"/>
            <a:r>
              <a:rPr lang="es-PR" sz="3800" dirty="0"/>
              <a:t>Proporcionar una descripción que detalle la capacidad para desarrollar los servicios bajo este RFP. Por ejemplo, experiencia previa, capacitación, certificaciones </a:t>
            </a:r>
            <a:r>
              <a:rPr lang="es-PR" sz="3800" b="1" dirty="0"/>
              <a:t>(MÁXIMO 2 PÁGINAS)</a:t>
            </a:r>
            <a:r>
              <a:rPr lang="es-PR" sz="3800" dirty="0"/>
              <a:t>.</a:t>
            </a:r>
            <a:endParaRPr lang="es-PR" sz="3800" dirty="0">
              <a:effectLst/>
            </a:endParaRPr>
          </a:p>
          <a:p>
            <a:pPr lvl="0" algn="just" fontAlgn="base"/>
            <a:r>
              <a:rPr lang="es-PR" sz="3800" dirty="0"/>
              <a:t>Proveer una descripción de proyectos similares completados en los últimos cinco (5) años, lo identificará como </a:t>
            </a:r>
            <a:r>
              <a:rPr lang="es-PR" sz="3800" b="1" dirty="0"/>
              <a:t>Anejo 1.</a:t>
            </a:r>
            <a:r>
              <a:rPr lang="es-PR" sz="3800" dirty="0"/>
              <a:t>  Incluya referencias personales con información de contacto para cada uno </a:t>
            </a:r>
            <a:r>
              <a:rPr lang="es-PR" sz="3800" b="1" dirty="0"/>
              <a:t>(MÁXIMO 3 PÁGINAS)</a:t>
            </a:r>
            <a:r>
              <a:rPr lang="es-PR" sz="3800" dirty="0"/>
              <a:t>. </a:t>
            </a:r>
            <a:endParaRPr lang="es-PR" sz="3800" dirty="0">
              <a:effectLst/>
            </a:endParaRPr>
          </a:p>
          <a:p>
            <a:pPr lvl="0" algn="just" fontAlgn="base"/>
            <a:r>
              <a:rPr lang="es-PR" sz="3800" dirty="0"/>
              <a:t>Proporcionar una descripción narrativa del personal que compone el equipo de trabajo, sus miembros y estructura organizacional junto con un organigrama que identifique a las personas claves que serán asignadas para realizar los servicios requeridos por este RFP.  En el caso de contemplar personal que no haya sido contratado, deberá incluir una descripción de los trabajos y responsabilidades que llevará a cabo </a:t>
            </a:r>
            <a:r>
              <a:rPr lang="es-PR" sz="3800" b="1" dirty="0"/>
              <a:t>(MÁXIMO 3 PÁGINAS)</a:t>
            </a:r>
            <a:r>
              <a:rPr lang="es-PR" sz="3800" dirty="0"/>
              <a:t>.</a:t>
            </a:r>
          </a:p>
          <a:p>
            <a:pPr lvl="0" algn="just" fontAlgn="base"/>
            <a:r>
              <a:rPr lang="es-PR" sz="3800" dirty="0"/>
              <a:t>Proporcionar una tabla del personal que va a trabajar en este proyecto con su preparación, certificaciones y experiencia </a:t>
            </a:r>
            <a:r>
              <a:rPr lang="es-PR" sz="3800" b="1" dirty="0"/>
              <a:t>(MÁXIMO 2 PÁGINA).</a:t>
            </a:r>
            <a:endParaRPr lang="es-PR" sz="3800" dirty="0">
              <a:effectLst/>
            </a:endParaRPr>
          </a:p>
          <a:p>
            <a:pPr marL="0" indent="0">
              <a:buNone/>
            </a:pPr>
            <a:endParaRPr lang="es-PR" dirty="0"/>
          </a:p>
        </p:txBody>
      </p:sp>
    </p:spTree>
    <p:extLst>
      <p:ext uri="{BB962C8B-B14F-4D97-AF65-F5344CB8AC3E}">
        <p14:creationId xmlns:p14="http://schemas.microsoft.com/office/powerpoint/2010/main" val="760424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EE41E-73F3-45A7-B342-523EF6C5CA56}"/>
              </a:ext>
            </a:extLst>
          </p:cNvPr>
          <p:cNvSpPr>
            <a:spLocks noGrp="1"/>
          </p:cNvSpPr>
          <p:nvPr>
            <p:ph type="title"/>
          </p:nvPr>
        </p:nvSpPr>
        <p:spPr>
          <a:xfrm>
            <a:off x="838199" y="83772"/>
            <a:ext cx="10515600" cy="1325563"/>
          </a:xfrm>
        </p:spPr>
        <p:txBody>
          <a:bodyPr/>
          <a:lstStyle/>
          <a:p>
            <a:br>
              <a:rPr lang="es-PR" b="1" dirty="0"/>
            </a:br>
            <a:r>
              <a:rPr lang="es-PR" b="1" dirty="0"/>
              <a:t>INSTRUCCIONES ESPECÍFICAS (continuación)</a:t>
            </a:r>
            <a:endParaRPr lang="es-PR" dirty="0"/>
          </a:p>
        </p:txBody>
      </p:sp>
      <p:sp>
        <p:nvSpPr>
          <p:cNvPr id="3" name="Content Placeholder 2">
            <a:extLst>
              <a:ext uri="{FF2B5EF4-FFF2-40B4-BE49-F238E27FC236}">
                <a16:creationId xmlns:a16="http://schemas.microsoft.com/office/drawing/2014/main" id="{1B5E817B-1C04-4A27-BCBC-CA1C5C4FAFA8}"/>
              </a:ext>
            </a:extLst>
          </p:cNvPr>
          <p:cNvSpPr>
            <a:spLocks noGrp="1"/>
          </p:cNvSpPr>
          <p:nvPr>
            <p:ph idx="1"/>
          </p:nvPr>
        </p:nvSpPr>
        <p:spPr>
          <a:xfrm>
            <a:off x="838199" y="1551305"/>
            <a:ext cx="10809849" cy="4351338"/>
          </a:xfrm>
        </p:spPr>
        <p:txBody>
          <a:bodyPr>
            <a:normAutofit/>
          </a:bodyPr>
          <a:lstStyle/>
          <a:p>
            <a:pPr marL="0" lvl="0" indent="0" algn="just" fontAlgn="base">
              <a:buNone/>
            </a:pPr>
            <a:r>
              <a:rPr lang="es-PR" b="1" dirty="0"/>
              <a:t>II. Capacidad para proveer y completar los servicios solicitados (30 puntos)</a:t>
            </a:r>
            <a:endParaRPr lang="es-PR" dirty="0"/>
          </a:p>
          <a:p>
            <a:pPr lvl="0" algn="just" fontAlgn="base"/>
            <a:r>
              <a:rPr lang="es-PR" dirty="0"/>
              <a:t>Proporcionar una narrativa que indique cómo completará el alcance de los servicios, logrará los objetivos requeridos, asegurará la finalización del alcance de los servicios y cumplirá con el calendario de trabajo (“timeline”) del proyecto (</a:t>
            </a:r>
            <a:r>
              <a:rPr lang="es-PR" b="1" dirty="0"/>
              <a:t>MÁXIMO 5 PÁGINAS).</a:t>
            </a:r>
            <a:r>
              <a:rPr lang="es-PR" dirty="0"/>
              <a:t> </a:t>
            </a:r>
          </a:p>
          <a:p>
            <a:pPr lvl="0" algn="just" fontAlgn="base"/>
            <a:r>
              <a:rPr lang="es-PR" dirty="0"/>
              <a:t>Debe presentar un calendario de trabajo (“timeline”) por fases y tiempo límite para la ejecución de este proyecto </a:t>
            </a:r>
            <a:r>
              <a:rPr lang="es-PR" b="1" dirty="0"/>
              <a:t>(MÁXIMO 1 PÁGINA).</a:t>
            </a:r>
            <a:endParaRPr lang="es-PR" dirty="0"/>
          </a:p>
          <a:p>
            <a:pPr algn="just"/>
            <a:r>
              <a:rPr lang="es-PR" dirty="0"/>
              <a:t>Debe añadir un ejemplo de 3D con planos de un salón tamaño 25’x 17’ identificado como </a:t>
            </a:r>
            <a:r>
              <a:rPr lang="es-PR" b="1" dirty="0"/>
              <a:t>Anejo 2.</a:t>
            </a:r>
            <a:endParaRPr lang="es-PR" dirty="0"/>
          </a:p>
        </p:txBody>
      </p:sp>
    </p:spTree>
    <p:extLst>
      <p:ext uri="{BB962C8B-B14F-4D97-AF65-F5344CB8AC3E}">
        <p14:creationId xmlns:p14="http://schemas.microsoft.com/office/powerpoint/2010/main" val="3948499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566A9-4F63-497E-95DA-09A83FD3D2D9}"/>
              </a:ext>
            </a:extLst>
          </p:cNvPr>
          <p:cNvSpPr>
            <a:spLocks noGrp="1"/>
          </p:cNvSpPr>
          <p:nvPr>
            <p:ph type="title"/>
          </p:nvPr>
        </p:nvSpPr>
        <p:spPr>
          <a:xfrm>
            <a:off x="760827" y="76738"/>
            <a:ext cx="10515600" cy="1325563"/>
          </a:xfrm>
        </p:spPr>
        <p:txBody>
          <a:bodyPr/>
          <a:lstStyle/>
          <a:p>
            <a:r>
              <a:rPr lang="es-PR" b="1" dirty="0"/>
              <a:t>INSTRUCCIONES ESPECÍFICAS (continuación)</a:t>
            </a:r>
            <a:endParaRPr lang="es-PR" dirty="0"/>
          </a:p>
        </p:txBody>
      </p:sp>
      <p:sp>
        <p:nvSpPr>
          <p:cNvPr id="3" name="Content Placeholder 2">
            <a:extLst>
              <a:ext uri="{FF2B5EF4-FFF2-40B4-BE49-F238E27FC236}">
                <a16:creationId xmlns:a16="http://schemas.microsoft.com/office/drawing/2014/main" id="{98F77AAE-8AF7-44EF-B243-04C6234FB5F1}"/>
              </a:ext>
            </a:extLst>
          </p:cNvPr>
          <p:cNvSpPr>
            <a:spLocks noGrp="1"/>
          </p:cNvSpPr>
          <p:nvPr>
            <p:ph idx="1"/>
          </p:nvPr>
        </p:nvSpPr>
        <p:spPr>
          <a:xfrm>
            <a:off x="499403" y="1273126"/>
            <a:ext cx="11247119" cy="5106572"/>
          </a:xfrm>
        </p:spPr>
        <p:txBody>
          <a:bodyPr>
            <a:normAutofit fontScale="62500" lnSpcReduction="20000"/>
          </a:bodyPr>
          <a:lstStyle/>
          <a:p>
            <a:pPr marL="0" lvl="0" indent="0" algn="just">
              <a:buNone/>
            </a:pPr>
            <a:r>
              <a:rPr lang="es-PR" sz="3800" b="1" dirty="0"/>
              <a:t>III. Descripción de los servicios (40 puntos)</a:t>
            </a:r>
            <a:r>
              <a:rPr lang="es-PR" sz="3800" dirty="0"/>
              <a:t> </a:t>
            </a:r>
          </a:p>
          <a:p>
            <a:pPr marL="0" indent="0" algn="just" fontAlgn="base">
              <a:buNone/>
            </a:pPr>
            <a:r>
              <a:rPr lang="es-PR" sz="3800" dirty="0"/>
              <a:t>La descripción de los servicios debe ser detallada y tomar en consideración el ámbito de los servicios solicitados. Debe describa el diseño y funcionalidad del salón para un grupo de 30 estudiantes. </a:t>
            </a:r>
          </a:p>
          <a:p>
            <a:pPr marL="0" lvl="0" indent="0" algn="just">
              <a:buNone/>
            </a:pPr>
            <a:endParaRPr lang="es-PR" sz="3800" b="1" dirty="0"/>
          </a:p>
          <a:p>
            <a:pPr marL="0" lvl="0" indent="0" algn="just">
              <a:buNone/>
            </a:pPr>
            <a:r>
              <a:rPr lang="es-PR" sz="3800" b="1" dirty="0"/>
              <a:t>IV. Aspectos Fiscales (10 Puntos)  </a:t>
            </a:r>
            <a:endParaRPr lang="es-PR" sz="3800" dirty="0"/>
          </a:p>
          <a:p>
            <a:pPr marL="0" indent="0" algn="just">
              <a:buNone/>
            </a:pPr>
            <a:r>
              <a:rPr lang="es-PR" sz="3800" dirty="0"/>
              <a:t>Para determinar los aspectos fiscales, el DEPR tomará en consideración los siguientes criterios:</a:t>
            </a:r>
          </a:p>
          <a:p>
            <a:pPr marL="0" indent="0" algn="just">
              <a:buNone/>
            </a:pPr>
            <a:r>
              <a:rPr lang="es-PR" sz="3800" b="1" dirty="0"/>
              <a:t>	A. Capacidad Financiera de la Organización    </a:t>
            </a:r>
            <a:endParaRPr lang="es-PR" sz="3800" dirty="0"/>
          </a:p>
          <a:p>
            <a:pPr marL="0" indent="0" algn="just">
              <a:buNone/>
            </a:pPr>
            <a:r>
              <a:rPr lang="es-PR" sz="3800" dirty="0"/>
              <a:t>El DEPR se asegurará que el recurso o entidad a contratarse demuestre que su organización tiene solidez financiera.  Su evidencia puede incluir: una descripción de cómo usted recibe fondos actualmente (Ej. subvenciones, honorarios por servicios, etc.); informes financieros; clasificación de crédito de una agencia de clasificación independiente; presupuestos organizacionales que cuentan para arrendamiento, gastos y flujo de caja; prueba de los seguros de responsabilidad (nombre de la compañía y el número de póliza o una copia de la página de cubierta de la póliza).</a:t>
            </a:r>
          </a:p>
          <a:p>
            <a:pPr marL="0" indent="0" algn="just" fontAlgn="base">
              <a:buNone/>
            </a:pPr>
            <a:endParaRPr lang="es-PR" dirty="0"/>
          </a:p>
        </p:txBody>
      </p:sp>
    </p:spTree>
    <p:extLst>
      <p:ext uri="{BB962C8B-B14F-4D97-AF65-F5344CB8AC3E}">
        <p14:creationId xmlns:p14="http://schemas.microsoft.com/office/powerpoint/2010/main" val="1160834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7962A-2855-495E-B529-76BDAAFC751C}"/>
              </a:ext>
            </a:extLst>
          </p:cNvPr>
          <p:cNvSpPr>
            <a:spLocks noGrp="1"/>
          </p:cNvSpPr>
          <p:nvPr>
            <p:ph type="title"/>
          </p:nvPr>
        </p:nvSpPr>
        <p:spPr/>
        <p:txBody>
          <a:bodyPr/>
          <a:lstStyle/>
          <a:p>
            <a:r>
              <a:rPr lang="es-PR" b="1" dirty="0"/>
              <a:t>INSTRUCCIONES ESPECÍFICAS (continuación)</a:t>
            </a:r>
            <a:endParaRPr lang="es-PR" dirty="0"/>
          </a:p>
        </p:txBody>
      </p:sp>
      <p:sp>
        <p:nvSpPr>
          <p:cNvPr id="3" name="Content Placeholder 2">
            <a:extLst>
              <a:ext uri="{FF2B5EF4-FFF2-40B4-BE49-F238E27FC236}">
                <a16:creationId xmlns:a16="http://schemas.microsoft.com/office/drawing/2014/main" id="{5756CFAD-A053-441E-97CB-FEDB62FA3CE1}"/>
              </a:ext>
            </a:extLst>
          </p:cNvPr>
          <p:cNvSpPr>
            <a:spLocks noGrp="1"/>
          </p:cNvSpPr>
          <p:nvPr>
            <p:ph idx="1"/>
          </p:nvPr>
        </p:nvSpPr>
        <p:spPr>
          <a:xfrm>
            <a:off x="838200" y="1253331"/>
            <a:ext cx="10515600" cy="4351338"/>
          </a:xfrm>
        </p:spPr>
        <p:txBody>
          <a:bodyPr/>
          <a:lstStyle/>
          <a:p>
            <a:pPr marL="914400" lvl="2" indent="0">
              <a:buNone/>
            </a:pPr>
            <a:endParaRPr lang="es-PR" b="1" dirty="0"/>
          </a:p>
          <a:p>
            <a:pPr marL="914400" lvl="2" indent="0">
              <a:buNone/>
            </a:pPr>
            <a:endParaRPr lang="es-PR" b="1" dirty="0"/>
          </a:p>
          <a:p>
            <a:pPr marL="914400" lvl="2" indent="0">
              <a:buNone/>
            </a:pPr>
            <a:r>
              <a:rPr lang="es-PR" b="1" dirty="0"/>
              <a:t>B. Costo del proyecto </a:t>
            </a:r>
          </a:p>
          <a:p>
            <a:pPr marL="914400" lvl="2" indent="0">
              <a:buNone/>
            </a:pPr>
            <a:r>
              <a:rPr lang="es-PR" dirty="0"/>
              <a:t>	1. Proveer detalle de la cuantía de los servicios mediante costos por áreas a base de los entregables a desarrollar durante el calendario de trabajo.  </a:t>
            </a:r>
          </a:p>
          <a:p>
            <a:pPr marL="914400" lvl="2" indent="0">
              <a:buNone/>
            </a:pPr>
            <a:endParaRPr lang="es-PR" dirty="0"/>
          </a:p>
          <a:p>
            <a:pPr marL="0" indent="0">
              <a:buNone/>
            </a:pPr>
            <a:r>
              <a:rPr lang="es-PR" b="1" dirty="0"/>
              <a:t>El DEPR se reserva el derecho de negociar o establecer los costos de estos servicios previo a la firma del contrato.</a:t>
            </a:r>
            <a:endParaRPr lang="es-PR" dirty="0">
              <a:effectLst/>
            </a:endParaRPr>
          </a:p>
          <a:p>
            <a:endParaRPr lang="es-PR" dirty="0"/>
          </a:p>
        </p:txBody>
      </p:sp>
    </p:spTree>
    <p:extLst>
      <p:ext uri="{BB962C8B-B14F-4D97-AF65-F5344CB8AC3E}">
        <p14:creationId xmlns:p14="http://schemas.microsoft.com/office/powerpoint/2010/main" val="478741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969CE8-EB7A-4625-BE38-A370C84F8D2C}"/>
              </a:ext>
            </a:extLst>
          </p:cNvPr>
          <p:cNvSpPr>
            <a:spLocks noGrp="1"/>
          </p:cNvSpPr>
          <p:nvPr>
            <p:ph idx="1"/>
          </p:nvPr>
        </p:nvSpPr>
        <p:spPr/>
        <p:txBody>
          <a:bodyPr/>
          <a:lstStyle/>
          <a:p>
            <a:pPr marL="0" indent="0" algn="ctr">
              <a:buNone/>
            </a:pPr>
            <a:endParaRPr lang="en-US" dirty="0"/>
          </a:p>
          <a:p>
            <a:pPr marL="0" indent="0" algn="ctr">
              <a:buNone/>
            </a:pPr>
            <a:r>
              <a:rPr lang="es-ES" dirty="0"/>
              <a:t>Si necesita más información o asistencia técnica adicional sobre el formulario de propuesta puede comunicarse al :</a:t>
            </a:r>
            <a:endParaRPr lang="en-US" dirty="0"/>
          </a:p>
          <a:p>
            <a:pPr marL="0" indent="0" algn="ctr">
              <a:buNone/>
            </a:pPr>
            <a:r>
              <a:rPr lang="en-US" b="1" dirty="0"/>
              <a:t>Prof. Sheykirisabel Cucuta González</a:t>
            </a:r>
          </a:p>
          <a:p>
            <a:pPr marL="0" indent="0" algn="ctr">
              <a:buNone/>
            </a:pPr>
            <a:r>
              <a:rPr lang="en-US" b="1" dirty="0" err="1"/>
              <a:t>Directora</a:t>
            </a:r>
            <a:r>
              <a:rPr lang="en-US" b="1" dirty="0"/>
              <a:t> </a:t>
            </a:r>
          </a:p>
          <a:p>
            <a:pPr marL="0" indent="0" algn="ctr">
              <a:buNone/>
            </a:pPr>
            <a:r>
              <a:rPr lang="en-US" b="1" dirty="0" err="1"/>
              <a:t>Programa</a:t>
            </a:r>
            <a:r>
              <a:rPr lang="en-US" b="1" dirty="0"/>
              <a:t> de </a:t>
            </a:r>
            <a:r>
              <a:rPr lang="en-US" b="1" dirty="0" err="1"/>
              <a:t>Estudios</a:t>
            </a:r>
            <a:r>
              <a:rPr lang="en-US" b="1" dirty="0"/>
              <a:t> </a:t>
            </a:r>
            <a:r>
              <a:rPr lang="en-US" b="1" dirty="0" err="1"/>
              <a:t>Sociales</a:t>
            </a:r>
            <a:endParaRPr lang="en-US" b="1" dirty="0"/>
          </a:p>
          <a:p>
            <a:pPr marL="0" indent="0" algn="ctr">
              <a:buNone/>
            </a:pPr>
            <a:r>
              <a:rPr lang="en-US" dirty="0">
                <a:hlinkClick r:id="rId2"/>
              </a:rPr>
              <a:t>cucutags@de.pr.gov</a:t>
            </a:r>
            <a:endParaRPr lang="en-US" dirty="0"/>
          </a:p>
          <a:p>
            <a:pPr marL="0" indent="0" algn="ctr">
              <a:buNone/>
            </a:pPr>
            <a:r>
              <a:rPr lang="en-US" dirty="0"/>
              <a:t>Tel. (787) 773-3542</a:t>
            </a:r>
          </a:p>
          <a:p>
            <a:pPr marL="0" indent="0">
              <a:buNone/>
            </a:pPr>
            <a:endParaRPr lang="es-PR" dirty="0"/>
          </a:p>
        </p:txBody>
      </p:sp>
    </p:spTree>
    <p:extLst>
      <p:ext uri="{BB962C8B-B14F-4D97-AF65-F5344CB8AC3E}">
        <p14:creationId xmlns:p14="http://schemas.microsoft.com/office/powerpoint/2010/main" val="17124029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5E23AEC5CDA94183DEA1AC60FA383C" ma:contentTypeVersion="0" ma:contentTypeDescription="Create a new document." ma:contentTypeScope="" ma:versionID="ac08d9a5b7e530d297d6b56fb8fefbf4">
  <xsd:schema xmlns:xsd="http://www.w3.org/2001/XMLSchema" xmlns:xs="http://www.w3.org/2001/XMLSchema" xmlns:p="http://schemas.microsoft.com/office/2006/metadata/properties" xmlns:ns2="52ebaa95-055a-40f0-9bd5-856e088a933c" targetNamespace="http://schemas.microsoft.com/office/2006/metadata/properties" ma:root="true" ma:fieldsID="f119f556ddebcacf06c674ab10a860d1" ns2:_="">
    <xsd:import namespace="52ebaa95-055a-40f0-9bd5-856e088a933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baa95-055a-40f0-9bd5-856e088a933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52ebaa95-055a-40f0-9bd5-856e088a933c">ANEQXYWM5PSU-385-2</_dlc_DocId>
    <_dlc_DocIdUrl xmlns="52ebaa95-055a-40f0-9bd5-856e088a933c">
      <Url>http://intraedu.dde.pr/_layouts/DocIdRedir.aspx?ID=ANEQXYWM5PSU-385-2</Url>
      <Description>ANEQXYWM5PSU-385-2</Description>
    </_dlc_DocIdUrl>
  </documentManagement>
</p:properties>
</file>

<file path=customXml/itemProps1.xml><?xml version="1.0" encoding="utf-8"?>
<ds:datastoreItem xmlns:ds="http://schemas.openxmlformats.org/officeDocument/2006/customXml" ds:itemID="{5524B701-8D35-4465-867A-B6305D541E6C}"/>
</file>

<file path=customXml/itemProps2.xml><?xml version="1.0" encoding="utf-8"?>
<ds:datastoreItem xmlns:ds="http://schemas.openxmlformats.org/officeDocument/2006/customXml" ds:itemID="{74F0BE94-52AD-4C30-8702-193D337F8226}"/>
</file>

<file path=customXml/itemProps3.xml><?xml version="1.0" encoding="utf-8"?>
<ds:datastoreItem xmlns:ds="http://schemas.openxmlformats.org/officeDocument/2006/customXml" ds:itemID="{64B27D34-F158-43F0-954D-7A62AFFA5811}"/>
</file>

<file path=customXml/itemProps4.xml><?xml version="1.0" encoding="utf-8"?>
<ds:datastoreItem xmlns:ds="http://schemas.openxmlformats.org/officeDocument/2006/customXml" ds:itemID="{C4BE6EB3-3D4C-4074-9EFC-4DDBBE21ED99}"/>
</file>

<file path=docProps/app.xml><?xml version="1.0" encoding="utf-8"?>
<Properties xmlns="http://schemas.openxmlformats.org/officeDocument/2006/extended-properties" xmlns:vt="http://schemas.openxmlformats.org/officeDocument/2006/docPropsVTypes">
  <TotalTime>260</TotalTime>
  <Words>2521</Words>
  <Application>Microsoft Office PowerPoint</Application>
  <PresentationFormat>Widescreen</PresentationFormat>
  <Paragraphs>260</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Times New Roman</vt:lpstr>
      <vt:lpstr>Office Theme</vt:lpstr>
      <vt:lpstr>Plan de Trabajo 19-35 “Thinking labs: espacios de aprendizaje e innovación”</vt:lpstr>
      <vt:lpstr>INTRODUCCIÓN</vt:lpstr>
      <vt:lpstr>Escuelas participantes </vt:lpstr>
      <vt:lpstr>  ÁMBITO DE LOS SERVICIOS </vt:lpstr>
      <vt:lpstr>  Diseño del espacio Thinking Lab (continuación) </vt:lpstr>
      <vt:lpstr>COLORES</vt:lpstr>
      <vt:lpstr>Diseño del espacio Thinking Lab (continuación) </vt:lpstr>
      <vt:lpstr>    ASPECTOS GENERALES   </vt:lpstr>
      <vt:lpstr>Requisitos Adicionales </vt:lpstr>
      <vt:lpstr>Requisitos Adicionales (continuación) </vt:lpstr>
      <vt:lpstr>Requisitos Adicionales (continuación) </vt:lpstr>
      <vt:lpstr>Fechas importantes</vt:lpstr>
      <vt:lpstr>   Procedimiento luego de radicar propuestas    </vt:lpstr>
      <vt:lpstr>Procedimiento luego de radicar propuestas (continuación)</vt:lpstr>
      <vt:lpstr>INSTRUCCIONES GENERALES</vt:lpstr>
      <vt:lpstr>INSTRUCCIONES GENERALES (continuación)</vt:lpstr>
      <vt:lpstr>INSTRUCCIONES GENERALES (continuación)</vt:lpstr>
      <vt:lpstr>  CRITERIOS DE EVALUACIÓN </vt:lpstr>
      <vt:lpstr> Determinaciones del DEPR </vt:lpstr>
      <vt:lpstr>INSTRUCCIONES ESPECÍFICAS </vt:lpstr>
      <vt:lpstr> INSTRUCCIONES ESPECÍFICAS (continuación)</vt:lpstr>
      <vt:lpstr>INSTRUCCIONES ESPECÍFICAS (continuación)</vt:lpstr>
      <vt:lpstr>INSTRUCCIONES ESPECÍFICAS (continuación)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Trabajo 19-35 “Thinking labs: espacios de aprendizaje e innovación”</dc:title>
  <dc:creator>Sheykirisabel Cucuta Gonzalez</dc:creator>
  <cp:lastModifiedBy>Sheykirisabel Cucuta Gonzalez</cp:lastModifiedBy>
  <cp:revision>48</cp:revision>
  <dcterms:created xsi:type="dcterms:W3CDTF">2019-09-18T13:19:09Z</dcterms:created>
  <dcterms:modified xsi:type="dcterms:W3CDTF">2019-09-18T21:13:02Z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8a87c750-feb4-4322-bf8c-f9d12e21f9b8</vt:lpwstr>
  </property>
  <property fmtid="{D5CDD505-2E9C-101B-9397-08002B2CF9AE}" pid="3" name="ContentTypeId">
    <vt:lpwstr>0x010100785E23AEC5CDA94183DEA1AC60FA383C</vt:lpwstr>
  </property>
</Properties>
</file>