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21"/>
  </p:notesMasterIdLst>
  <p:handoutMasterIdLst>
    <p:handoutMasterId r:id="rId22"/>
  </p:handoutMasterIdLst>
  <p:sldIdLst>
    <p:sldId id="368" r:id="rId2"/>
    <p:sldId id="420" r:id="rId3"/>
    <p:sldId id="421" r:id="rId4"/>
    <p:sldId id="373" r:id="rId5"/>
    <p:sldId id="412" r:id="rId6"/>
    <p:sldId id="422" r:id="rId7"/>
    <p:sldId id="413" r:id="rId8"/>
    <p:sldId id="423" r:id="rId9"/>
    <p:sldId id="424" r:id="rId10"/>
    <p:sldId id="414" r:id="rId11"/>
    <p:sldId id="415" r:id="rId12"/>
    <p:sldId id="417" r:id="rId13"/>
    <p:sldId id="425" r:id="rId14"/>
    <p:sldId id="418" r:id="rId15"/>
    <p:sldId id="427" r:id="rId16"/>
    <p:sldId id="428" r:id="rId17"/>
    <p:sldId id="429" r:id="rId18"/>
    <p:sldId id="426" r:id="rId19"/>
    <p:sldId id="411"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Arial" charset="0"/>
      </a:defRPr>
    </a:lvl1pPr>
    <a:lvl2pPr marL="457200" algn="l" rtl="0" fontAlgn="base">
      <a:spcBef>
        <a:spcPct val="0"/>
      </a:spcBef>
      <a:spcAft>
        <a:spcPct val="0"/>
      </a:spcAft>
      <a:defRPr kern="1200">
        <a:solidFill>
          <a:schemeClr val="tx1"/>
        </a:solidFill>
        <a:latin typeface="Times New Roman" pitchFamily="18" charset="0"/>
        <a:ea typeface="+mn-ea"/>
        <a:cs typeface="Arial" charset="0"/>
      </a:defRPr>
    </a:lvl2pPr>
    <a:lvl3pPr marL="914400" algn="l" rtl="0" fontAlgn="base">
      <a:spcBef>
        <a:spcPct val="0"/>
      </a:spcBef>
      <a:spcAft>
        <a:spcPct val="0"/>
      </a:spcAft>
      <a:defRPr kern="1200">
        <a:solidFill>
          <a:schemeClr val="tx1"/>
        </a:solidFill>
        <a:latin typeface="Times New Roman" pitchFamily="18" charset="0"/>
        <a:ea typeface="+mn-ea"/>
        <a:cs typeface="Arial" charset="0"/>
      </a:defRPr>
    </a:lvl3pPr>
    <a:lvl4pPr marL="1371600" algn="l" rtl="0" fontAlgn="base">
      <a:spcBef>
        <a:spcPct val="0"/>
      </a:spcBef>
      <a:spcAft>
        <a:spcPct val="0"/>
      </a:spcAft>
      <a:defRPr kern="1200">
        <a:solidFill>
          <a:schemeClr val="tx1"/>
        </a:solidFill>
        <a:latin typeface="Times New Roman" pitchFamily="18" charset="0"/>
        <a:ea typeface="+mn-ea"/>
        <a:cs typeface="Arial" charset="0"/>
      </a:defRPr>
    </a:lvl4pPr>
    <a:lvl5pPr marL="1828800" algn="l" rtl="0" fontAlgn="base">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DDD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97" autoAdjust="0"/>
    <p:restoredTop sz="99023" autoAdjust="0"/>
  </p:normalViewPr>
  <p:slideViewPr>
    <p:cSldViewPr>
      <p:cViewPr>
        <p:scale>
          <a:sx n="90" d="100"/>
          <a:sy n="90" d="100"/>
        </p:scale>
        <p:origin x="-468" y="-4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ustomXml" Target="../customXml/item1.xml"/><Relationship Id="rId30"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15565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15565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15565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4637E221-CA1B-4D30-98B5-FBEE0FC475A7}" type="slidenum">
              <a:rPr lang="en-US"/>
              <a:pPr>
                <a:defRPr/>
              </a:pPr>
              <a:t>‹#›</a:t>
            </a:fld>
            <a:endParaRPr lang="en-US"/>
          </a:p>
        </p:txBody>
      </p:sp>
    </p:spTree>
    <p:extLst>
      <p:ext uri="{BB962C8B-B14F-4D97-AF65-F5344CB8AC3E}">
        <p14:creationId xmlns:p14="http://schemas.microsoft.com/office/powerpoint/2010/main" val="8153722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337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337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43E31CDC-E2A9-41EF-AEF5-194419EE6335}" type="slidenum">
              <a:rPr lang="en-US"/>
              <a:pPr>
                <a:defRPr/>
              </a:pPr>
              <a:t>‹#›</a:t>
            </a:fld>
            <a:endParaRPr lang="en-US"/>
          </a:p>
        </p:txBody>
      </p:sp>
    </p:spTree>
    <p:extLst>
      <p:ext uri="{BB962C8B-B14F-4D97-AF65-F5344CB8AC3E}">
        <p14:creationId xmlns:p14="http://schemas.microsoft.com/office/powerpoint/2010/main" val="2691003843"/>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Aft>
                <a:spcPts val="0"/>
              </a:spcAft>
              <a:buFont typeface="Arial" pitchFamily="34" charset="0"/>
              <a:buChar char="•"/>
              <a:defRPr/>
            </a:pPr>
            <a:r>
              <a:rPr lang="en-US" dirty="0" smtClean="0"/>
              <a:t>Prof. Leonardo Torres, </a:t>
            </a:r>
            <a:r>
              <a:rPr lang="en-US" dirty="0" err="1" smtClean="0"/>
              <a:t>Coordinador</a:t>
            </a:r>
            <a:endParaRPr lang="en-US" dirty="0" smtClean="0"/>
          </a:p>
          <a:p>
            <a:pPr fontAlgn="auto">
              <a:spcAft>
                <a:spcPts val="0"/>
              </a:spcAft>
              <a:buFont typeface="Arial" pitchFamily="34" charset="0"/>
              <a:buChar char="•"/>
              <a:defRPr/>
            </a:pPr>
            <a:r>
              <a:rPr lang="en-US" dirty="0" smtClean="0"/>
              <a:t>Nancy Ortiz, </a:t>
            </a:r>
            <a:r>
              <a:rPr lang="en-US" dirty="0" err="1" smtClean="0"/>
              <a:t>Secretaria</a:t>
            </a:r>
            <a:endParaRPr lang="en-US" dirty="0" smtClean="0"/>
          </a:p>
          <a:p>
            <a:pPr fontAlgn="auto">
              <a:spcAft>
                <a:spcPts val="0"/>
              </a:spcAft>
              <a:buFont typeface="Arial" pitchFamily="34" charset="0"/>
              <a:buChar char="•"/>
              <a:defRPr/>
            </a:pPr>
            <a:r>
              <a:rPr lang="en-US" dirty="0" smtClean="0"/>
              <a:t>Luis Oppenheimer, </a:t>
            </a:r>
            <a:r>
              <a:rPr lang="en-US" dirty="0" err="1" smtClean="0"/>
              <a:t>Oficial</a:t>
            </a:r>
            <a:r>
              <a:rPr lang="en-US" dirty="0" smtClean="0"/>
              <a:t> Fiscal</a:t>
            </a:r>
          </a:p>
          <a:p>
            <a:pPr fontAlgn="auto">
              <a:spcAft>
                <a:spcPts val="0"/>
              </a:spcAft>
              <a:buFont typeface="Arial" pitchFamily="34" charset="0"/>
              <a:buChar char="•"/>
              <a:defRPr/>
            </a:pPr>
            <a:r>
              <a:rPr lang="en-US" dirty="0" err="1" smtClean="0"/>
              <a:t>Números</a:t>
            </a:r>
            <a:r>
              <a:rPr lang="en-US" dirty="0" smtClean="0"/>
              <a:t> de </a:t>
            </a:r>
            <a:r>
              <a:rPr lang="en-US" dirty="0" err="1" smtClean="0"/>
              <a:t>Teléfonos</a:t>
            </a:r>
            <a:r>
              <a:rPr lang="en-US" dirty="0" smtClean="0"/>
              <a:t>:  773-2015, 773-2034 y 773-2044</a:t>
            </a:r>
          </a:p>
          <a:p>
            <a:pPr fontAlgn="auto">
              <a:spcAft>
                <a:spcPts val="0"/>
              </a:spcAft>
              <a:buFont typeface="Arial" pitchFamily="34" charset="0"/>
              <a:buChar char="•"/>
              <a:defRPr/>
            </a:pPr>
            <a:r>
              <a:rPr lang="en-US" dirty="0" err="1" smtClean="0"/>
              <a:t>Correos</a:t>
            </a:r>
            <a:r>
              <a:rPr lang="en-US" dirty="0" smtClean="0"/>
              <a:t> </a:t>
            </a:r>
            <a:r>
              <a:rPr lang="en-US" dirty="0" err="1" smtClean="0"/>
              <a:t>Electronicos</a:t>
            </a:r>
            <a:r>
              <a:rPr lang="en-US" dirty="0" smtClean="0"/>
              <a:t>:  torrespl@de.gobierno.pr;  ortiz_na@de.gobierno.pr;  oppenheimer_l@de.gobierno.pr</a:t>
            </a:r>
          </a:p>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9568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s-PR" dirty="0" smtClean="0"/>
              <a:t>Debe cumplirse con las </a:t>
            </a:r>
            <a:r>
              <a:rPr lang="es-PR" b="1" dirty="0" smtClean="0"/>
              <a:t>fechas</a:t>
            </a:r>
            <a:r>
              <a:rPr lang="es-PR" dirty="0" smtClean="0"/>
              <a:t> establecidas en el ciclo correspondiente de acuerdo al</a:t>
            </a:r>
            <a:r>
              <a:rPr lang="es-PR" baseline="0" dirty="0" smtClean="0"/>
              <a:t> Manual para la adjudicación de fondos federales</a:t>
            </a:r>
          </a:p>
          <a:p>
            <a:pPr marL="171450" indent="-171450">
              <a:buFont typeface="Arial" pitchFamily="34" charset="0"/>
              <a:buChar char="•"/>
            </a:pPr>
            <a:r>
              <a:rPr lang="es-PR" baseline="0" dirty="0" smtClean="0"/>
              <a:t>Los planes de trabajo podrán ser </a:t>
            </a:r>
            <a:r>
              <a:rPr lang="es-PR" b="1" baseline="0" dirty="0" err="1" smtClean="0"/>
              <a:t>multifondos</a:t>
            </a:r>
            <a:r>
              <a:rPr lang="es-PR" baseline="0" dirty="0" smtClean="0"/>
              <a:t>.  Esto es, podrían ser sufragados por mas de un programa.  Sera responsabilidad del proponente asegurarse de que cumple con las especificidades de cada programa que otorga los fondos</a:t>
            </a:r>
          </a:p>
          <a:p>
            <a:pPr marL="171450" indent="-171450">
              <a:buFont typeface="Arial" pitchFamily="34" charset="0"/>
              <a:buChar char="•"/>
            </a:pPr>
            <a:r>
              <a:rPr lang="es-PR" baseline="0" dirty="0" smtClean="0"/>
              <a:t>Cuando se solicitan </a:t>
            </a:r>
            <a:r>
              <a:rPr lang="es-PR" b="1" baseline="0" dirty="0" smtClean="0"/>
              <a:t>modificaciones</a:t>
            </a:r>
            <a:r>
              <a:rPr lang="es-PR" baseline="0" dirty="0" smtClean="0"/>
              <a:t> al plan de trabajo, el proponente debe redactar las mismas de una manera especifica.  No se debe enmendar el plan completo</a:t>
            </a:r>
          </a:p>
          <a:p>
            <a:pPr marL="171450" indent="-171450">
              <a:buFont typeface="Arial" pitchFamily="34" charset="0"/>
              <a:buChar char="•"/>
            </a:pPr>
            <a:r>
              <a:rPr lang="es-PR" baseline="0" dirty="0" smtClean="0"/>
              <a:t>La </a:t>
            </a:r>
            <a:r>
              <a:rPr lang="es-PR" baseline="0" dirty="0" err="1" smtClean="0"/>
              <a:t>Seccion</a:t>
            </a:r>
            <a:r>
              <a:rPr lang="es-PR" baseline="0" dirty="0" smtClean="0"/>
              <a:t> 80.40 del EDGAR (</a:t>
            </a:r>
            <a:r>
              <a:rPr lang="es-PR" i="1" baseline="0" dirty="0" err="1" smtClean="0"/>
              <a:t>Educational</a:t>
            </a:r>
            <a:r>
              <a:rPr lang="es-PR" i="1" baseline="0" dirty="0" smtClean="0"/>
              <a:t> </a:t>
            </a:r>
            <a:r>
              <a:rPr lang="es-PR" i="1" baseline="0" dirty="0" err="1" smtClean="0"/>
              <a:t>Department</a:t>
            </a:r>
            <a:r>
              <a:rPr lang="es-PR" i="1" baseline="0" dirty="0" smtClean="0"/>
              <a:t> General </a:t>
            </a:r>
            <a:r>
              <a:rPr lang="es-PR" i="1" baseline="0" dirty="0" err="1" smtClean="0"/>
              <a:t>Administrative</a:t>
            </a:r>
            <a:r>
              <a:rPr lang="es-PR" i="1" baseline="0" dirty="0" smtClean="0"/>
              <a:t> </a:t>
            </a:r>
            <a:r>
              <a:rPr lang="es-PR" i="1" baseline="0" dirty="0" err="1" smtClean="0"/>
              <a:t>Regulations</a:t>
            </a:r>
            <a:r>
              <a:rPr lang="es-PR" baseline="0" dirty="0" smtClean="0"/>
              <a:t>) requiere que se </a:t>
            </a:r>
            <a:r>
              <a:rPr lang="es-PR" b="1" baseline="0" dirty="0" smtClean="0"/>
              <a:t>monitoree</a:t>
            </a:r>
            <a:r>
              <a:rPr lang="es-PR" baseline="0" dirty="0" smtClean="0"/>
              <a:t> toda actividad sufragada con fondos federales.  Al momento de la monitoria el proponente deberá proveer acceso al personal autorizado del Programa federal los documentos relacionados del proyecto</a:t>
            </a:r>
          </a:p>
          <a:p>
            <a:pPr marL="171450" indent="-171450">
              <a:buFont typeface="Arial" pitchFamily="34" charset="0"/>
              <a:buChar char="•"/>
            </a:pPr>
            <a:endParaRPr lang="es-PR" baseline="0" dirty="0" smtClean="0"/>
          </a:p>
          <a:p>
            <a:pPr marL="171450" indent="-171450">
              <a:buFont typeface="Arial" pitchFamily="34" charset="0"/>
              <a:buChar char="•"/>
            </a:pPr>
            <a:endParaRPr lang="es-PR" baseline="0" dirty="0" smtClean="0"/>
          </a:p>
          <a:p>
            <a:pPr marL="171450" indent="-171450">
              <a:buFont typeface="Arial" pitchFamily="34" charset="0"/>
              <a:buChar char="•"/>
            </a:pPr>
            <a:endParaRPr lang="es-PR" baseline="0" dirty="0" smtClean="0"/>
          </a:p>
          <a:p>
            <a:pPr marL="171450" indent="-171450">
              <a:buFont typeface="Arial" pitchFamily="34" charset="0"/>
              <a:buChar char="•"/>
            </a:pPr>
            <a:endParaRPr lang="es-PR" baseline="0" dirty="0" smtClean="0"/>
          </a:p>
          <a:p>
            <a:endParaRPr lang="en-US" dirty="0"/>
          </a:p>
        </p:txBody>
      </p:sp>
    </p:spTree>
    <p:extLst>
      <p:ext uri="{BB962C8B-B14F-4D97-AF65-F5344CB8AC3E}">
        <p14:creationId xmlns:p14="http://schemas.microsoft.com/office/powerpoint/2010/main" val="1892883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s-PR" baseline="0" dirty="0" smtClean="0"/>
              <a:t>Toda actividad o estrategia no establecida en el Plan de Trabajo aprobado deberá ser incluida mediante una </a:t>
            </a:r>
            <a:r>
              <a:rPr lang="es-PR" b="1" baseline="0" dirty="0" smtClean="0"/>
              <a:t>Enmienda programática </a:t>
            </a:r>
            <a:r>
              <a:rPr lang="es-PR" baseline="0" dirty="0" smtClean="0"/>
              <a:t>la cual será evaluada por el programa para su determinación final.  Si la enmienda tiene impacto presupuestario se requerirá una transferencia de fondos debidamente justificada</a:t>
            </a:r>
          </a:p>
          <a:p>
            <a:pPr marL="171450" indent="-171450">
              <a:buFont typeface="Arial" pitchFamily="34" charset="0"/>
              <a:buChar char="•"/>
            </a:pPr>
            <a:r>
              <a:rPr lang="es-PR" baseline="0" dirty="0" smtClean="0"/>
              <a:t>Cada tres (3) meses someterá un </a:t>
            </a:r>
            <a:r>
              <a:rPr lang="es-PR" b="1" baseline="0" dirty="0" smtClean="0"/>
              <a:t>reporte de progreso </a:t>
            </a:r>
            <a:r>
              <a:rPr lang="es-PR" baseline="0" dirty="0" smtClean="0"/>
              <a:t>a la Oficina de Asuntos Federales para informar el estatus  de la implantación del proyecto.</a:t>
            </a:r>
          </a:p>
          <a:p>
            <a:pPr marL="171450" indent="-171450">
              <a:buFont typeface="Arial" pitchFamily="34" charset="0"/>
              <a:buChar char="•"/>
            </a:pPr>
            <a:r>
              <a:rPr lang="es-PR" baseline="0" dirty="0" smtClean="0"/>
              <a:t>Una vez se termine el proyecto se someterá un informe de logros al Programa federal que detalle como se lograron las metas y objetivos del proyecto</a:t>
            </a:r>
          </a:p>
          <a:p>
            <a:endParaRPr lang="en-US" dirty="0"/>
          </a:p>
        </p:txBody>
      </p:sp>
    </p:spTree>
    <p:extLst>
      <p:ext uri="{BB962C8B-B14F-4D97-AF65-F5344CB8AC3E}">
        <p14:creationId xmlns:p14="http://schemas.microsoft.com/office/powerpoint/2010/main" val="2322161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smtClean="0"/>
              <a:t>Cada programa de educación sufragado con fondos federales</a:t>
            </a:r>
            <a:r>
              <a:rPr lang="es-PR" baseline="0" dirty="0" smtClean="0"/>
              <a:t> tiene objetivos específicos y estos fondos se pueden  utilizar para lograr estos objetivos.  Además, existen circunstancias o asuntos específicos para los que nunca pueden utilizarse estos fondos.  Sin embargo, el proponente deberá consultar con las leyes y reglamentos específicos del programa, la Carta Circular A’87 de la Oficina de Gerencia y Presupuesto de Estados Unidos y la reglamentación general administrativa del departamento de Educación de los Estados Unidos para establecer los requisitos federales que apliquen cuando tengan que decidir si un gasto especifico esta permitido.  Hay que tener en cuenta que todo gasto debe estar claramente justificado en el narrativo del plan y debe tener una relación directa y clara con alguna estrategia</a:t>
            </a:r>
            <a:endParaRPr lang="en-US" dirty="0" smtClean="0"/>
          </a:p>
          <a:p>
            <a:r>
              <a:rPr lang="en-US" dirty="0" err="1" smtClean="0"/>
              <a:t>Factores</a:t>
            </a:r>
            <a:r>
              <a:rPr lang="en-US" dirty="0" smtClean="0"/>
              <a:t> de </a:t>
            </a:r>
            <a:r>
              <a:rPr lang="en-US" dirty="0" err="1" smtClean="0"/>
              <a:t>necesidad</a:t>
            </a:r>
            <a:r>
              <a:rPr lang="en-US" dirty="0" smtClean="0"/>
              <a:t> y </a:t>
            </a:r>
            <a:r>
              <a:rPr lang="en-US" dirty="0" err="1" smtClean="0"/>
              <a:t>razonabilidad</a:t>
            </a:r>
            <a:r>
              <a:rPr lang="en-US" dirty="0" smtClean="0"/>
              <a:t>:</a:t>
            </a:r>
            <a:r>
              <a:rPr lang="en-US" baseline="0" dirty="0" smtClean="0"/>
              <a:t> </a:t>
            </a:r>
            <a:r>
              <a:rPr lang="en-US" dirty="0" smtClean="0"/>
              <a:t>Son </a:t>
            </a:r>
            <a:r>
              <a:rPr lang="en-US" dirty="0" err="1" smtClean="0"/>
              <a:t>usuales</a:t>
            </a:r>
            <a:r>
              <a:rPr lang="en-US" dirty="0" smtClean="0"/>
              <a:t> u </a:t>
            </a:r>
            <a:r>
              <a:rPr lang="en-US" dirty="0" err="1" smtClean="0"/>
              <a:t>ordinarias</a:t>
            </a:r>
            <a:r>
              <a:rPr lang="en-US" dirty="0" smtClean="0"/>
              <a:t> en </a:t>
            </a:r>
            <a:r>
              <a:rPr lang="en-US" dirty="0" err="1" smtClean="0"/>
              <a:t>prácticas</a:t>
            </a:r>
            <a:r>
              <a:rPr lang="en-US" dirty="0" smtClean="0"/>
              <a:t> de </a:t>
            </a:r>
            <a:r>
              <a:rPr lang="en-US" dirty="0" err="1" smtClean="0"/>
              <a:t>negocio</a:t>
            </a:r>
            <a:r>
              <a:rPr lang="en-US" dirty="0" smtClean="0"/>
              <a:t>, </a:t>
            </a:r>
            <a:r>
              <a:rPr lang="en-US" dirty="0" err="1" smtClean="0"/>
              <a:t>procedimientos</a:t>
            </a:r>
            <a:r>
              <a:rPr lang="en-US" dirty="0" smtClean="0"/>
              <a:t> </a:t>
            </a:r>
            <a:r>
              <a:rPr lang="en-US" dirty="0" err="1" smtClean="0"/>
              <a:t>usuales</a:t>
            </a:r>
            <a:r>
              <a:rPr lang="en-US" dirty="0" smtClean="0"/>
              <a:t> para </a:t>
            </a:r>
            <a:r>
              <a:rPr lang="en-US" dirty="0" err="1" smtClean="0"/>
              <a:t>cargar</a:t>
            </a:r>
            <a:r>
              <a:rPr lang="en-US" dirty="0" smtClean="0"/>
              <a:t> </a:t>
            </a:r>
            <a:r>
              <a:rPr lang="en-US" dirty="0" err="1" smtClean="0"/>
              <a:t>gastos</a:t>
            </a:r>
            <a:r>
              <a:rPr lang="en-US" dirty="0" smtClean="0"/>
              <a:t>, </a:t>
            </a:r>
            <a:r>
              <a:rPr lang="en-US" dirty="0" err="1" smtClean="0"/>
              <a:t>precios</a:t>
            </a:r>
            <a:r>
              <a:rPr lang="en-US" dirty="0" smtClean="0"/>
              <a:t> en </a:t>
            </a:r>
            <a:r>
              <a:rPr lang="en-US" dirty="0" err="1" smtClean="0"/>
              <a:t>mercados</a:t>
            </a:r>
            <a:r>
              <a:rPr lang="en-US" dirty="0" smtClean="0"/>
              <a:t> </a:t>
            </a:r>
            <a:r>
              <a:rPr lang="en-US" dirty="0" err="1" smtClean="0"/>
              <a:t>comparables</a:t>
            </a:r>
            <a:r>
              <a:rPr lang="en-US" dirty="0" smtClean="0"/>
              <a:t> y </a:t>
            </a:r>
            <a:r>
              <a:rPr lang="en-US" dirty="0" err="1" smtClean="0"/>
              <a:t>prudencia</a:t>
            </a:r>
            <a:r>
              <a:rPr lang="en-US" dirty="0" smtClean="0"/>
              <a:t> en la </a:t>
            </a:r>
            <a:r>
              <a:rPr lang="en-US" dirty="0" err="1" smtClean="0"/>
              <a:t>toma</a:t>
            </a:r>
            <a:r>
              <a:rPr lang="en-US" dirty="0" smtClean="0"/>
              <a:t> de </a:t>
            </a:r>
            <a:r>
              <a:rPr lang="en-US" dirty="0" err="1" smtClean="0"/>
              <a:t>decisiones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smtClean="0"/>
              <a:t>Es</a:t>
            </a:r>
            <a:r>
              <a:rPr lang="en-US" dirty="0" smtClean="0"/>
              <a:t> </a:t>
            </a:r>
            <a:r>
              <a:rPr lang="en-US" dirty="0" err="1" smtClean="0"/>
              <a:t>aquel</a:t>
            </a:r>
            <a:r>
              <a:rPr lang="en-US" dirty="0" smtClean="0"/>
              <a:t> </a:t>
            </a:r>
            <a:r>
              <a:rPr lang="en-US" dirty="0" err="1" smtClean="0"/>
              <a:t>costo</a:t>
            </a:r>
            <a:r>
              <a:rPr lang="en-US" dirty="0" smtClean="0"/>
              <a:t> </a:t>
            </a:r>
            <a:r>
              <a:rPr lang="en-US" dirty="0" err="1" smtClean="0"/>
              <a:t>atribuible</a:t>
            </a:r>
            <a:r>
              <a:rPr lang="en-US" dirty="0" smtClean="0"/>
              <a:t> a </a:t>
            </a:r>
            <a:r>
              <a:rPr lang="en-US" dirty="0" err="1" smtClean="0"/>
              <a:t>una</a:t>
            </a:r>
            <a:r>
              <a:rPr lang="en-US" dirty="0" smtClean="0"/>
              <a:t> </a:t>
            </a:r>
            <a:r>
              <a:rPr lang="en-US" dirty="0" err="1" smtClean="0"/>
              <a:t>asignacion</a:t>
            </a:r>
            <a:r>
              <a:rPr lang="en-US" dirty="0" smtClean="0"/>
              <a:t> federal </a:t>
            </a:r>
            <a:r>
              <a:rPr lang="en-US" dirty="0" err="1" smtClean="0"/>
              <a:t>cuando</a:t>
            </a:r>
            <a:r>
              <a:rPr lang="en-US" dirty="0" smtClean="0"/>
              <a:t> los </a:t>
            </a:r>
            <a:r>
              <a:rPr lang="en-US" dirty="0" err="1" smtClean="0"/>
              <a:t>bienes</a:t>
            </a:r>
            <a:r>
              <a:rPr lang="en-US" dirty="0" smtClean="0"/>
              <a:t> o </a:t>
            </a:r>
            <a:r>
              <a:rPr lang="en-US" dirty="0" err="1" smtClean="0"/>
              <a:t>servicios</a:t>
            </a:r>
            <a:r>
              <a:rPr lang="en-US" dirty="0" smtClean="0"/>
              <a:t> </a:t>
            </a:r>
            <a:r>
              <a:rPr lang="en-US" dirty="0" err="1" smtClean="0"/>
              <a:t>envueltos</a:t>
            </a:r>
            <a:r>
              <a:rPr lang="en-US" dirty="0" smtClean="0"/>
              <a:t> son </a:t>
            </a:r>
            <a:r>
              <a:rPr lang="en-US" dirty="0" err="1" smtClean="0"/>
              <a:t>cargados</a:t>
            </a:r>
            <a:r>
              <a:rPr lang="en-US" dirty="0" smtClean="0"/>
              <a:t> al </a:t>
            </a:r>
            <a:r>
              <a:rPr lang="en-US" dirty="0" err="1" smtClean="0"/>
              <a:t>proyecto</a:t>
            </a:r>
            <a:r>
              <a:rPr lang="en-US" dirty="0" smtClean="0"/>
              <a:t> con </a:t>
            </a:r>
            <a:r>
              <a:rPr lang="en-US" dirty="0" err="1" smtClean="0"/>
              <a:t>relacion</a:t>
            </a:r>
            <a:r>
              <a:rPr lang="en-US" dirty="0" smtClean="0"/>
              <a:t> a </a:t>
            </a:r>
            <a:r>
              <a:rPr lang="en-US" dirty="0" err="1" smtClean="0"/>
              <a:t>lso</a:t>
            </a:r>
            <a:r>
              <a:rPr lang="en-US" dirty="0" smtClean="0"/>
              <a:t> </a:t>
            </a:r>
            <a:r>
              <a:rPr lang="en-US" dirty="0" err="1" smtClean="0"/>
              <a:t>beneficios</a:t>
            </a:r>
            <a:r>
              <a:rPr lang="en-US" dirty="0" smtClean="0"/>
              <a:t> </a:t>
            </a:r>
            <a:r>
              <a:rPr lang="en-US" dirty="0" err="1" smtClean="0"/>
              <a:t>recibidos</a:t>
            </a:r>
            <a:r>
              <a:rPr lang="en-US" dirty="0" smtClean="0"/>
              <a:t> (</a:t>
            </a:r>
            <a:r>
              <a:rPr lang="en-US" dirty="0" err="1" smtClean="0"/>
              <a:t>Debe</a:t>
            </a:r>
            <a:r>
              <a:rPr lang="en-US" dirty="0" smtClean="0"/>
              <a:t> </a:t>
            </a:r>
            <a:r>
              <a:rPr lang="en-US" dirty="0" err="1" smtClean="0"/>
              <a:t>beneficiar</a:t>
            </a:r>
            <a:r>
              <a:rPr lang="en-US" dirty="0" smtClean="0"/>
              <a:t> al </a:t>
            </a:r>
            <a:r>
              <a:rPr lang="en-US" dirty="0" err="1" smtClean="0"/>
              <a:t>programa</a:t>
            </a:r>
            <a:r>
              <a:rPr lang="en-US" dirty="0" smtClean="0"/>
              <a:t> federal)</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smtClean="0"/>
              <a:t>Cuando</a:t>
            </a:r>
            <a:r>
              <a:rPr lang="en-US" dirty="0" smtClean="0"/>
              <a:t> el </a:t>
            </a:r>
            <a:r>
              <a:rPr lang="en-US" dirty="0" err="1" smtClean="0"/>
              <a:t>gasto</a:t>
            </a:r>
            <a:r>
              <a:rPr lang="en-US" dirty="0" smtClean="0"/>
              <a:t> o </a:t>
            </a:r>
            <a:r>
              <a:rPr lang="en-US" dirty="0" err="1" smtClean="0"/>
              <a:t>costo</a:t>
            </a:r>
            <a:r>
              <a:rPr lang="en-US" dirty="0" smtClean="0"/>
              <a:t> </a:t>
            </a:r>
            <a:r>
              <a:rPr lang="en-US" dirty="0" err="1" smtClean="0"/>
              <a:t>es</a:t>
            </a:r>
            <a:r>
              <a:rPr lang="en-US" dirty="0" smtClean="0"/>
              <a:t> de </a:t>
            </a:r>
            <a:r>
              <a:rPr lang="en-US" dirty="0" err="1" smtClean="0"/>
              <a:t>tipo</a:t>
            </a:r>
            <a:r>
              <a:rPr lang="en-US" dirty="0" smtClean="0"/>
              <a:t> o </a:t>
            </a:r>
            <a:r>
              <a:rPr lang="en-US" dirty="0" err="1" smtClean="0"/>
              <a:t>clase</a:t>
            </a:r>
            <a:r>
              <a:rPr lang="en-US" dirty="0" smtClean="0"/>
              <a:t> </a:t>
            </a:r>
            <a:r>
              <a:rPr lang="en-US" dirty="0" err="1" smtClean="0"/>
              <a:t>generalmente</a:t>
            </a:r>
            <a:r>
              <a:rPr lang="en-US" dirty="0" smtClean="0"/>
              <a:t> </a:t>
            </a:r>
            <a:r>
              <a:rPr lang="en-US" dirty="0" err="1" smtClean="0"/>
              <a:t>reconocido</a:t>
            </a:r>
            <a:r>
              <a:rPr lang="en-US" dirty="0" smtClean="0"/>
              <a:t> </a:t>
            </a:r>
            <a:r>
              <a:rPr lang="en-US" dirty="0" err="1" smtClean="0"/>
              <a:t>como</a:t>
            </a:r>
            <a:r>
              <a:rPr lang="en-US" dirty="0" smtClean="0"/>
              <a:t> </a:t>
            </a:r>
            <a:r>
              <a:rPr lang="en-US" dirty="0" err="1" smtClean="0"/>
              <a:t>ordinario</a:t>
            </a:r>
            <a:r>
              <a:rPr lang="en-US" dirty="0" smtClean="0"/>
              <a:t> y </a:t>
            </a:r>
            <a:r>
              <a:rPr lang="en-US" dirty="0" err="1" smtClean="0"/>
              <a:t>necesario</a:t>
            </a:r>
            <a:r>
              <a:rPr lang="en-US" dirty="0" smtClean="0"/>
              <a:t> para la </a:t>
            </a:r>
            <a:r>
              <a:rPr lang="en-US" dirty="0" err="1" smtClean="0"/>
              <a:t>operación</a:t>
            </a:r>
            <a:r>
              <a:rPr lang="en-US" dirty="0" smtClean="0"/>
              <a:t> del </a:t>
            </a:r>
            <a:r>
              <a:rPr lang="en-US" dirty="0" err="1" smtClean="0"/>
              <a:t>proyecto</a:t>
            </a:r>
            <a:r>
              <a:rPr lang="en-US" dirty="0" smtClean="0"/>
              <a:t> o </a:t>
            </a:r>
            <a:r>
              <a:rPr lang="en-US" dirty="0" err="1" smtClean="0"/>
              <a:t>unidad</a:t>
            </a:r>
            <a:r>
              <a:rPr lang="en-US" dirty="0" smtClean="0"/>
              <a:t> del </a:t>
            </a:r>
            <a:r>
              <a:rPr lang="en-US" dirty="0" err="1" smtClean="0"/>
              <a:t>gobierno</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Un </a:t>
            </a:r>
            <a:r>
              <a:rPr lang="en-US" dirty="0" err="1" smtClean="0"/>
              <a:t>gasto</a:t>
            </a:r>
            <a:r>
              <a:rPr lang="en-US" dirty="0" smtClean="0"/>
              <a:t> </a:t>
            </a:r>
            <a:r>
              <a:rPr lang="en-US" dirty="0" err="1" smtClean="0"/>
              <a:t>es</a:t>
            </a:r>
            <a:r>
              <a:rPr lang="en-US" dirty="0" smtClean="0"/>
              <a:t> </a:t>
            </a:r>
            <a:r>
              <a:rPr lang="en-US" dirty="0" err="1" smtClean="0"/>
              <a:t>razonable</a:t>
            </a:r>
            <a:r>
              <a:rPr lang="en-US" dirty="0" smtClean="0"/>
              <a:t> </a:t>
            </a:r>
            <a:r>
              <a:rPr lang="en-US" dirty="0" err="1" smtClean="0"/>
              <a:t>si</a:t>
            </a:r>
            <a:r>
              <a:rPr lang="en-US" dirty="0" smtClean="0"/>
              <a:t>, en </a:t>
            </a:r>
            <a:r>
              <a:rPr lang="en-US" dirty="0" err="1" smtClean="0"/>
              <a:t>su</a:t>
            </a:r>
            <a:r>
              <a:rPr lang="en-US" dirty="0" smtClean="0"/>
              <a:t> </a:t>
            </a:r>
            <a:r>
              <a:rPr lang="en-US" dirty="0" err="1" smtClean="0"/>
              <a:t>naturaleza</a:t>
            </a:r>
            <a:r>
              <a:rPr lang="en-US" dirty="0" smtClean="0"/>
              <a:t> y </a:t>
            </a:r>
            <a:r>
              <a:rPr lang="en-US" dirty="0" err="1" smtClean="0"/>
              <a:t>cantidad</a:t>
            </a:r>
            <a:r>
              <a:rPr lang="en-US" dirty="0" smtClean="0"/>
              <a:t>, no </a:t>
            </a:r>
            <a:r>
              <a:rPr lang="en-US" dirty="0" err="1" smtClean="0"/>
              <a:t>excede</a:t>
            </a:r>
            <a:r>
              <a:rPr lang="en-US" dirty="0" smtClean="0"/>
              <a:t> en </a:t>
            </a:r>
            <a:r>
              <a:rPr lang="en-US" dirty="0" err="1" smtClean="0"/>
              <a:t>aquel</a:t>
            </a:r>
            <a:r>
              <a:rPr lang="en-US" dirty="0" smtClean="0"/>
              <a:t> </a:t>
            </a:r>
            <a:r>
              <a:rPr lang="en-US" dirty="0" err="1" smtClean="0"/>
              <a:t>gasto</a:t>
            </a:r>
            <a:r>
              <a:rPr lang="en-US" dirty="0" smtClean="0"/>
              <a:t> en </a:t>
            </a:r>
            <a:r>
              <a:rPr lang="en-US" dirty="0" err="1" smtClean="0"/>
              <a:t>que</a:t>
            </a:r>
            <a:r>
              <a:rPr lang="en-US" dirty="0" smtClean="0"/>
              <a:t> </a:t>
            </a:r>
            <a:r>
              <a:rPr lang="en-US" dirty="0" err="1" smtClean="0"/>
              <a:t>incurriera</a:t>
            </a:r>
            <a:r>
              <a:rPr lang="en-US" dirty="0" smtClean="0"/>
              <a:t> </a:t>
            </a:r>
            <a:r>
              <a:rPr lang="en-US" dirty="0" err="1" smtClean="0"/>
              <a:t>una</a:t>
            </a:r>
            <a:r>
              <a:rPr lang="en-US" dirty="0" smtClean="0"/>
              <a:t> persona </a:t>
            </a:r>
            <a:r>
              <a:rPr lang="en-US" dirty="0" err="1" smtClean="0"/>
              <a:t>prudente</a:t>
            </a:r>
            <a:r>
              <a:rPr lang="en-US" dirty="0" smtClean="0"/>
              <a:t> y </a:t>
            </a:r>
            <a:r>
              <a:rPr lang="en-US" dirty="0" err="1" smtClean="0"/>
              <a:t>razonable</a:t>
            </a:r>
            <a:r>
              <a:rPr lang="en-US" dirty="0" smtClean="0"/>
              <a:t> en </a:t>
            </a:r>
            <a:r>
              <a:rPr lang="en-US" dirty="0" err="1" smtClean="0"/>
              <a:t>circunstacias</a:t>
            </a:r>
            <a:r>
              <a:rPr lang="en-US" dirty="0" smtClean="0"/>
              <a:t> </a:t>
            </a:r>
            <a:r>
              <a:rPr lang="en-US" dirty="0" err="1" smtClean="0"/>
              <a:t>similares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s-PR"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Las </a:t>
            </a:r>
            <a:r>
              <a:rPr lang="en-US" dirty="0" err="1" smtClean="0"/>
              <a:t>leyes</a:t>
            </a:r>
            <a:r>
              <a:rPr lang="en-US" dirty="0" smtClean="0"/>
              <a:t> de Puerto Rico o </a:t>
            </a:r>
            <a:r>
              <a:rPr lang="en-US" dirty="0" err="1" smtClean="0"/>
              <a:t>reglamento</a:t>
            </a:r>
            <a:r>
              <a:rPr lang="en-US" dirty="0" smtClean="0"/>
              <a:t> </a:t>
            </a:r>
            <a:r>
              <a:rPr lang="en-US" dirty="0" err="1" smtClean="0"/>
              <a:t>aplicable</a:t>
            </a:r>
            <a:r>
              <a:rPr lang="en-US" dirty="0" smtClean="0"/>
              <a:t> al </a:t>
            </a:r>
            <a:r>
              <a:rPr lang="en-US" dirty="0" err="1" smtClean="0"/>
              <a:t>Departamento</a:t>
            </a:r>
            <a:r>
              <a:rPr lang="en-US" dirty="0" smtClean="0"/>
              <a:t> de </a:t>
            </a:r>
            <a:r>
              <a:rPr lang="en-US" dirty="0" err="1" smtClean="0"/>
              <a:t>Educacion</a:t>
            </a:r>
            <a:r>
              <a:rPr lang="en-US" dirty="0" smtClean="0"/>
              <a:t> no </a:t>
            </a:r>
            <a:r>
              <a:rPr lang="en-US" dirty="0" err="1" smtClean="0"/>
              <a:t>puede</a:t>
            </a:r>
            <a:r>
              <a:rPr lang="en-US" dirty="0" smtClean="0"/>
              <a:t> </a:t>
            </a:r>
            <a:r>
              <a:rPr lang="en-US" dirty="0" err="1" smtClean="0"/>
              <a:t>prohibir</a:t>
            </a:r>
            <a:r>
              <a:rPr lang="en-US" dirty="0" smtClean="0"/>
              <a:t> el </a:t>
            </a:r>
            <a:r>
              <a:rPr lang="en-US" dirty="0" err="1" smtClean="0"/>
              <a:t>gasto</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2146603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31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1"/>
          <p:cNvPicPr>
            <a:picLocks noChangeAspect="1" noChangeArrowheads="1"/>
          </p:cNvPicPr>
          <p:nvPr/>
        </p:nvPicPr>
        <p:blipFill>
          <a:blip r:embed="rId2" cstate="print"/>
          <a:srcRect/>
          <a:stretch>
            <a:fillRect/>
          </a:stretch>
        </p:blipFill>
        <p:spPr bwMode="auto">
          <a:xfrm>
            <a:off x="0" y="1000125"/>
            <a:ext cx="9144000" cy="2836863"/>
          </a:xfrm>
          <a:prstGeom prst="rect">
            <a:avLst/>
          </a:prstGeom>
          <a:noFill/>
          <a:ln w="9525">
            <a:noFill/>
            <a:miter lim="800000"/>
            <a:headEnd/>
            <a:tailEnd/>
          </a:ln>
        </p:spPr>
      </p:pic>
      <p:sp>
        <p:nvSpPr>
          <p:cNvPr id="262220" name="Rectangle 76"/>
          <p:cNvSpPr>
            <a:spLocks noGrp="1" noChangeArrowheads="1"/>
          </p:cNvSpPr>
          <p:nvPr>
            <p:ph type="ctrTitle" sz="quarter"/>
          </p:nvPr>
        </p:nvSpPr>
        <p:spPr>
          <a:xfrm>
            <a:off x="838200" y="4800600"/>
            <a:ext cx="7772400" cy="860425"/>
          </a:xfrm>
        </p:spPr>
        <p:txBody>
          <a:bodyPr lIns="91440" tIns="45720" rIns="91440" bIns="45720" anchor="b"/>
          <a:lstStyle>
            <a:lvl1pPr>
              <a:defRPr sz="2400"/>
            </a:lvl1pPr>
          </a:lstStyle>
          <a:p>
            <a:r>
              <a:rPr lang="en-US" smtClean="0"/>
              <a:t>Click to edit Master title style</a:t>
            </a:r>
            <a:endParaRPr lang="en-US"/>
          </a:p>
        </p:txBody>
      </p:sp>
      <p:sp>
        <p:nvSpPr>
          <p:cNvPr id="262221" name="Rectangle 77"/>
          <p:cNvSpPr>
            <a:spLocks noGrp="1" noChangeArrowheads="1"/>
          </p:cNvSpPr>
          <p:nvPr>
            <p:ph type="subTitle" sz="quarter" idx="1"/>
          </p:nvPr>
        </p:nvSpPr>
        <p:spPr>
          <a:xfrm>
            <a:off x="838200" y="5715000"/>
            <a:ext cx="6400800" cy="762000"/>
          </a:xfrm>
        </p:spPr>
        <p:txBody>
          <a:bodyPr lIns="91440" tIns="45720" rIns="91440" bIns="45720"/>
          <a:lstStyle>
            <a:lvl1pPr marL="0" indent="0">
              <a:spcBef>
                <a:spcPct val="0"/>
              </a:spcBef>
              <a:buFontTx/>
              <a:buNone/>
              <a:defRPr sz="1600"/>
            </a:lvl1pPr>
          </a:lstStyle>
          <a:p>
            <a:r>
              <a:rPr lang="en-US" smtClean="0"/>
              <a:t>Click to edit Master subtitle style</a:t>
            </a:r>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Font typeface="Wingdings" pitchFamily="2" charset="2"/>
              <a:buChar char="q"/>
              <a:defRPr/>
            </a:lvl1pPr>
            <a:lvl2pPr>
              <a:buFont typeface="Wingdings" pitchFamily="2" charset="2"/>
              <a:buChar char="v"/>
              <a:defRPr/>
            </a:lvl2pPr>
            <a:lvl3pPr>
              <a:buFont typeface="Wingdings" pitchFamily="2" charset="2"/>
              <a:buChar char="Ø"/>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369252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30725" y="1600200"/>
            <a:ext cx="369252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4625" y="304800"/>
            <a:ext cx="1946275"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86425"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3"/>
          <p:cNvSpPr>
            <a:spLocks noGrp="1" noChangeArrowheads="1"/>
          </p:cNvSpPr>
          <p:nvPr>
            <p:ph type="ftr" sz="quarter" idx="10"/>
          </p:nvPr>
        </p:nvSpPr>
        <p:spPr>
          <a:ln/>
        </p:spPr>
        <p:txBody>
          <a:bodyPr/>
          <a:lstStyle>
            <a:lvl1pPr>
              <a:defRPr/>
            </a:lvl1pPr>
          </a:lstStyle>
          <a:p>
            <a:pPr>
              <a:defRPr/>
            </a:pP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body" idx="1"/>
          </p:nvPr>
        </p:nvSpPr>
        <p:spPr bwMode="auto">
          <a:xfrm>
            <a:off x="685800" y="1600200"/>
            <a:ext cx="7537450"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  Click to edit Master text styles</a:t>
            </a:r>
          </a:p>
          <a:p>
            <a:pPr lvl="1"/>
            <a:r>
              <a:rPr lang="en-US" smtClean="0"/>
              <a:t>  Second level</a:t>
            </a:r>
          </a:p>
          <a:p>
            <a:pPr lvl="2"/>
            <a:r>
              <a:rPr lang="en-US" smtClean="0"/>
              <a:t>  Third level</a:t>
            </a:r>
          </a:p>
          <a:p>
            <a:pPr lvl="3"/>
            <a:r>
              <a:rPr lang="en-US" smtClean="0"/>
              <a:t>Fourth level</a:t>
            </a:r>
          </a:p>
          <a:p>
            <a:pPr lvl="4"/>
            <a:r>
              <a:rPr lang="en-US" smtClean="0"/>
              <a:t>Fifth level</a:t>
            </a:r>
          </a:p>
        </p:txBody>
      </p:sp>
      <p:sp>
        <p:nvSpPr>
          <p:cNvPr id="1027" name="Rectangle 8"/>
          <p:cNvSpPr>
            <a:spLocks noGrp="1" noChangeArrowheads="1"/>
          </p:cNvSpPr>
          <p:nvPr>
            <p:ph type="title"/>
          </p:nvPr>
        </p:nvSpPr>
        <p:spPr bwMode="auto">
          <a:xfrm>
            <a:off x="889000" y="304800"/>
            <a:ext cx="7581900" cy="9413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47" name="Rectangle 23"/>
          <p:cNvSpPr>
            <a:spLocks noGrp="1" noChangeArrowheads="1"/>
          </p:cNvSpPr>
          <p:nvPr>
            <p:ph type="ftr" sz="quarter" idx="3"/>
          </p:nvPr>
        </p:nvSpPr>
        <p:spPr bwMode="auto">
          <a:xfrm>
            <a:off x="152400" y="6553200"/>
            <a:ext cx="8839200" cy="152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defRPr sz="900" b="0" i="0"/>
            </a:lvl1pPr>
          </a:lstStyle>
          <a:p>
            <a:pPr>
              <a:defRPr/>
            </a:pPr>
            <a:endParaRPr lang="en-US"/>
          </a:p>
        </p:txBody>
      </p:sp>
      <p:sp>
        <p:nvSpPr>
          <p:cNvPr id="1053" name="Rectangle 29"/>
          <p:cNvSpPr>
            <a:spLocks noChangeArrowheads="1"/>
          </p:cNvSpPr>
          <p:nvPr/>
        </p:nvSpPr>
        <p:spPr bwMode="auto">
          <a:xfrm>
            <a:off x="-9525" y="6273800"/>
            <a:ext cx="9144000" cy="222250"/>
          </a:xfrm>
          <a:prstGeom prst="rect">
            <a:avLst/>
          </a:prstGeom>
          <a:solidFill>
            <a:srgbClr val="008683"/>
          </a:solidFill>
          <a:ln w="9525">
            <a:solidFill>
              <a:srgbClr val="000000"/>
            </a:solidFill>
            <a:miter lim="800000"/>
            <a:headEnd/>
            <a:tailEnd/>
          </a:ln>
          <a:effectLst/>
        </p:spPr>
        <p:txBody>
          <a:bodyPr wrap="none" anchor="ctr"/>
          <a:lstStyle/>
          <a:p>
            <a:pPr eaLnBrk="0" hangingPunct="0">
              <a:defRPr/>
            </a:pPr>
            <a:endParaRPr lang="en-US"/>
          </a:p>
        </p:txBody>
      </p:sp>
      <p:sp>
        <p:nvSpPr>
          <p:cNvPr id="1054" name="Rectangle 30"/>
          <p:cNvSpPr>
            <a:spLocks noChangeArrowheads="1"/>
          </p:cNvSpPr>
          <p:nvPr/>
        </p:nvSpPr>
        <p:spPr bwMode="auto">
          <a:xfrm>
            <a:off x="0" y="0"/>
            <a:ext cx="817563" cy="804863"/>
          </a:xfrm>
          <a:prstGeom prst="rect">
            <a:avLst/>
          </a:prstGeom>
          <a:solidFill>
            <a:srgbClr val="008683"/>
          </a:solidFill>
          <a:ln w="9525">
            <a:solidFill>
              <a:srgbClr val="000000"/>
            </a:solidFill>
            <a:miter lim="800000"/>
            <a:headEnd/>
            <a:tailEnd/>
          </a:ln>
          <a:effectLst/>
        </p:spPr>
        <p:txBody>
          <a:bodyPr wrap="none" anchor="ctr"/>
          <a:lstStyle/>
          <a:p>
            <a:pPr eaLnBrk="0" hangingPunct="0">
              <a:defRPr/>
            </a:pPr>
            <a:endParaRPr lang="en-US"/>
          </a:p>
        </p:txBody>
      </p:sp>
      <p:pic>
        <p:nvPicPr>
          <p:cNvPr id="1031" name="Picture 7"/>
          <p:cNvPicPr>
            <a:picLocks noChangeAspect="1" noChangeArrowheads="1"/>
          </p:cNvPicPr>
          <p:nvPr/>
        </p:nvPicPr>
        <p:blipFill>
          <a:blip r:embed="rId14" cstate="print"/>
          <a:srcRect/>
          <a:stretch>
            <a:fillRect/>
          </a:stretch>
        </p:blipFill>
        <p:spPr bwMode="auto">
          <a:xfrm>
            <a:off x="8153400" y="884238"/>
            <a:ext cx="609600" cy="373062"/>
          </a:xfrm>
          <a:prstGeom prst="rect">
            <a:avLst/>
          </a:prstGeom>
          <a:solidFill>
            <a:srgbClr val="F8F8F8"/>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transition>
    <p:wipe dir="r"/>
  </p:transition>
  <p:hf hdr="0" ftr="0" dt="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Century Gothic" pitchFamily="34" charset="0"/>
        </a:defRPr>
      </a:lvl2pPr>
      <a:lvl3pPr algn="l" rtl="0" eaLnBrk="1" fontAlgn="base" hangingPunct="1">
        <a:spcBef>
          <a:spcPct val="0"/>
        </a:spcBef>
        <a:spcAft>
          <a:spcPct val="0"/>
        </a:spcAft>
        <a:defRPr sz="3200" b="1">
          <a:solidFill>
            <a:schemeClr val="tx1"/>
          </a:solidFill>
          <a:latin typeface="Century Gothic" pitchFamily="34" charset="0"/>
        </a:defRPr>
      </a:lvl3pPr>
      <a:lvl4pPr algn="l" rtl="0" eaLnBrk="1" fontAlgn="base" hangingPunct="1">
        <a:spcBef>
          <a:spcPct val="0"/>
        </a:spcBef>
        <a:spcAft>
          <a:spcPct val="0"/>
        </a:spcAft>
        <a:defRPr sz="3200" b="1">
          <a:solidFill>
            <a:schemeClr val="tx1"/>
          </a:solidFill>
          <a:latin typeface="Century Gothic" pitchFamily="34" charset="0"/>
        </a:defRPr>
      </a:lvl4pPr>
      <a:lvl5pPr algn="l" rtl="0" eaLnBrk="1" fontAlgn="base" hangingPunct="1">
        <a:spcBef>
          <a:spcPct val="0"/>
        </a:spcBef>
        <a:spcAft>
          <a:spcPct val="0"/>
        </a:spcAft>
        <a:defRPr sz="3200" b="1">
          <a:solidFill>
            <a:schemeClr val="tx1"/>
          </a:solidFill>
          <a:latin typeface="Century Gothic" pitchFamily="34"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227013" indent="-227013" algn="l" rtl="0" eaLnBrk="1" fontAlgn="base" hangingPunct="1">
        <a:spcBef>
          <a:spcPct val="20000"/>
        </a:spcBef>
        <a:spcAft>
          <a:spcPct val="0"/>
        </a:spcAft>
        <a:buClr>
          <a:schemeClr val="accent1"/>
        </a:buClr>
        <a:buFont typeface="Wingdings" pitchFamily="2" charset="2"/>
        <a:buChar char="q"/>
        <a:defRPr sz="2400">
          <a:solidFill>
            <a:schemeClr val="tx1"/>
          </a:solidFill>
          <a:latin typeface="+mn-lt"/>
          <a:ea typeface="+mn-ea"/>
          <a:cs typeface="+mn-cs"/>
        </a:defRPr>
      </a:lvl1pPr>
      <a:lvl2pPr marL="569913" indent="-228600" algn="l" rtl="0" eaLnBrk="1" fontAlgn="base" hangingPunct="1">
        <a:spcBef>
          <a:spcPct val="20000"/>
        </a:spcBef>
        <a:spcAft>
          <a:spcPct val="0"/>
        </a:spcAft>
        <a:buClr>
          <a:schemeClr val="accent1"/>
        </a:buClr>
        <a:buFont typeface="Wingdings" pitchFamily="2" charset="2"/>
        <a:buChar char="v"/>
        <a:defRPr sz="2000">
          <a:solidFill>
            <a:schemeClr val="tx1"/>
          </a:solidFill>
          <a:latin typeface="+mn-lt"/>
        </a:defRPr>
      </a:lvl2pPr>
      <a:lvl3pPr marL="914400" indent="-230188" algn="l" rtl="0" eaLnBrk="1" fontAlgn="base" hangingPunct="1">
        <a:spcBef>
          <a:spcPct val="20000"/>
        </a:spcBef>
        <a:spcAft>
          <a:spcPct val="0"/>
        </a:spcAft>
        <a:buClr>
          <a:schemeClr val="accent1"/>
        </a:buClr>
        <a:buFont typeface="Wingdings" pitchFamily="2" charset="2"/>
        <a:buChar char="Ø"/>
        <a:defRPr sz="2000">
          <a:solidFill>
            <a:schemeClr val="tx1"/>
          </a:solidFill>
          <a:latin typeface="+mn-lt"/>
        </a:defRPr>
      </a:lvl3pPr>
      <a:lvl4pPr marL="1258888" indent="-230188" algn="l" rtl="0" eaLnBrk="1" fontAlgn="base" hangingPunct="1">
        <a:spcBef>
          <a:spcPct val="20000"/>
        </a:spcBef>
        <a:spcAft>
          <a:spcPct val="0"/>
        </a:spcAft>
        <a:buClr>
          <a:schemeClr val="accent1"/>
        </a:buClr>
        <a:buChar char="•"/>
        <a:defRPr sz="2000">
          <a:solidFill>
            <a:schemeClr val="tx1"/>
          </a:solidFill>
          <a:latin typeface="+mn-lt"/>
        </a:defRPr>
      </a:lvl4pPr>
      <a:lvl5pPr marL="1601788" indent="-228600" algn="l" rtl="0" eaLnBrk="1" fontAlgn="base" hangingPunct="1">
        <a:spcBef>
          <a:spcPct val="20000"/>
        </a:spcBef>
        <a:spcAft>
          <a:spcPct val="0"/>
        </a:spcAft>
        <a:buClr>
          <a:schemeClr val="accent1"/>
        </a:buClr>
        <a:buChar char="•"/>
        <a:defRPr sz="2000">
          <a:solidFill>
            <a:schemeClr val="tx1"/>
          </a:solidFill>
          <a:latin typeface="+mn-lt"/>
        </a:defRPr>
      </a:lvl5pPr>
      <a:lvl6pPr marL="2058988" indent="-228600" algn="l" rtl="0" eaLnBrk="1" fontAlgn="base" hangingPunct="1">
        <a:spcBef>
          <a:spcPct val="20000"/>
        </a:spcBef>
        <a:spcAft>
          <a:spcPct val="0"/>
        </a:spcAft>
        <a:buClr>
          <a:schemeClr val="accent1"/>
        </a:buClr>
        <a:buChar char="•"/>
        <a:defRPr sz="2000">
          <a:solidFill>
            <a:schemeClr val="tx1"/>
          </a:solidFill>
          <a:latin typeface="+mn-lt"/>
        </a:defRPr>
      </a:lvl6pPr>
      <a:lvl7pPr marL="2516188" indent="-228600" algn="l" rtl="0" eaLnBrk="1" fontAlgn="base" hangingPunct="1">
        <a:spcBef>
          <a:spcPct val="20000"/>
        </a:spcBef>
        <a:spcAft>
          <a:spcPct val="0"/>
        </a:spcAft>
        <a:buClr>
          <a:schemeClr val="accent1"/>
        </a:buClr>
        <a:buChar char="•"/>
        <a:defRPr sz="2000">
          <a:solidFill>
            <a:schemeClr val="tx1"/>
          </a:solidFill>
          <a:latin typeface="+mn-lt"/>
        </a:defRPr>
      </a:lvl7pPr>
      <a:lvl8pPr marL="2973388" indent="-228600" algn="l" rtl="0" eaLnBrk="1" fontAlgn="base" hangingPunct="1">
        <a:spcBef>
          <a:spcPct val="20000"/>
        </a:spcBef>
        <a:spcAft>
          <a:spcPct val="0"/>
        </a:spcAft>
        <a:buClr>
          <a:schemeClr val="accent1"/>
        </a:buClr>
        <a:buChar char="•"/>
        <a:defRPr sz="2000">
          <a:solidFill>
            <a:schemeClr val="tx1"/>
          </a:solidFill>
          <a:latin typeface="+mn-lt"/>
        </a:defRPr>
      </a:lvl8pPr>
      <a:lvl9pPr marL="3430588" indent="-228600" algn="l" rtl="0" eaLnBrk="1" fontAlgn="base" hangingPunct="1">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5"/>
          <p:cNvSpPr>
            <a:spLocks noGrp="1" noChangeArrowheads="1"/>
          </p:cNvSpPr>
          <p:nvPr>
            <p:ph type="subTitle" sz="quarter" idx="1"/>
          </p:nvPr>
        </p:nvSpPr>
        <p:spPr>
          <a:xfrm>
            <a:off x="990600" y="3886200"/>
            <a:ext cx="7315200" cy="2133600"/>
          </a:xfrm>
        </p:spPr>
        <p:txBody>
          <a:bodyPr rtlCol="0">
            <a:normAutofit fontScale="92500" lnSpcReduction="20000"/>
          </a:bodyPr>
          <a:lstStyle/>
          <a:p>
            <a:pPr algn="ctr" fontAlgn="auto">
              <a:spcAft>
                <a:spcPts val="0"/>
              </a:spcAft>
              <a:buFont typeface="Arial" pitchFamily="34" charset="0"/>
              <a:buNone/>
              <a:defRPr/>
            </a:pPr>
            <a:r>
              <a:rPr lang="en-US" b="1" dirty="0" smtClean="0">
                <a:latin typeface="Maiandra GD" pitchFamily="34" charset="0"/>
              </a:rPr>
              <a:t>OFICINA DE ASUNTOS FEDERALES</a:t>
            </a:r>
          </a:p>
          <a:p>
            <a:pPr algn="ctr" fontAlgn="auto">
              <a:spcAft>
                <a:spcPts val="0"/>
              </a:spcAft>
              <a:buFont typeface="Arial" pitchFamily="34" charset="0"/>
              <a:buNone/>
              <a:defRPr/>
            </a:pPr>
            <a:endParaRPr lang="en-US" b="1" dirty="0" smtClean="0">
              <a:latin typeface="Maiandra GD" pitchFamily="34" charset="0"/>
            </a:endParaRPr>
          </a:p>
          <a:p>
            <a:pPr algn="ctr" fontAlgn="auto">
              <a:spcAft>
                <a:spcPts val="0"/>
              </a:spcAft>
              <a:buFont typeface="Arial" pitchFamily="34" charset="0"/>
              <a:buNone/>
              <a:defRPr/>
            </a:pPr>
            <a:r>
              <a:rPr lang="en-US" b="1" dirty="0" smtClean="0">
                <a:latin typeface="Maiandra GD" pitchFamily="34" charset="0"/>
              </a:rPr>
              <a:t>UNIDAD DE ADMINISTRACI</a:t>
            </a:r>
            <a:r>
              <a:rPr lang="es-PR" b="1" dirty="0" smtClean="0">
                <a:latin typeface="Maiandra GD" pitchFamily="34" charset="0"/>
              </a:rPr>
              <a:t>Ó</a:t>
            </a:r>
            <a:r>
              <a:rPr lang="en-US" b="1" dirty="0" smtClean="0">
                <a:latin typeface="Maiandra GD" pitchFamily="34" charset="0"/>
              </a:rPr>
              <a:t>N DE FONDOS 1003(A)</a:t>
            </a:r>
          </a:p>
          <a:p>
            <a:pPr algn="ctr" fontAlgn="auto">
              <a:spcAft>
                <a:spcPts val="0"/>
              </a:spcAft>
              <a:buFont typeface="Arial" pitchFamily="34" charset="0"/>
              <a:buNone/>
              <a:defRPr/>
            </a:pPr>
            <a:endParaRPr lang="en-US" b="1" dirty="0" smtClean="0">
              <a:latin typeface="Maiandra GD" pitchFamily="34" charset="0"/>
            </a:endParaRPr>
          </a:p>
          <a:p>
            <a:pPr algn="ctr" fontAlgn="auto">
              <a:spcAft>
                <a:spcPts val="0"/>
              </a:spcAft>
              <a:buFont typeface="Arial" pitchFamily="34" charset="0"/>
              <a:buNone/>
              <a:defRPr/>
            </a:pPr>
            <a:r>
              <a:rPr lang="en-US" b="1" dirty="0" smtClean="0">
                <a:latin typeface="Maiandra GD" pitchFamily="34" charset="0"/>
              </a:rPr>
              <a:t>FONDOS 1003 (a) </a:t>
            </a:r>
          </a:p>
          <a:p>
            <a:pPr algn="ctr" fontAlgn="auto">
              <a:spcAft>
                <a:spcPts val="0"/>
              </a:spcAft>
              <a:buFont typeface="Arial" pitchFamily="34" charset="0"/>
              <a:buNone/>
              <a:defRPr/>
            </a:pPr>
            <a:r>
              <a:rPr lang="en-US" b="1" dirty="0" smtClean="0">
                <a:latin typeface="Maiandra GD" pitchFamily="34" charset="0"/>
              </a:rPr>
              <a:t>PARA ESCUELAS EN MEJORAMIENTO ESCOLAR</a:t>
            </a:r>
          </a:p>
          <a:p>
            <a:pPr algn="ctr" fontAlgn="auto">
              <a:spcAft>
                <a:spcPts val="0"/>
              </a:spcAft>
              <a:buFont typeface="Arial" pitchFamily="34" charset="0"/>
              <a:buNone/>
              <a:defRPr/>
            </a:pPr>
            <a:endParaRPr lang="es-PR" b="1" dirty="0">
              <a:latin typeface="Maiandra GD" pitchFamily="34" charset="0"/>
            </a:endParaRPr>
          </a:p>
          <a:p>
            <a:pPr algn="ctr" fontAlgn="auto">
              <a:spcAft>
                <a:spcPts val="0"/>
              </a:spcAft>
              <a:buFont typeface="Arial" pitchFamily="34" charset="0"/>
              <a:buNone/>
              <a:defRPr/>
            </a:pPr>
            <a:r>
              <a:rPr lang="es-PR" b="1" dirty="0" smtClean="0">
                <a:latin typeface="Maiandra GD" pitchFamily="34" charset="0"/>
              </a:rPr>
              <a:t>Orientación para Planes de Trabajo </a:t>
            </a:r>
          </a:p>
          <a:p>
            <a:pPr algn="ctr" fontAlgn="auto">
              <a:spcAft>
                <a:spcPts val="0"/>
              </a:spcAft>
              <a:buFont typeface="Arial" pitchFamily="34" charset="0"/>
              <a:buNone/>
              <a:defRPr/>
            </a:pPr>
            <a:r>
              <a:rPr lang="es-PR" b="1" dirty="0" smtClean="0">
                <a:latin typeface="Maiandra GD" pitchFamily="34" charset="0"/>
              </a:rPr>
              <a:t>Año Académico 2013 – 2014</a:t>
            </a:r>
          </a:p>
          <a:p>
            <a:pPr algn="r" fontAlgn="auto">
              <a:spcAft>
                <a:spcPts val="0"/>
              </a:spcAft>
              <a:buFont typeface="Arial" pitchFamily="34" charset="0"/>
              <a:buNone/>
              <a:defRPr/>
            </a:pPr>
            <a:endParaRPr lang="es-PR" b="1" dirty="0" smtClean="0">
              <a:latin typeface="Maiandra GD" pitchFamily="34" charset="0"/>
            </a:endParaRPr>
          </a:p>
          <a:p>
            <a:pPr algn="r" fontAlgn="auto">
              <a:spcAft>
                <a:spcPts val="0"/>
              </a:spcAft>
              <a:buFont typeface="Arial" pitchFamily="34" charset="0"/>
              <a:buNone/>
              <a:defRPr/>
            </a:pPr>
            <a:r>
              <a:rPr lang="es-PR" sz="1100" b="1" dirty="0" smtClean="0">
                <a:latin typeface="Maiandra GD" pitchFamily="34" charset="0"/>
              </a:rPr>
              <a:t>Marzo, 2013</a:t>
            </a:r>
            <a:endParaRPr lang="en-US" sz="1100" b="1" dirty="0" smtClean="0">
              <a:latin typeface="Maiandra GD" pitchFamily="34" charset="0"/>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28600"/>
            <a:ext cx="7581900" cy="1295400"/>
          </a:xfrm>
        </p:spPr>
        <p:txBody>
          <a:bodyPr/>
          <a:lstStyle/>
          <a:p>
            <a:pPr marL="365760" indent="-256032" algn="ctr" fontAlgn="auto">
              <a:lnSpc>
                <a:spcPct val="120000"/>
              </a:lnSpc>
              <a:spcAft>
                <a:spcPts val="0"/>
              </a:spcAft>
              <a:defRPr/>
            </a:pPr>
            <a:r>
              <a:rPr lang="es-PR" sz="2400" dirty="0" smtClean="0">
                <a:latin typeface="Arial" pitchFamily="34" charset="0"/>
                <a:cs typeface="Arial" pitchFamily="34" charset="0"/>
              </a:rPr>
              <a:t>Ley Federal de Escuelas Elementales y Superiores (1965) según enmendada (ESEA)</a:t>
            </a:r>
            <a:endParaRPr lang="es-PR" sz="2400" i="1" dirty="0">
              <a:effectLst>
                <a:outerShdw blurRad="38100" dist="38100" dir="2700000" algn="tl">
                  <a:srgbClr val="000000">
                    <a:alpha val="43137"/>
                  </a:srgbClr>
                </a:outerShdw>
              </a:effectLst>
              <a:latin typeface="Arial" pitchFamily="34" charset="0"/>
              <a:cs typeface="Arial" pitchFamily="34" charset="0"/>
            </a:endParaRPr>
          </a:p>
        </p:txBody>
      </p:sp>
      <p:sp>
        <p:nvSpPr>
          <p:cNvPr id="17410" name="Content Placeholder 1"/>
          <p:cNvSpPr>
            <a:spLocks noGrp="1"/>
          </p:cNvSpPr>
          <p:nvPr>
            <p:ph idx="1"/>
          </p:nvPr>
        </p:nvSpPr>
        <p:spPr>
          <a:xfrm>
            <a:off x="228600" y="1371600"/>
            <a:ext cx="8305800" cy="4724400"/>
          </a:xfrm>
        </p:spPr>
        <p:txBody>
          <a:bodyPr/>
          <a:lstStyle/>
          <a:p>
            <a:pPr marL="365125" indent="-255588">
              <a:buFont typeface="Wingdings 3" pitchFamily="18" charset="2"/>
              <a:buNone/>
            </a:pPr>
            <a:r>
              <a:rPr lang="es-PR" dirty="0" smtClean="0"/>
              <a:t>									</a:t>
            </a:r>
          </a:p>
          <a:p>
            <a:pPr marL="365125" indent="-255588" algn="ctr">
              <a:buFont typeface="Wingdings" pitchFamily="2" charset="2"/>
              <a:buNone/>
            </a:pPr>
            <a:r>
              <a:rPr lang="es-PR" b="1" dirty="0" smtClean="0">
                <a:latin typeface="Arial" charset="0"/>
                <a:cs typeface="Arial" charset="0"/>
              </a:rPr>
              <a:t>Titulo I – Mejorando el Aprovechamiento Académico de </a:t>
            </a:r>
            <a:r>
              <a:rPr lang="es-PR" b="1" dirty="0" smtClean="0">
                <a:latin typeface="Arial" charset="0"/>
                <a:cs typeface="Arial" charset="0"/>
              </a:rPr>
              <a:t>los </a:t>
            </a:r>
            <a:r>
              <a:rPr lang="es-PR" b="1" dirty="0" smtClean="0">
                <a:latin typeface="Arial" charset="0"/>
                <a:cs typeface="Arial" charset="0"/>
              </a:rPr>
              <a:t>Estudiantes</a:t>
            </a:r>
          </a:p>
          <a:p>
            <a:pPr marL="365125" indent="-255588">
              <a:buFont typeface="Wingdings" pitchFamily="2" charset="2"/>
              <a:buNone/>
            </a:pPr>
            <a:endParaRPr lang="es-PR" dirty="0" smtClean="0">
              <a:latin typeface="Arial" charset="0"/>
              <a:cs typeface="Arial" charset="0"/>
            </a:endParaRPr>
          </a:p>
          <a:p>
            <a:pPr marL="365125" indent="-255588" algn="just">
              <a:buFont typeface="Wingdings" pitchFamily="2" charset="2"/>
              <a:buNone/>
            </a:pPr>
            <a:r>
              <a:rPr lang="es-PR" dirty="0" smtClean="0">
                <a:latin typeface="Arial" charset="0"/>
                <a:cs typeface="Arial" charset="0"/>
              </a:rPr>
              <a:t>   El propósito de </a:t>
            </a:r>
            <a:r>
              <a:rPr lang="es-PR" b="1" dirty="0" smtClean="0">
                <a:latin typeface="Arial" charset="0"/>
                <a:cs typeface="Arial" charset="0"/>
              </a:rPr>
              <a:t>Título I </a:t>
            </a:r>
            <a:r>
              <a:rPr lang="es-PR" dirty="0" smtClean="0">
                <a:latin typeface="Arial" charset="0"/>
                <a:cs typeface="Arial" charset="0"/>
              </a:rPr>
              <a:t>es asegurar que se le brinde a todos los </a:t>
            </a:r>
            <a:r>
              <a:rPr lang="es-PR" b="1" dirty="0" smtClean="0">
                <a:latin typeface="Arial" charset="0"/>
                <a:cs typeface="Arial" charset="0"/>
              </a:rPr>
              <a:t>estudiantes oportunidades justas, equitativas y significativas</a:t>
            </a:r>
            <a:r>
              <a:rPr lang="es-PR" dirty="0" smtClean="0">
                <a:latin typeface="Arial" charset="0"/>
                <a:cs typeface="Arial" charset="0"/>
              </a:rPr>
              <a:t> para obtener una </a:t>
            </a:r>
            <a:r>
              <a:rPr lang="es-PR" b="1" dirty="0" smtClean="0">
                <a:latin typeface="Arial" charset="0"/>
                <a:cs typeface="Arial" charset="0"/>
              </a:rPr>
              <a:t>educación de alta calidad </a:t>
            </a:r>
            <a:r>
              <a:rPr lang="es-PR" dirty="0" smtClean="0">
                <a:latin typeface="Arial" charset="0"/>
                <a:cs typeface="Arial" charset="0"/>
              </a:rPr>
              <a:t>y obtener como mínimo, </a:t>
            </a:r>
            <a:r>
              <a:rPr lang="es-PR" b="1" dirty="0" smtClean="0">
                <a:latin typeface="Arial" charset="0"/>
                <a:cs typeface="Arial" charset="0"/>
              </a:rPr>
              <a:t>proficiencia en los estándares académicos y en las pruebas del estado.</a:t>
            </a:r>
          </a:p>
        </p:txBody>
      </p:sp>
      <p:sp>
        <p:nvSpPr>
          <p:cNvPr id="2" name="Footer Placeholder 1"/>
          <p:cNvSpPr>
            <a:spLocks noGrp="1"/>
          </p:cNvSpPr>
          <p:nvPr>
            <p:ph type="ftr" sz="quarter" idx="10"/>
          </p:nvPr>
        </p:nvSpPr>
        <p:spPr/>
        <p:txBody>
          <a:bodyPr/>
          <a:lstStyle/>
          <a:p>
            <a:pPr>
              <a:defRPr/>
            </a:pPr>
            <a:r>
              <a:rPr lang="en-US" smtClean="0"/>
              <a:t>2</a:t>
            </a:r>
            <a:endParaRPr lang="en-US"/>
          </a:p>
        </p:txBody>
      </p:sp>
    </p:spTree>
    <p:extLst>
      <p:ext uri="{BB962C8B-B14F-4D97-AF65-F5344CB8AC3E}">
        <p14:creationId xmlns:p14="http://schemas.microsoft.com/office/powerpoint/2010/main" val="4280986302"/>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ctr"/>
            <a:r>
              <a:rPr lang="es-PR" sz="2800" dirty="0" smtClean="0">
                <a:latin typeface="Arial" charset="0"/>
                <a:cs typeface="Arial" charset="0"/>
              </a:rPr>
              <a:t>Escuelas en Mejoramiento  Escolar</a:t>
            </a:r>
          </a:p>
        </p:txBody>
      </p:sp>
      <p:sp>
        <p:nvSpPr>
          <p:cNvPr id="22530" name="Content Placeholder 2"/>
          <p:cNvSpPr>
            <a:spLocks noGrp="1"/>
          </p:cNvSpPr>
          <p:nvPr>
            <p:ph idx="1"/>
          </p:nvPr>
        </p:nvSpPr>
        <p:spPr/>
        <p:txBody>
          <a:bodyPr/>
          <a:lstStyle/>
          <a:p>
            <a:pPr algn="just"/>
            <a:r>
              <a:rPr lang="es-PR" dirty="0" smtClean="0">
                <a:latin typeface="Arial" charset="0"/>
                <a:cs typeface="Arial" charset="0"/>
              </a:rPr>
              <a:t>Las </a:t>
            </a:r>
            <a:r>
              <a:rPr lang="es-PR" b="1" dirty="0" smtClean="0">
                <a:latin typeface="Arial" charset="0"/>
                <a:cs typeface="Arial" charset="0"/>
              </a:rPr>
              <a:t>escuelas en mejoramiento escolar</a:t>
            </a:r>
            <a:r>
              <a:rPr lang="es-PR" dirty="0" smtClean="0">
                <a:latin typeface="Arial" charset="0"/>
                <a:cs typeface="Arial" charset="0"/>
              </a:rPr>
              <a:t> son escuelas de bajo rendimiento y que tienen dificultad en atender las necesidades de los estudiantes que asisten a ella.</a:t>
            </a:r>
          </a:p>
          <a:p>
            <a:pPr marL="0" indent="0" algn="just">
              <a:buNone/>
            </a:pPr>
            <a:endParaRPr lang="es-PR" sz="1200" dirty="0" smtClean="0">
              <a:latin typeface="Arial" charset="0"/>
              <a:cs typeface="Arial" charset="0"/>
            </a:endParaRPr>
          </a:p>
          <a:p>
            <a:pPr algn="just"/>
            <a:r>
              <a:rPr lang="es-PR" dirty="0" smtClean="0">
                <a:latin typeface="Arial" charset="0"/>
                <a:cs typeface="Arial" charset="0"/>
              </a:rPr>
              <a:t>Los criterios para identificar  estas escuelas se establecen en la Ley Federal de Escuelas Elementales y Superiores según enmendada (ESEA por sus siglas en inglés) y la necesidad de que las mismas demuestren Progreso Anual Adecuado (AYP)</a:t>
            </a:r>
            <a:endParaRPr lang="en-US" dirty="0" smtClean="0">
              <a:latin typeface="Arial" charset="0"/>
              <a:cs typeface="Arial" charset="0"/>
            </a:endParaRPr>
          </a:p>
          <a:p>
            <a:pPr marL="0" indent="0">
              <a:buNone/>
            </a:pPr>
            <a:endParaRPr lang="en-US" dirty="0" smtClean="0"/>
          </a:p>
        </p:txBody>
      </p:sp>
      <p:sp>
        <p:nvSpPr>
          <p:cNvPr id="3" name="Footer Placeholder 2"/>
          <p:cNvSpPr>
            <a:spLocks noGrp="1"/>
          </p:cNvSpPr>
          <p:nvPr>
            <p:ph type="ftr" sz="quarter" idx="10"/>
          </p:nvPr>
        </p:nvSpPr>
        <p:spPr/>
        <p:txBody>
          <a:bodyPr/>
          <a:lstStyle/>
          <a:p>
            <a:pPr>
              <a:defRPr/>
            </a:pPr>
            <a:r>
              <a:rPr lang="en-US" smtClean="0"/>
              <a:t>3</a:t>
            </a:r>
            <a:endParaRPr lang="en-US"/>
          </a:p>
        </p:txBody>
      </p:sp>
    </p:spTree>
    <p:extLst>
      <p:ext uri="{BB962C8B-B14F-4D97-AF65-F5344CB8AC3E}">
        <p14:creationId xmlns:p14="http://schemas.microsoft.com/office/powerpoint/2010/main" val="211251165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304800"/>
            <a:ext cx="7543800" cy="1143000"/>
          </a:xfrm>
        </p:spPr>
        <p:txBody>
          <a:bodyPr rtlCol="0">
            <a:normAutofit/>
          </a:bodyPr>
          <a:lstStyle/>
          <a:p>
            <a:pPr algn="l" fontAlgn="auto">
              <a:spcAft>
                <a:spcPts val="0"/>
              </a:spcAft>
              <a:defRPr/>
            </a:pPr>
            <a:r>
              <a:rPr lang="es-PR" dirty="0" smtClean="0"/>
              <a:t>Propósito </a:t>
            </a:r>
          </a:p>
        </p:txBody>
      </p:sp>
      <p:sp>
        <p:nvSpPr>
          <p:cNvPr id="3075" name="Rectangle 3"/>
          <p:cNvSpPr>
            <a:spLocks noGrp="1" noChangeArrowheads="1"/>
          </p:cNvSpPr>
          <p:nvPr>
            <p:ph idx="1"/>
          </p:nvPr>
        </p:nvSpPr>
        <p:spPr>
          <a:xfrm>
            <a:off x="544919" y="1295400"/>
            <a:ext cx="8229600" cy="4953000"/>
          </a:xfrm>
        </p:spPr>
        <p:txBody>
          <a:bodyPr/>
          <a:lstStyle/>
          <a:p>
            <a:pPr marL="0" indent="0" algn="just">
              <a:buNone/>
            </a:pPr>
            <a:r>
              <a:rPr lang="es-PR" dirty="0" smtClean="0">
                <a:latin typeface="Arial" pitchFamily="34" charset="0"/>
                <a:cs typeface="Arial" pitchFamily="34" charset="0"/>
              </a:rPr>
              <a:t>Los fondos están disponibles para: </a:t>
            </a:r>
          </a:p>
          <a:p>
            <a:pPr marL="0" indent="0" algn="just">
              <a:buNone/>
            </a:pPr>
            <a:endParaRPr lang="es-PR" dirty="0">
              <a:latin typeface="Arial" pitchFamily="34" charset="0"/>
              <a:cs typeface="Arial" pitchFamily="34" charset="0"/>
            </a:endParaRPr>
          </a:p>
          <a:p>
            <a:pPr marL="352425" indent="-352425" algn="just"/>
            <a:r>
              <a:rPr lang="es-PR" dirty="0" smtClean="0">
                <a:latin typeface="Arial" pitchFamily="34" charset="0"/>
                <a:cs typeface="Arial" pitchFamily="34" charset="0"/>
              </a:rPr>
              <a:t>apoyar actividades de base científica enfocadas en mejoramiento escolar sostenidas y de alta calidad con el propósito de aumentar el aprovechamiento académico de los estudiantes.</a:t>
            </a:r>
          </a:p>
          <a:p>
            <a:pPr marL="0" indent="0" algn="just">
              <a:buNone/>
            </a:pPr>
            <a:endParaRPr lang="es-PR" dirty="0" smtClean="0">
              <a:latin typeface="Arial" pitchFamily="34" charset="0"/>
              <a:cs typeface="Arial" pitchFamily="34" charset="0"/>
            </a:endParaRPr>
          </a:p>
        </p:txBody>
      </p:sp>
      <p:sp>
        <p:nvSpPr>
          <p:cNvPr id="2" name="Footer Placeholder 1"/>
          <p:cNvSpPr>
            <a:spLocks noGrp="1"/>
          </p:cNvSpPr>
          <p:nvPr>
            <p:ph type="ftr" sz="quarter" idx="10"/>
          </p:nvPr>
        </p:nvSpPr>
        <p:spPr/>
        <p:txBody>
          <a:bodyPr/>
          <a:lstStyle/>
          <a:p>
            <a:pPr>
              <a:defRPr/>
            </a:pPr>
            <a:r>
              <a:rPr lang="en-US" smtClean="0"/>
              <a:t>4</a:t>
            </a:r>
            <a:endParaRPr lang="en-US"/>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Desarrollo profesional</a:t>
            </a:r>
            <a:endParaRPr lang="en-US" dirty="0"/>
          </a:p>
        </p:txBody>
      </p:sp>
      <p:sp>
        <p:nvSpPr>
          <p:cNvPr id="3" name="Content Placeholder 2"/>
          <p:cNvSpPr>
            <a:spLocks noGrp="1"/>
          </p:cNvSpPr>
          <p:nvPr>
            <p:ph idx="1"/>
          </p:nvPr>
        </p:nvSpPr>
        <p:spPr>
          <a:xfrm>
            <a:off x="609600" y="1295400"/>
            <a:ext cx="7537450" cy="4343400"/>
          </a:xfrm>
        </p:spPr>
        <p:txBody>
          <a:bodyPr/>
          <a:lstStyle/>
          <a:p>
            <a:pPr marL="0" indent="0">
              <a:buNone/>
            </a:pPr>
            <a:r>
              <a:rPr lang="es-PR" dirty="0" smtClean="0">
                <a:latin typeface="Arial" pitchFamily="34" charset="0"/>
                <a:cs typeface="Arial" pitchFamily="34" charset="0"/>
              </a:rPr>
              <a:t>De acuerdo a la Sección 9101, inciso 34 de la Ley ESEA, el desarrollo profesional incluye actividades que:</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Mejoren y aumenten los conocimientos de los maestros en las materias académicas que enseñan.</a:t>
            </a:r>
          </a:p>
          <a:p>
            <a:pPr marL="352425" indent="-352425">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Sean parte de los planes educativos de las escuelas y distritos.</a:t>
            </a:r>
          </a:p>
          <a:p>
            <a:pPr marL="352425" indent="-352425">
              <a:buNone/>
            </a:pPr>
            <a:endParaRPr lang="es-PR" sz="1200" dirty="0" smtClean="0">
              <a:latin typeface="Arial" pitchFamily="34" charset="0"/>
              <a:cs typeface="Arial" pitchFamily="34" charset="0"/>
            </a:endParaRPr>
          </a:p>
          <a:p>
            <a:pPr marL="352425" indent="-352425"/>
            <a:r>
              <a:rPr lang="es-PR" dirty="0" err="1" smtClean="0">
                <a:latin typeface="Arial" pitchFamily="34" charset="0"/>
                <a:cs typeface="Arial" pitchFamily="34" charset="0"/>
              </a:rPr>
              <a:t>Ofrezc</a:t>
            </a:r>
            <a:fld id="{E6550427-D6AB-4587-B8E9-D93D698A649F}" type="slidenum">
              <a:rPr lang="es-PR" smtClean="0">
                <a:latin typeface="Arial" pitchFamily="34" charset="0"/>
                <a:cs typeface="Arial" pitchFamily="34" charset="0"/>
              </a:rPr>
              <a:t>5</a:t>
            </a:fld>
            <a:r>
              <a:rPr lang="es-PR" dirty="0" smtClean="0">
                <a:latin typeface="Arial" pitchFamily="34" charset="0"/>
                <a:cs typeface="Arial" pitchFamily="34" charset="0"/>
              </a:rPr>
              <a:t>a </a:t>
            </a:r>
            <a:r>
              <a:rPr lang="es-PR" dirty="0" smtClean="0">
                <a:latin typeface="Arial" pitchFamily="34" charset="0"/>
                <a:cs typeface="Arial" pitchFamily="34" charset="0"/>
              </a:rPr>
              <a:t>a los maestros y directores los conocimientos y destrezas para proveer a los estudiantes las oportunidades de alcanzar los estándares académicos establecidos por la Agencia.</a:t>
            </a:r>
          </a:p>
        </p:txBody>
      </p:sp>
      <p:sp>
        <p:nvSpPr>
          <p:cNvPr id="4" name="Footer Placeholder 3"/>
          <p:cNvSpPr>
            <a:spLocks noGrp="1"/>
          </p:cNvSpPr>
          <p:nvPr>
            <p:ph type="ftr" sz="quarter" idx="10"/>
          </p:nvPr>
        </p:nvSpPr>
        <p:spPr/>
        <p:txBody>
          <a:bodyPr/>
          <a:lstStyle/>
          <a:p>
            <a:pPr>
              <a:defRPr/>
            </a:pPr>
            <a:r>
              <a:rPr lang="en-US" smtClean="0"/>
              <a:t>5</a:t>
            </a:r>
            <a:endParaRPr lang="en-US"/>
          </a:p>
        </p:txBody>
      </p:sp>
    </p:spTree>
    <p:extLst>
      <p:ext uri="{BB962C8B-B14F-4D97-AF65-F5344CB8AC3E}">
        <p14:creationId xmlns:p14="http://schemas.microsoft.com/office/powerpoint/2010/main" val="376062999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Requisitos</a:t>
            </a:r>
            <a:endParaRPr lang="en-US" dirty="0"/>
          </a:p>
        </p:txBody>
      </p:sp>
      <p:sp>
        <p:nvSpPr>
          <p:cNvPr id="3" name="Content Placeholder 2"/>
          <p:cNvSpPr>
            <a:spLocks noGrp="1"/>
          </p:cNvSpPr>
          <p:nvPr>
            <p:ph idx="1"/>
          </p:nvPr>
        </p:nvSpPr>
        <p:spPr>
          <a:xfrm>
            <a:off x="685800" y="1295400"/>
            <a:ext cx="7537450" cy="4343400"/>
          </a:xfrm>
        </p:spPr>
        <p:txBody>
          <a:bodyPr/>
          <a:lstStyle/>
          <a:p>
            <a:pPr marL="352425" indent="-352425"/>
            <a:r>
              <a:rPr lang="es-PR" dirty="0" smtClean="0">
                <a:latin typeface="Arial" pitchFamily="34" charset="0"/>
                <a:cs typeface="Arial" pitchFamily="34" charset="0"/>
              </a:rPr>
              <a:t>Estudio de necesidades</a:t>
            </a:r>
          </a:p>
          <a:p>
            <a:pPr marL="352425" indent="-352425">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Objetivos específicos medibles</a:t>
            </a:r>
          </a:p>
          <a:p>
            <a:pPr marL="352425" indent="-352425">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Estrategias con base científica</a:t>
            </a:r>
          </a:p>
          <a:p>
            <a:pPr marL="352425" indent="-352425">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Experiencias de desarrollo profesional</a:t>
            </a:r>
          </a:p>
          <a:p>
            <a:pPr marL="0" indent="0">
              <a:buNone/>
            </a:pPr>
            <a:endParaRPr lang="es-PR" sz="1200" dirty="0">
              <a:latin typeface="Arial" pitchFamily="34" charset="0"/>
              <a:cs typeface="Arial" pitchFamily="34" charset="0"/>
            </a:endParaRPr>
          </a:p>
          <a:p>
            <a:pPr marL="352425" indent="-352425"/>
            <a:r>
              <a:rPr lang="es-PR" dirty="0" smtClean="0">
                <a:latin typeface="Arial" pitchFamily="34" charset="0"/>
                <a:cs typeface="Arial" pitchFamily="34" charset="0"/>
              </a:rPr>
              <a:t>Plan de evaluación alineado al plan de trabajo</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Presupuesto debidamente justificado y cónsono con estándares expuestos en el EDGAR</a:t>
            </a:r>
            <a:endParaRPr lang="en-US" dirty="0">
              <a:latin typeface="Arial" pitchFamily="34" charset="0"/>
              <a:cs typeface="Arial" pitchFamily="34" charset="0"/>
            </a:endParaRPr>
          </a:p>
        </p:txBody>
      </p:sp>
      <p:sp>
        <p:nvSpPr>
          <p:cNvPr id="5" name="Footer Placeholder 4"/>
          <p:cNvSpPr>
            <a:spLocks noGrp="1"/>
          </p:cNvSpPr>
          <p:nvPr>
            <p:ph type="ftr" sz="quarter" idx="10"/>
          </p:nvPr>
        </p:nvSpPr>
        <p:spPr/>
        <p:txBody>
          <a:bodyPr/>
          <a:lstStyle/>
          <a:p>
            <a:pPr>
              <a:defRPr/>
            </a:pPr>
            <a:r>
              <a:rPr lang="en-US" smtClean="0"/>
              <a:t>6</a:t>
            </a:r>
            <a:endParaRPr lang="en-US"/>
          </a:p>
        </p:txBody>
      </p:sp>
    </p:spTree>
    <p:extLst>
      <p:ext uri="{BB962C8B-B14F-4D97-AF65-F5344CB8AC3E}">
        <p14:creationId xmlns:p14="http://schemas.microsoft.com/office/powerpoint/2010/main" val="158920373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Actividades permisibles</a:t>
            </a:r>
            <a:endParaRPr lang="en-US" dirty="0"/>
          </a:p>
        </p:txBody>
      </p:sp>
      <p:sp>
        <p:nvSpPr>
          <p:cNvPr id="3" name="Content Placeholder 2"/>
          <p:cNvSpPr>
            <a:spLocks noGrp="1"/>
          </p:cNvSpPr>
          <p:nvPr>
            <p:ph idx="1"/>
          </p:nvPr>
        </p:nvSpPr>
        <p:spPr>
          <a:xfrm>
            <a:off x="685800" y="1295400"/>
            <a:ext cx="7537450" cy="4343400"/>
          </a:xfrm>
        </p:spPr>
        <p:txBody>
          <a:bodyPr/>
          <a:lstStyle/>
          <a:p>
            <a:pPr marL="352425" indent="-352425"/>
            <a:r>
              <a:rPr lang="es-PR" dirty="0" smtClean="0">
                <a:latin typeface="Arial" pitchFamily="34" charset="0"/>
                <a:cs typeface="Arial" pitchFamily="34" charset="0"/>
              </a:rPr>
              <a:t>Proyectos de desarrollo profesional para escuelas en mejoramiento escolar</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Proyectos innovadores de capacitación profesional a maestros y directores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Proyectos de </a:t>
            </a:r>
            <a:r>
              <a:rPr lang="es-PR" dirty="0" err="1" smtClean="0">
                <a:latin typeface="Arial" pitchFamily="34" charset="0"/>
                <a:cs typeface="Arial" pitchFamily="34" charset="0"/>
              </a:rPr>
              <a:t>mentoría</a:t>
            </a:r>
            <a:r>
              <a:rPr lang="es-PR" dirty="0" smtClean="0">
                <a:latin typeface="Arial" pitchFamily="34" charset="0"/>
                <a:cs typeface="Arial" pitchFamily="34" charset="0"/>
              </a:rPr>
              <a:t> a maestros y directores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Proyectos de capacitación en el área de integración curricular</a:t>
            </a:r>
            <a:endParaRPr lang="es-PR" dirty="0" smtClean="0"/>
          </a:p>
          <a:p>
            <a:pPr marL="0" indent="0">
              <a:buNone/>
            </a:pPr>
            <a:endParaRPr lang="en-US" dirty="0"/>
          </a:p>
        </p:txBody>
      </p:sp>
      <p:sp>
        <p:nvSpPr>
          <p:cNvPr id="5" name="Footer Placeholder 4"/>
          <p:cNvSpPr>
            <a:spLocks noGrp="1"/>
          </p:cNvSpPr>
          <p:nvPr>
            <p:ph type="ftr" sz="quarter" idx="10"/>
          </p:nvPr>
        </p:nvSpPr>
        <p:spPr/>
        <p:txBody>
          <a:bodyPr/>
          <a:lstStyle/>
          <a:p>
            <a:pPr>
              <a:defRPr/>
            </a:pPr>
            <a:r>
              <a:rPr lang="en-US" smtClean="0"/>
              <a:t>7</a:t>
            </a:r>
            <a:endParaRPr lang="en-US"/>
          </a:p>
        </p:txBody>
      </p:sp>
    </p:spTree>
    <p:extLst>
      <p:ext uri="{BB962C8B-B14F-4D97-AF65-F5344CB8AC3E}">
        <p14:creationId xmlns:p14="http://schemas.microsoft.com/office/powerpoint/2010/main" val="489275547"/>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Actividades permisibles</a:t>
            </a:r>
            <a:endParaRPr lang="en-US" dirty="0"/>
          </a:p>
        </p:txBody>
      </p:sp>
      <p:sp>
        <p:nvSpPr>
          <p:cNvPr id="3" name="Content Placeholder 2"/>
          <p:cNvSpPr>
            <a:spLocks noGrp="1"/>
          </p:cNvSpPr>
          <p:nvPr>
            <p:ph idx="1"/>
          </p:nvPr>
        </p:nvSpPr>
        <p:spPr>
          <a:xfrm>
            <a:off x="685800" y="1295400"/>
            <a:ext cx="7537450" cy="4343400"/>
          </a:xfrm>
        </p:spPr>
        <p:txBody>
          <a:bodyPr/>
          <a:lstStyle/>
          <a:p>
            <a:r>
              <a:rPr lang="es-PR" dirty="0" smtClean="0">
                <a:latin typeface="Arial" pitchFamily="34" charset="0"/>
                <a:cs typeface="Arial" pitchFamily="34" charset="0"/>
              </a:rPr>
              <a:t>Desarrollo profesional continuo, sostenido y de alta calidad que  evidencie transferencia a la sala de clases.</a:t>
            </a:r>
          </a:p>
          <a:p>
            <a:pPr marL="0" indent="0">
              <a:buNone/>
            </a:pPr>
            <a:endParaRPr lang="es-PR" sz="1200" dirty="0" smtClean="0">
              <a:latin typeface="Arial" pitchFamily="34" charset="0"/>
              <a:cs typeface="Arial" pitchFamily="34" charset="0"/>
            </a:endParaRPr>
          </a:p>
          <a:p>
            <a:r>
              <a:rPr lang="es-PR" dirty="0" smtClean="0">
                <a:latin typeface="Arial" pitchFamily="34" charset="0"/>
                <a:cs typeface="Arial" pitchFamily="34" charset="0"/>
              </a:rPr>
              <a:t>Desarrollo profesional enmarcado en las áreas de prioridad establecidas por el Departamento de Educación de Puerto Rico.</a:t>
            </a:r>
            <a:endParaRPr lang="en-US" dirty="0">
              <a:latin typeface="Arial" pitchFamily="34" charset="0"/>
              <a:cs typeface="Arial" pitchFamily="34" charset="0"/>
            </a:endParaRPr>
          </a:p>
        </p:txBody>
      </p:sp>
      <p:sp>
        <p:nvSpPr>
          <p:cNvPr id="5" name="Footer Placeholder 4"/>
          <p:cNvSpPr>
            <a:spLocks noGrp="1"/>
          </p:cNvSpPr>
          <p:nvPr>
            <p:ph type="ftr" sz="quarter" idx="10"/>
          </p:nvPr>
        </p:nvSpPr>
        <p:spPr/>
        <p:txBody>
          <a:bodyPr/>
          <a:lstStyle/>
          <a:p>
            <a:pPr>
              <a:defRPr/>
            </a:pPr>
            <a:r>
              <a:rPr lang="en-US" smtClean="0"/>
              <a:t>8</a:t>
            </a:r>
            <a:endParaRPr lang="en-US"/>
          </a:p>
        </p:txBody>
      </p:sp>
    </p:spTree>
    <p:extLst>
      <p:ext uri="{BB962C8B-B14F-4D97-AF65-F5344CB8AC3E}">
        <p14:creationId xmlns:p14="http://schemas.microsoft.com/office/powerpoint/2010/main" val="5954502"/>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Actividades permisibles</a:t>
            </a:r>
            <a:endParaRPr lang="en-US" dirty="0"/>
          </a:p>
        </p:txBody>
      </p:sp>
      <p:sp>
        <p:nvSpPr>
          <p:cNvPr id="3" name="Content Placeholder 2"/>
          <p:cNvSpPr>
            <a:spLocks noGrp="1"/>
          </p:cNvSpPr>
          <p:nvPr>
            <p:ph idx="1"/>
          </p:nvPr>
        </p:nvSpPr>
        <p:spPr>
          <a:xfrm>
            <a:off x="685800" y="1295400"/>
            <a:ext cx="7537450" cy="4343400"/>
          </a:xfrm>
        </p:spPr>
        <p:txBody>
          <a:bodyPr/>
          <a:lstStyle/>
          <a:p>
            <a:pPr marL="352425" indent="-352425"/>
            <a:r>
              <a:rPr lang="es-PR" dirty="0" smtClean="0">
                <a:latin typeface="Arial" pitchFamily="34" charset="0"/>
                <a:cs typeface="Arial" pitchFamily="34" charset="0"/>
              </a:rPr>
              <a:t>Servicios profesionales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Seguimiento y </a:t>
            </a:r>
            <a:r>
              <a:rPr lang="es-PR" dirty="0" err="1" smtClean="0">
                <a:latin typeface="Arial" pitchFamily="34" charset="0"/>
                <a:cs typeface="Arial" pitchFamily="34" charset="0"/>
              </a:rPr>
              <a:t>Mentoría</a:t>
            </a:r>
            <a:endParaRPr lang="es-PR" dirty="0" smtClean="0">
              <a:latin typeface="Arial" pitchFamily="34" charset="0"/>
              <a:cs typeface="Arial" pitchFamily="34" charset="0"/>
            </a:endParaRP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Visitas y reuniones de seguimiento</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Material didáctico necesario para el desarrollo profesional</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Pago de estipendios (si aplica)</a:t>
            </a:r>
          </a:p>
        </p:txBody>
      </p:sp>
      <p:sp>
        <p:nvSpPr>
          <p:cNvPr id="5" name="Footer Placeholder 4"/>
          <p:cNvSpPr>
            <a:spLocks noGrp="1"/>
          </p:cNvSpPr>
          <p:nvPr>
            <p:ph type="ftr" sz="quarter" idx="10"/>
          </p:nvPr>
        </p:nvSpPr>
        <p:spPr/>
        <p:txBody>
          <a:bodyPr/>
          <a:lstStyle/>
          <a:p>
            <a:pPr>
              <a:defRPr/>
            </a:pPr>
            <a:r>
              <a:rPr lang="en-US" smtClean="0"/>
              <a:t>9</a:t>
            </a:r>
            <a:endParaRPr lang="en-US"/>
          </a:p>
        </p:txBody>
      </p:sp>
    </p:spTree>
    <p:extLst>
      <p:ext uri="{BB962C8B-B14F-4D97-AF65-F5344CB8AC3E}">
        <p14:creationId xmlns:p14="http://schemas.microsoft.com/office/powerpoint/2010/main" val="383138470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Planes </a:t>
            </a:r>
            <a:r>
              <a:rPr lang="es-PR" dirty="0" err="1" smtClean="0"/>
              <a:t>interagenciales</a:t>
            </a:r>
            <a:endParaRPr lang="en-US" dirty="0"/>
          </a:p>
        </p:txBody>
      </p:sp>
      <p:sp>
        <p:nvSpPr>
          <p:cNvPr id="3" name="Content Placeholder 2"/>
          <p:cNvSpPr>
            <a:spLocks noGrp="1"/>
          </p:cNvSpPr>
          <p:nvPr>
            <p:ph idx="1"/>
          </p:nvPr>
        </p:nvSpPr>
        <p:spPr>
          <a:xfrm>
            <a:off x="685800" y="1295400"/>
            <a:ext cx="7537450" cy="4343400"/>
          </a:xfrm>
        </p:spPr>
        <p:txBody>
          <a:bodyPr/>
          <a:lstStyle/>
          <a:p>
            <a:pPr marL="352425" indent="-352425"/>
            <a:r>
              <a:rPr lang="es-PR" dirty="0" smtClean="0">
                <a:latin typeface="Arial" pitchFamily="34" charset="0"/>
                <a:cs typeface="Arial" pitchFamily="34" charset="0"/>
              </a:rPr>
              <a:t>Debe contar con el endoso de parte de la Secretaría o </a:t>
            </a:r>
            <a:r>
              <a:rPr lang="es-PR" dirty="0">
                <a:latin typeface="Arial" pitchFamily="34" charset="0"/>
                <a:cs typeface="Arial" pitchFamily="34" charset="0"/>
              </a:rPr>
              <a:t>P</a:t>
            </a:r>
            <a:r>
              <a:rPr lang="es-PR" dirty="0" smtClean="0">
                <a:latin typeface="Arial" pitchFamily="34" charset="0"/>
                <a:cs typeface="Arial" pitchFamily="34" charset="0"/>
              </a:rPr>
              <a:t>rograma académico correspondiente.</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El proponente de la alianza es responsable de cumplir con los requisitos de ley aplicables y el programa que endosa es responsable de que el proponente cumpla con sus responsabilidades.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De ser aprobado, el plan de trabajo requiere la firma de un convenio, por lo que no podrá comenzar hasta tanto este no esté firmado por las partes.</a:t>
            </a:r>
          </a:p>
        </p:txBody>
      </p:sp>
      <p:sp>
        <p:nvSpPr>
          <p:cNvPr id="5" name="Footer Placeholder 4"/>
          <p:cNvSpPr>
            <a:spLocks noGrp="1"/>
          </p:cNvSpPr>
          <p:nvPr>
            <p:ph type="ftr" sz="quarter" idx="10"/>
          </p:nvPr>
        </p:nvSpPr>
        <p:spPr/>
        <p:txBody>
          <a:bodyPr/>
          <a:lstStyle/>
          <a:p>
            <a:pPr>
              <a:defRPr/>
            </a:pPr>
            <a:r>
              <a:rPr lang="en-US" smtClean="0"/>
              <a:t>10</a:t>
            </a:r>
            <a:endParaRPr lang="en-US"/>
          </a:p>
        </p:txBody>
      </p:sp>
    </p:spTree>
    <p:extLst>
      <p:ext uri="{BB962C8B-B14F-4D97-AF65-F5344CB8AC3E}">
        <p14:creationId xmlns:p14="http://schemas.microsoft.com/office/powerpoint/2010/main" val="279118921"/>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Responsabilidades del programa</a:t>
            </a:r>
            <a:endParaRPr lang="en-US" dirty="0"/>
          </a:p>
        </p:txBody>
      </p:sp>
      <p:sp>
        <p:nvSpPr>
          <p:cNvPr id="3" name="Content Placeholder 2"/>
          <p:cNvSpPr>
            <a:spLocks noGrp="1"/>
          </p:cNvSpPr>
          <p:nvPr>
            <p:ph idx="1"/>
          </p:nvPr>
        </p:nvSpPr>
        <p:spPr/>
        <p:txBody>
          <a:bodyPr/>
          <a:lstStyle/>
          <a:p>
            <a:pPr marL="352425" indent="-352425"/>
            <a:r>
              <a:rPr lang="es-PR" dirty="0" smtClean="0">
                <a:latin typeface="Arial" pitchFamily="34" charset="0"/>
                <a:cs typeface="Arial" pitchFamily="34" charset="0"/>
              </a:rPr>
              <a:t>La tramitación de solicitudes de uso de fondos, enmiendas y contratos.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Certificación de facturas y hojas de asistencia.</a:t>
            </a:r>
          </a:p>
          <a:p>
            <a:pPr marL="0" indent="0">
              <a:buNone/>
            </a:pPr>
            <a:endParaRPr lang="es-PR" sz="1200" dirty="0" smtClean="0">
              <a:latin typeface="Arial" pitchFamily="34" charset="0"/>
              <a:cs typeface="Arial" pitchFamily="34" charset="0"/>
            </a:endParaRPr>
          </a:p>
          <a:p>
            <a:pPr marL="352425" indent="-352425"/>
            <a:r>
              <a:rPr lang="es-PR" dirty="0">
                <a:latin typeface="Arial" pitchFamily="34" charset="0"/>
                <a:cs typeface="Arial" pitchFamily="34" charset="0"/>
              </a:rPr>
              <a:t>S</a:t>
            </a:r>
            <a:r>
              <a:rPr lang="es-PR" dirty="0" smtClean="0">
                <a:latin typeface="Arial" pitchFamily="34" charset="0"/>
                <a:cs typeface="Arial" pitchFamily="34" charset="0"/>
              </a:rPr>
              <a:t>eguimiento y el requerimiento de información debidamente cumplimentada en expedientes.</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Cumplimiento del plan de  trabajo.</a:t>
            </a:r>
          </a:p>
          <a:p>
            <a:pPr marL="0" indent="0">
              <a:buNone/>
            </a:pPr>
            <a:endParaRPr lang="es-PR" sz="1200" dirty="0" smtClean="0">
              <a:latin typeface="Arial" pitchFamily="34" charset="0"/>
              <a:cs typeface="Arial" pitchFamily="34" charset="0"/>
            </a:endParaRPr>
          </a:p>
          <a:p>
            <a:pPr marL="352425" indent="-352425"/>
            <a:r>
              <a:rPr lang="es-PR" dirty="0" smtClean="0">
                <a:latin typeface="Arial" pitchFamily="34" charset="0"/>
                <a:cs typeface="Arial" pitchFamily="34" charset="0"/>
              </a:rPr>
              <a:t>Evaluación de las metas delineadas en el plan de trabajo.</a:t>
            </a:r>
          </a:p>
          <a:p>
            <a:endParaRPr lang="en-US" dirty="0"/>
          </a:p>
        </p:txBody>
      </p:sp>
      <p:sp>
        <p:nvSpPr>
          <p:cNvPr id="5" name="Footer Placeholder 4"/>
          <p:cNvSpPr>
            <a:spLocks noGrp="1"/>
          </p:cNvSpPr>
          <p:nvPr>
            <p:ph type="ftr" sz="quarter" idx="10"/>
          </p:nvPr>
        </p:nvSpPr>
        <p:spPr/>
        <p:txBody>
          <a:bodyPr/>
          <a:lstStyle/>
          <a:p>
            <a:pPr>
              <a:defRPr/>
            </a:pPr>
            <a:r>
              <a:rPr lang="en-US" smtClean="0"/>
              <a:t>11</a:t>
            </a:r>
            <a:endParaRPr lang="en-US"/>
          </a:p>
        </p:txBody>
      </p:sp>
    </p:spTree>
    <p:extLst>
      <p:ext uri="{BB962C8B-B14F-4D97-AF65-F5344CB8AC3E}">
        <p14:creationId xmlns:p14="http://schemas.microsoft.com/office/powerpoint/2010/main" val="1576102619"/>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Consideraciones generales</a:t>
            </a:r>
            <a:endParaRPr lang="en-US" dirty="0"/>
          </a:p>
        </p:txBody>
      </p:sp>
      <p:sp>
        <p:nvSpPr>
          <p:cNvPr id="3" name="Content Placeholder 2"/>
          <p:cNvSpPr>
            <a:spLocks noGrp="1"/>
          </p:cNvSpPr>
          <p:nvPr>
            <p:ph idx="1"/>
          </p:nvPr>
        </p:nvSpPr>
        <p:spPr/>
        <p:txBody>
          <a:bodyPr/>
          <a:lstStyle/>
          <a:p>
            <a:pPr marL="352425" indent="-352425"/>
            <a:r>
              <a:rPr lang="es-PR" dirty="0" smtClean="0">
                <a:latin typeface="Arial" pitchFamily="34" charset="0"/>
                <a:cs typeface="Arial" pitchFamily="34" charset="0"/>
              </a:rPr>
              <a:t>Fechas establecidas</a:t>
            </a:r>
          </a:p>
          <a:p>
            <a:pPr marL="0" indent="0">
              <a:buNone/>
            </a:pPr>
            <a:endParaRPr lang="es-PR" dirty="0" smtClean="0">
              <a:latin typeface="Arial" pitchFamily="34" charset="0"/>
              <a:cs typeface="Arial" pitchFamily="34" charset="0"/>
            </a:endParaRPr>
          </a:p>
          <a:p>
            <a:pPr marL="352425" indent="-352425"/>
            <a:r>
              <a:rPr lang="es-PR" dirty="0" err="1" smtClean="0">
                <a:latin typeface="Arial" pitchFamily="34" charset="0"/>
                <a:cs typeface="Arial" pitchFamily="34" charset="0"/>
              </a:rPr>
              <a:t>Multifondos</a:t>
            </a:r>
            <a:endParaRPr lang="es-PR" dirty="0" smtClean="0">
              <a:latin typeface="Arial" pitchFamily="34" charset="0"/>
              <a:cs typeface="Arial" pitchFamily="34" charset="0"/>
            </a:endParaRPr>
          </a:p>
          <a:p>
            <a:pPr marL="0" indent="0">
              <a:buNone/>
            </a:pPr>
            <a:endParaRPr lang="es-PR" dirty="0" smtClean="0">
              <a:latin typeface="Arial" pitchFamily="34" charset="0"/>
              <a:cs typeface="Arial" pitchFamily="34" charset="0"/>
            </a:endParaRPr>
          </a:p>
          <a:p>
            <a:pPr marL="352425" indent="-352425"/>
            <a:r>
              <a:rPr lang="es-PR" dirty="0" smtClean="0">
                <a:latin typeface="Arial" pitchFamily="34" charset="0"/>
                <a:cs typeface="Arial" pitchFamily="34" charset="0"/>
              </a:rPr>
              <a:t>Modificaciones</a:t>
            </a:r>
          </a:p>
          <a:p>
            <a:pPr marL="0" indent="0">
              <a:buNone/>
            </a:pPr>
            <a:endParaRPr lang="es-PR" dirty="0" smtClean="0">
              <a:latin typeface="Arial" pitchFamily="34" charset="0"/>
              <a:cs typeface="Arial" pitchFamily="34" charset="0"/>
            </a:endParaRPr>
          </a:p>
          <a:p>
            <a:pPr marL="352425" indent="-352425"/>
            <a:r>
              <a:rPr lang="es-PR" dirty="0" smtClean="0">
                <a:latin typeface="Arial" pitchFamily="34" charset="0"/>
                <a:cs typeface="Arial" pitchFamily="34" charset="0"/>
              </a:rPr>
              <a:t>Monitoria</a:t>
            </a:r>
          </a:p>
          <a:p>
            <a:pPr marL="0" indent="0">
              <a:buNone/>
            </a:pPr>
            <a:endParaRPr lang="es-PR" dirty="0" smtClean="0"/>
          </a:p>
        </p:txBody>
      </p:sp>
      <p:sp>
        <p:nvSpPr>
          <p:cNvPr id="5" name="Footer Placeholder 4"/>
          <p:cNvSpPr>
            <a:spLocks noGrp="1"/>
          </p:cNvSpPr>
          <p:nvPr>
            <p:ph type="ftr" sz="quarter" idx="10"/>
          </p:nvPr>
        </p:nvSpPr>
        <p:spPr/>
        <p:txBody>
          <a:bodyPr/>
          <a:lstStyle/>
          <a:p>
            <a:pPr>
              <a:defRPr/>
            </a:pPr>
            <a:r>
              <a:rPr lang="en-US" smtClean="0"/>
              <a:t>12</a:t>
            </a:r>
            <a:endParaRPr lang="en-US"/>
          </a:p>
        </p:txBody>
      </p:sp>
    </p:spTree>
    <p:extLst>
      <p:ext uri="{BB962C8B-B14F-4D97-AF65-F5344CB8AC3E}">
        <p14:creationId xmlns:p14="http://schemas.microsoft.com/office/powerpoint/2010/main" val="3232929163"/>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Consideraciones generales</a:t>
            </a:r>
            <a:endParaRPr lang="en-US" dirty="0"/>
          </a:p>
        </p:txBody>
      </p:sp>
      <p:sp>
        <p:nvSpPr>
          <p:cNvPr id="3" name="Content Placeholder 2"/>
          <p:cNvSpPr>
            <a:spLocks noGrp="1"/>
          </p:cNvSpPr>
          <p:nvPr>
            <p:ph idx="1"/>
          </p:nvPr>
        </p:nvSpPr>
        <p:spPr/>
        <p:txBody>
          <a:bodyPr/>
          <a:lstStyle/>
          <a:p>
            <a:pPr marL="352425" indent="-352425"/>
            <a:r>
              <a:rPr lang="es-PR" dirty="0">
                <a:latin typeface="Arial" pitchFamily="34" charset="0"/>
                <a:cs typeface="Arial" pitchFamily="34" charset="0"/>
              </a:rPr>
              <a:t>Enmienda </a:t>
            </a:r>
            <a:r>
              <a:rPr lang="es-PR" dirty="0" smtClean="0">
                <a:latin typeface="Arial" pitchFamily="34" charset="0"/>
                <a:cs typeface="Arial" pitchFamily="34" charset="0"/>
              </a:rPr>
              <a:t>programática</a:t>
            </a:r>
          </a:p>
          <a:p>
            <a:pPr marL="0" indent="0">
              <a:buNone/>
            </a:pPr>
            <a:endParaRPr lang="es-PR" dirty="0">
              <a:latin typeface="Arial" pitchFamily="34" charset="0"/>
              <a:cs typeface="Arial" pitchFamily="34" charset="0"/>
            </a:endParaRPr>
          </a:p>
          <a:p>
            <a:pPr marL="352425" indent="-352425"/>
            <a:r>
              <a:rPr lang="es-PR" dirty="0">
                <a:latin typeface="Arial" pitchFamily="34" charset="0"/>
                <a:cs typeface="Arial" pitchFamily="34" charset="0"/>
              </a:rPr>
              <a:t>Transferencia de </a:t>
            </a:r>
            <a:r>
              <a:rPr lang="es-PR" dirty="0" smtClean="0">
                <a:latin typeface="Arial" pitchFamily="34" charset="0"/>
                <a:cs typeface="Arial" pitchFamily="34" charset="0"/>
              </a:rPr>
              <a:t>fondos</a:t>
            </a:r>
          </a:p>
          <a:p>
            <a:pPr marL="0" indent="0">
              <a:buNone/>
            </a:pPr>
            <a:endParaRPr lang="es-PR" dirty="0">
              <a:latin typeface="Arial" pitchFamily="34" charset="0"/>
              <a:cs typeface="Arial" pitchFamily="34" charset="0"/>
            </a:endParaRPr>
          </a:p>
          <a:p>
            <a:pPr marL="352425" indent="-352425"/>
            <a:r>
              <a:rPr lang="es-PR" dirty="0">
                <a:latin typeface="Arial" pitchFamily="34" charset="0"/>
                <a:cs typeface="Arial" pitchFamily="34" charset="0"/>
              </a:rPr>
              <a:t>Informe </a:t>
            </a:r>
            <a:r>
              <a:rPr lang="es-PR" dirty="0" smtClean="0">
                <a:latin typeface="Arial" pitchFamily="34" charset="0"/>
                <a:cs typeface="Arial" pitchFamily="34" charset="0"/>
              </a:rPr>
              <a:t>trimestral</a:t>
            </a:r>
          </a:p>
          <a:p>
            <a:pPr marL="0" indent="0">
              <a:buNone/>
            </a:pPr>
            <a:endParaRPr lang="es-PR" dirty="0">
              <a:latin typeface="Arial" pitchFamily="34" charset="0"/>
              <a:cs typeface="Arial" pitchFamily="34" charset="0"/>
            </a:endParaRPr>
          </a:p>
          <a:p>
            <a:pPr marL="352425" indent="-352425"/>
            <a:r>
              <a:rPr lang="es-PR" dirty="0">
                <a:latin typeface="Arial" pitchFamily="34" charset="0"/>
                <a:cs typeface="Arial" pitchFamily="34" charset="0"/>
              </a:rPr>
              <a:t>Informe final</a:t>
            </a:r>
            <a:endParaRPr lang="en-US" dirty="0">
              <a:latin typeface="Arial" pitchFamily="34" charset="0"/>
              <a:cs typeface="Arial" pitchFamily="34" charset="0"/>
            </a:endParaRPr>
          </a:p>
          <a:p>
            <a:endParaRPr lang="en-US" dirty="0"/>
          </a:p>
        </p:txBody>
      </p:sp>
      <p:sp>
        <p:nvSpPr>
          <p:cNvPr id="5" name="Footer Placeholder 4"/>
          <p:cNvSpPr>
            <a:spLocks noGrp="1"/>
          </p:cNvSpPr>
          <p:nvPr>
            <p:ph type="ftr" sz="quarter" idx="10"/>
          </p:nvPr>
        </p:nvSpPr>
        <p:spPr/>
        <p:txBody>
          <a:bodyPr/>
          <a:lstStyle/>
          <a:p>
            <a:pPr>
              <a:defRPr/>
            </a:pPr>
            <a:r>
              <a:rPr lang="en-US" smtClean="0"/>
              <a:t>13</a:t>
            </a:r>
            <a:endParaRPr lang="en-US"/>
          </a:p>
        </p:txBody>
      </p:sp>
    </p:spTree>
    <p:extLst>
      <p:ext uri="{BB962C8B-B14F-4D97-AF65-F5344CB8AC3E}">
        <p14:creationId xmlns:p14="http://schemas.microsoft.com/office/powerpoint/2010/main" val="9646638"/>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Asuntos fiscales</a:t>
            </a:r>
            <a:endParaRPr lang="en-US" dirty="0"/>
          </a:p>
        </p:txBody>
      </p:sp>
      <p:sp>
        <p:nvSpPr>
          <p:cNvPr id="3" name="Content Placeholder 2"/>
          <p:cNvSpPr>
            <a:spLocks noGrp="1"/>
          </p:cNvSpPr>
          <p:nvPr>
            <p:ph idx="1"/>
          </p:nvPr>
        </p:nvSpPr>
        <p:spPr>
          <a:xfrm>
            <a:off x="685800" y="1219200"/>
            <a:ext cx="7537450" cy="4724400"/>
          </a:xfrm>
        </p:spPr>
        <p:txBody>
          <a:bodyPr/>
          <a:lstStyle/>
          <a:p>
            <a:pPr marL="0" indent="0">
              <a:buNone/>
            </a:pPr>
            <a:r>
              <a:rPr lang="en-US" b="1" dirty="0" err="1" smtClean="0"/>
              <a:t>Todo</a:t>
            </a:r>
            <a:r>
              <a:rPr lang="en-US" b="1" dirty="0" smtClean="0"/>
              <a:t> </a:t>
            </a:r>
            <a:r>
              <a:rPr lang="en-US" b="1" dirty="0" err="1" smtClean="0"/>
              <a:t>costo</a:t>
            </a:r>
            <a:r>
              <a:rPr lang="en-US" b="1" dirty="0" smtClean="0"/>
              <a:t> o </a:t>
            </a:r>
            <a:r>
              <a:rPr lang="en-US" b="1" dirty="0" err="1" smtClean="0"/>
              <a:t>gasto</a:t>
            </a:r>
            <a:r>
              <a:rPr lang="en-US" b="1" dirty="0" smtClean="0"/>
              <a:t> </a:t>
            </a:r>
            <a:r>
              <a:rPr lang="en-US" b="1" dirty="0" err="1" smtClean="0"/>
              <a:t>debe</a:t>
            </a:r>
            <a:r>
              <a:rPr lang="en-US" b="1" dirty="0" smtClean="0"/>
              <a:t> </a:t>
            </a:r>
            <a:r>
              <a:rPr lang="en-US" b="1" dirty="0" err="1" smtClean="0"/>
              <a:t>cumplir</a:t>
            </a:r>
            <a:r>
              <a:rPr lang="en-US" b="1" dirty="0" smtClean="0"/>
              <a:t>:</a:t>
            </a:r>
          </a:p>
          <a:p>
            <a:pPr marL="0" indent="0">
              <a:buNone/>
            </a:pPr>
            <a:endParaRPr lang="en-US" b="1" dirty="0" smtClean="0"/>
          </a:p>
          <a:p>
            <a:pPr marL="352425" indent="-352425"/>
            <a:r>
              <a:rPr lang="es-PR" sz="2400" dirty="0" smtClean="0">
                <a:latin typeface="Arial" pitchFamily="34" charset="0"/>
                <a:cs typeface="Arial" pitchFamily="34" charset="0"/>
              </a:rPr>
              <a:t>Justificación</a:t>
            </a:r>
          </a:p>
          <a:p>
            <a:pPr marL="0" indent="0">
              <a:buNone/>
            </a:pPr>
            <a:endParaRPr lang="en-US" sz="1200" dirty="0" smtClean="0">
              <a:latin typeface="Arial" pitchFamily="34" charset="0"/>
              <a:cs typeface="Arial" pitchFamily="34" charset="0"/>
            </a:endParaRPr>
          </a:p>
          <a:p>
            <a:pPr marL="352425" indent="-352425"/>
            <a:r>
              <a:rPr lang="en-US" sz="2400" dirty="0" err="1" smtClean="0">
                <a:latin typeface="Arial" pitchFamily="34" charset="0"/>
                <a:cs typeface="Arial" pitchFamily="34" charset="0"/>
              </a:rPr>
              <a:t>Necesario</a:t>
            </a:r>
            <a:r>
              <a:rPr lang="en-US" sz="2400" dirty="0" smtClean="0">
                <a:latin typeface="Arial" pitchFamily="34" charset="0"/>
                <a:cs typeface="Arial" pitchFamily="34" charset="0"/>
              </a:rPr>
              <a:t> y </a:t>
            </a:r>
            <a:r>
              <a:rPr lang="en-US" sz="2400" dirty="0" err="1" smtClean="0">
                <a:latin typeface="Arial" pitchFamily="34" charset="0"/>
                <a:cs typeface="Arial" pitchFamily="34" charset="0"/>
              </a:rPr>
              <a:t>razonable</a:t>
            </a:r>
            <a:endParaRPr lang="en-US" sz="2400" dirty="0" smtClean="0">
              <a:latin typeface="Arial" pitchFamily="34" charset="0"/>
              <a:cs typeface="Arial" pitchFamily="34" charset="0"/>
            </a:endParaRPr>
          </a:p>
          <a:p>
            <a:pPr marL="0" indent="0">
              <a:buNone/>
            </a:pPr>
            <a:endParaRPr lang="en-US" sz="1200" dirty="0" smtClean="0">
              <a:latin typeface="Arial" pitchFamily="34" charset="0"/>
              <a:cs typeface="Arial" pitchFamily="34" charset="0"/>
            </a:endParaRPr>
          </a:p>
          <a:p>
            <a:pPr marL="352425" indent="-352425"/>
            <a:r>
              <a:rPr lang="en-US" sz="2400" dirty="0" err="1" smtClean="0">
                <a:latin typeface="Arial" pitchFamily="34" charset="0"/>
                <a:cs typeface="Arial" pitchFamily="34" charset="0"/>
              </a:rPr>
              <a:t>Permitido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por</a:t>
            </a:r>
            <a:r>
              <a:rPr lang="en-US" sz="2400" dirty="0" smtClean="0">
                <a:latin typeface="Arial" pitchFamily="34" charset="0"/>
                <a:cs typeface="Arial" pitchFamily="34" charset="0"/>
              </a:rPr>
              <a:t> el </a:t>
            </a:r>
            <a:r>
              <a:rPr lang="en-US" sz="2400" dirty="0" err="1" smtClean="0">
                <a:latin typeface="Arial" pitchFamily="34" charset="0"/>
                <a:cs typeface="Arial" pitchFamily="34" charset="0"/>
              </a:rPr>
              <a:t>programa</a:t>
            </a:r>
            <a:r>
              <a:rPr lang="en-US" sz="2400" dirty="0" smtClean="0">
                <a:latin typeface="Arial" pitchFamily="34" charset="0"/>
                <a:cs typeface="Arial" pitchFamily="34" charset="0"/>
              </a:rPr>
              <a:t> federal y EDGAR</a:t>
            </a:r>
          </a:p>
          <a:p>
            <a:pPr marL="0" indent="0">
              <a:buNone/>
            </a:pPr>
            <a:endParaRPr lang="en-US" sz="1200" dirty="0" smtClean="0">
              <a:latin typeface="Arial" pitchFamily="34" charset="0"/>
              <a:cs typeface="Arial" pitchFamily="34" charset="0"/>
            </a:endParaRPr>
          </a:p>
          <a:p>
            <a:pPr marL="352425" indent="-352425"/>
            <a:r>
              <a:rPr lang="en-US" sz="2400" dirty="0" err="1" smtClean="0">
                <a:latin typeface="Arial" pitchFamily="34" charset="0"/>
                <a:cs typeface="Arial" pitchFamily="34" charset="0"/>
              </a:rPr>
              <a:t>Permitido</a:t>
            </a:r>
            <a:r>
              <a:rPr lang="en-US" sz="2400" dirty="0" smtClean="0">
                <a:latin typeface="Arial" pitchFamily="34" charset="0"/>
                <a:cs typeface="Arial" pitchFamily="34" charset="0"/>
              </a:rPr>
              <a:t> o no </a:t>
            </a:r>
            <a:r>
              <a:rPr lang="en-US" sz="2400" dirty="0" err="1" smtClean="0">
                <a:latin typeface="Arial" pitchFamily="34" charset="0"/>
                <a:cs typeface="Arial" pitchFamily="34" charset="0"/>
              </a:rPr>
              <a:t>prohibido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por</a:t>
            </a:r>
            <a:r>
              <a:rPr lang="en-US" sz="2400" dirty="0" smtClean="0">
                <a:latin typeface="Arial" pitchFamily="34" charset="0"/>
                <a:cs typeface="Arial" pitchFamily="34" charset="0"/>
              </a:rPr>
              <a:t> ley </a:t>
            </a:r>
            <a:r>
              <a:rPr lang="en-US" sz="2400" dirty="0" err="1" smtClean="0">
                <a:latin typeface="Arial" pitchFamily="34" charset="0"/>
                <a:cs typeface="Arial" pitchFamily="34" charset="0"/>
              </a:rPr>
              <a:t>estatal</a:t>
            </a:r>
            <a:endParaRPr lang="en-US" sz="2400" dirty="0" smtClean="0">
              <a:latin typeface="Arial" pitchFamily="34" charset="0"/>
              <a:cs typeface="Arial" pitchFamily="34" charset="0"/>
            </a:endParaRPr>
          </a:p>
          <a:p>
            <a:pPr marL="0" indent="0">
              <a:buNone/>
            </a:pPr>
            <a:endParaRPr lang="en-US" sz="1200" dirty="0" smtClean="0">
              <a:latin typeface="Arial" pitchFamily="34" charset="0"/>
              <a:cs typeface="Arial" pitchFamily="34" charset="0"/>
            </a:endParaRPr>
          </a:p>
          <a:p>
            <a:pPr marL="352425" indent="-352425"/>
            <a:r>
              <a:rPr lang="en-US" sz="2400" dirty="0" err="1" smtClean="0">
                <a:latin typeface="Arial" pitchFamily="34" charset="0"/>
                <a:cs typeface="Arial" pitchFamily="34" charset="0"/>
              </a:rPr>
              <a:t>Conforme</a:t>
            </a:r>
            <a:r>
              <a:rPr lang="en-US" sz="2400" dirty="0" smtClean="0">
                <a:latin typeface="Arial" pitchFamily="34" charset="0"/>
                <a:cs typeface="Arial" pitchFamily="34" charset="0"/>
              </a:rPr>
              <a:t> a </a:t>
            </a:r>
            <a:r>
              <a:rPr lang="en-US" sz="2400" dirty="0" err="1" smtClean="0">
                <a:latin typeface="Arial" pitchFamily="34" charset="0"/>
                <a:cs typeface="Arial" pitchFamily="34" charset="0"/>
              </a:rPr>
              <a:t>las</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limitaciones</a:t>
            </a:r>
            <a:r>
              <a:rPr lang="en-US" sz="2400" dirty="0" smtClean="0">
                <a:latin typeface="Arial" pitchFamily="34" charset="0"/>
                <a:cs typeface="Arial" pitchFamily="34" charset="0"/>
              </a:rPr>
              <a:t> de la Circular A-87</a:t>
            </a:r>
          </a:p>
        </p:txBody>
      </p:sp>
      <p:sp>
        <p:nvSpPr>
          <p:cNvPr id="5" name="Footer Placeholder 4"/>
          <p:cNvSpPr>
            <a:spLocks noGrp="1"/>
          </p:cNvSpPr>
          <p:nvPr>
            <p:ph type="ftr" sz="quarter" idx="10"/>
          </p:nvPr>
        </p:nvSpPr>
        <p:spPr/>
        <p:txBody>
          <a:bodyPr/>
          <a:lstStyle/>
          <a:p>
            <a:pPr>
              <a:defRPr/>
            </a:pPr>
            <a:r>
              <a:rPr lang="en-US" smtClean="0"/>
              <a:t>14</a:t>
            </a:r>
            <a:endParaRPr lang="en-US"/>
          </a:p>
        </p:txBody>
      </p:sp>
    </p:spTree>
    <p:extLst>
      <p:ext uri="{BB962C8B-B14F-4D97-AF65-F5344CB8AC3E}">
        <p14:creationId xmlns:p14="http://schemas.microsoft.com/office/powerpoint/2010/main" val="2081614230"/>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Razones para denegar o solicitar modificaciones</a:t>
            </a:r>
            <a:endParaRPr lang="en-US" dirty="0"/>
          </a:p>
        </p:txBody>
      </p:sp>
      <p:sp>
        <p:nvSpPr>
          <p:cNvPr id="3" name="Content Placeholder 2"/>
          <p:cNvSpPr>
            <a:spLocks noGrp="1"/>
          </p:cNvSpPr>
          <p:nvPr>
            <p:ph idx="1"/>
          </p:nvPr>
        </p:nvSpPr>
        <p:spPr>
          <a:xfrm>
            <a:off x="685800" y="1600200"/>
            <a:ext cx="7537450" cy="4343400"/>
          </a:xfrm>
        </p:spPr>
        <p:txBody>
          <a:bodyPr/>
          <a:lstStyle/>
          <a:p>
            <a:pPr marL="361950" indent="-361950"/>
            <a:r>
              <a:rPr lang="es-ES" dirty="0" smtClean="0"/>
              <a:t>Incluyó </a:t>
            </a:r>
            <a:r>
              <a:rPr lang="es-ES" dirty="0"/>
              <a:t>escuelas que NO </a:t>
            </a:r>
            <a:r>
              <a:rPr lang="es-ES" dirty="0" smtClean="0"/>
              <a:t>están clasificadas en </a:t>
            </a:r>
            <a:r>
              <a:rPr lang="es-ES" dirty="0"/>
              <a:t>mejoramiento </a:t>
            </a:r>
            <a:r>
              <a:rPr lang="es-ES" dirty="0" smtClean="0"/>
              <a:t>escolar.</a:t>
            </a:r>
          </a:p>
          <a:p>
            <a:pPr marL="361950" indent="-361950">
              <a:buNone/>
            </a:pPr>
            <a:endParaRPr lang="es-ES" sz="1200" dirty="0" smtClean="0"/>
          </a:p>
          <a:p>
            <a:pPr marL="361950" indent="-361950"/>
            <a:r>
              <a:rPr lang="es-ES" dirty="0" smtClean="0"/>
              <a:t>Incluyó escuelas PLAS</a:t>
            </a:r>
          </a:p>
          <a:p>
            <a:pPr marL="361950" indent="-361950">
              <a:buNone/>
            </a:pPr>
            <a:endParaRPr lang="es-ES" sz="1200" dirty="0"/>
          </a:p>
          <a:p>
            <a:pPr marL="361950" indent="-361950"/>
            <a:r>
              <a:rPr lang="es-ES" dirty="0" smtClean="0"/>
              <a:t>No identificó las escuelas en mejoramiento, ni la clientela que recibirá el servicio.</a:t>
            </a:r>
          </a:p>
          <a:p>
            <a:pPr marL="361950" indent="-361950">
              <a:buNone/>
            </a:pPr>
            <a:endParaRPr lang="es-ES" sz="1200" dirty="0" smtClean="0"/>
          </a:p>
          <a:p>
            <a:pPr marL="361950" indent="-361950"/>
            <a:r>
              <a:rPr lang="es-ES" dirty="0" smtClean="0"/>
              <a:t>No justificó la selección de las escuelas ni estudio de necesidades.</a:t>
            </a:r>
          </a:p>
          <a:p>
            <a:pPr marL="361950" indent="-361950">
              <a:buNone/>
            </a:pPr>
            <a:endParaRPr lang="es-ES" sz="1200" dirty="0" smtClean="0"/>
          </a:p>
          <a:p>
            <a:pPr marL="361950" indent="-361950"/>
            <a:r>
              <a:rPr lang="es-ES" dirty="0" smtClean="0"/>
              <a:t>No informó </a:t>
            </a:r>
            <a:r>
              <a:rPr lang="es-ES" dirty="0"/>
              <a:t>el área </a:t>
            </a:r>
            <a:r>
              <a:rPr lang="es-ES" dirty="0" smtClean="0"/>
              <a:t>de </a:t>
            </a:r>
            <a:r>
              <a:rPr lang="es-ES" dirty="0"/>
              <a:t>la Sección </a:t>
            </a:r>
            <a:r>
              <a:rPr lang="es-ES" dirty="0" smtClean="0"/>
              <a:t>1003(a) </a:t>
            </a:r>
            <a:r>
              <a:rPr lang="es-ES" dirty="0"/>
              <a:t>que se identifica con su </a:t>
            </a:r>
            <a:r>
              <a:rPr lang="es-ES" dirty="0" smtClean="0"/>
              <a:t>plan.</a:t>
            </a:r>
          </a:p>
        </p:txBody>
      </p:sp>
      <p:sp>
        <p:nvSpPr>
          <p:cNvPr id="5" name="Footer Placeholder 4"/>
          <p:cNvSpPr>
            <a:spLocks noGrp="1"/>
          </p:cNvSpPr>
          <p:nvPr>
            <p:ph type="ftr" sz="quarter" idx="10"/>
          </p:nvPr>
        </p:nvSpPr>
        <p:spPr/>
        <p:txBody>
          <a:bodyPr/>
          <a:lstStyle/>
          <a:p>
            <a:pPr>
              <a:defRPr/>
            </a:pPr>
            <a:r>
              <a:rPr lang="en-US" smtClean="0"/>
              <a:t>15</a:t>
            </a:r>
            <a:endParaRPr lang="en-US"/>
          </a:p>
        </p:txBody>
      </p:sp>
    </p:spTree>
    <p:extLst>
      <p:ext uri="{BB962C8B-B14F-4D97-AF65-F5344CB8AC3E}">
        <p14:creationId xmlns:p14="http://schemas.microsoft.com/office/powerpoint/2010/main" val="1538413685"/>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Razones para denegar o solicitar modificaciones</a:t>
            </a:r>
            <a:endParaRPr lang="en-US" dirty="0"/>
          </a:p>
        </p:txBody>
      </p:sp>
      <p:sp>
        <p:nvSpPr>
          <p:cNvPr id="3" name="Content Placeholder 2"/>
          <p:cNvSpPr>
            <a:spLocks noGrp="1"/>
          </p:cNvSpPr>
          <p:nvPr>
            <p:ph idx="1"/>
          </p:nvPr>
        </p:nvSpPr>
        <p:spPr/>
        <p:txBody>
          <a:bodyPr/>
          <a:lstStyle/>
          <a:p>
            <a:pPr marL="361950" indent="-361950"/>
            <a:r>
              <a:rPr lang="es-ES" dirty="0" smtClean="0"/>
              <a:t>No </a:t>
            </a:r>
            <a:r>
              <a:rPr lang="es-ES" dirty="0"/>
              <a:t>informó </a:t>
            </a:r>
            <a:r>
              <a:rPr lang="es-ES" dirty="0" smtClean="0"/>
              <a:t>cómo </a:t>
            </a:r>
            <a:r>
              <a:rPr lang="es-ES" dirty="0"/>
              <a:t>el proyecto </a:t>
            </a:r>
            <a:r>
              <a:rPr lang="es-ES" dirty="0" smtClean="0"/>
              <a:t>redundará en un aumento en el aprovechamiento académico </a:t>
            </a:r>
            <a:r>
              <a:rPr lang="es-ES" dirty="0"/>
              <a:t>de los </a:t>
            </a:r>
            <a:r>
              <a:rPr lang="es-ES" dirty="0" smtClean="0"/>
              <a:t>estudiantes.</a:t>
            </a:r>
            <a:endParaRPr lang="es-PR" dirty="0" smtClean="0"/>
          </a:p>
          <a:p>
            <a:pPr marL="361950" indent="-361950">
              <a:buNone/>
            </a:pPr>
            <a:endParaRPr lang="es-PR" sz="1200" dirty="0"/>
          </a:p>
          <a:p>
            <a:pPr marL="361950" indent="-361950"/>
            <a:r>
              <a:rPr lang="es-PR" dirty="0" smtClean="0"/>
              <a:t>No alineó la necesidad con las actividades del plan programático.</a:t>
            </a:r>
          </a:p>
          <a:p>
            <a:pPr marL="361950" indent="-361950">
              <a:buNone/>
            </a:pPr>
            <a:endParaRPr lang="es-PR" sz="1200" dirty="0" smtClean="0"/>
          </a:p>
          <a:p>
            <a:pPr marL="361950" indent="-361950"/>
            <a:r>
              <a:rPr lang="es-PR" dirty="0" smtClean="0"/>
              <a:t>No alineó el plan programático o administrativo con el plan de evaluación.</a:t>
            </a:r>
          </a:p>
          <a:p>
            <a:endParaRPr lang="en-US" dirty="0"/>
          </a:p>
        </p:txBody>
      </p:sp>
      <p:sp>
        <p:nvSpPr>
          <p:cNvPr id="5" name="Footer Placeholder 4"/>
          <p:cNvSpPr>
            <a:spLocks noGrp="1"/>
          </p:cNvSpPr>
          <p:nvPr>
            <p:ph type="ftr" sz="quarter" idx="10"/>
          </p:nvPr>
        </p:nvSpPr>
        <p:spPr/>
        <p:txBody>
          <a:bodyPr/>
          <a:lstStyle/>
          <a:p>
            <a:pPr>
              <a:defRPr/>
            </a:pPr>
            <a:r>
              <a:rPr lang="en-US" smtClean="0"/>
              <a:t>16</a:t>
            </a:r>
            <a:endParaRPr lang="en-US"/>
          </a:p>
        </p:txBody>
      </p:sp>
    </p:spTree>
    <p:extLst>
      <p:ext uri="{BB962C8B-B14F-4D97-AF65-F5344CB8AC3E}">
        <p14:creationId xmlns:p14="http://schemas.microsoft.com/office/powerpoint/2010/main" val="2833458892"/>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Razones para denegar o solicitar modificaciones</a:t>
            </a:r>
            <a:endParaRPr lang="en-US" dirty="0"/>
          </a:p>
        </p:txBody>
      </p:sp>
      <p:sp>
        <p:nvSpPr>
          <p:cNvPr id="3" name="Content Placeholder 2"/>
          <p:cNvSpPr>
            <a:spLocks noGrp="1"/>
          </p:cNvSpPr>
          <p:nvPr>
            <p:ph idx="1"/>
          </p:nvPr>
        </p:nvSpPr>
        <p:spPr/>
        <p:txBody>
          <a:bodyPr/>
          <a:lstStyle/>
          <a:p>
            <a:pPr marL="361950" indent="-361950"/>
            <a:r>
              <a:rPr lang="es-ES" dirty="0"/>
              <a:t>No informó como utilizar los fondos </a:t>
            </a:r>
            <a:r>
              <a:rPr lang="es-ES" dirty="0" smtClean="0"/>
              <a:t>a base de la </a:t>
            </a:r>
            <a:r>
              <a:rPr lang="es-ES" dirty="0"/>
              <a:t>necesidad </a:t>
            </a:r>
            <a:r>
              <a:rPr lang="es-ES" dirty="0" smtClean="0"/>
              <a:t>identificada.</a:t>
            </a:r>
            <a:endParaRPr lang="es-ES" dirty="0"/>
          </a:p>
          <a:p>
            <a:pPr marL="361950" indent="-361950">
              <a:buNone/>
            </a:pPr>
            <a:endParaRPr lang="es-PR" sz="1200" dirty="0" smtClean="0"/>
          </a:p>
          <a:p>
            <a:pPr marL="361950" indent="-361950"/>
            <a:r>
              <a:rPr lang="es-PR" dirty="0" smtClean="0"/>
              <a:t>No justifica los gastos.</a:t>
            </a:r>
          </a:p>
          <a:p>
            <a:pPr marL="361950" indent="-361950">
              <a:buNone/>
            </a:pPr>
            <a:endParaRPr lang="es-PR" sz="1200" dirty="0" smtClean="0"/>
          </a:p>
          <a:p>
            <a:pPr marL="361950" indent="-361950"/>
            <a:r>
              <a:rPr lang="es-PR" dirty="0" smtClean="0"/>
              <a:t>Los gastos no están alineados con las actividades del plan.</a:t>
            </a:r>
          </a:p>
          <a:p>
            <a:pPr marL="361950" indent="-361950">
              <a:buNone/>
            </a:pPr>
            <a:endParaRPr lang="es-PR" sz="1200" dirty="0" smtClean="0"/>
          </a:p>
          <a:p>
            <a:pPr marL="361950" indent="-361950"/>
            <a:r>
              <a:rPr lang="es-PR" dirty="0" smtClean="0"/>
              <a:t>Los gastos no son razonables, permisibles o necesarios.</a:t>
            </a:r>
            <a:endParaRPr lang="en-US" dirty="0"/>
          </a:p>
        </p:txBody>
      </p:sp>
      <p:sp>
        <p:nvSpPr>
          <p:cNvPr id="5" name="Footer Placeholder 4"/>
          <p:cNvSpPr>
            <a:spLocks noGrp="1"/>
          </p:cNvSpPr>
          <p:nvPr>
            <p:ph type="ftr" sz="quarter" idx="10"/>
          </p:nvPr>
        </p:nvSpPr>
        <p:spPr/>
        <p:txBody>
          <a:bodyPr/>
          <a:lstStyle/>
          <a:p>
            <a:pPr>
              <a:defRPr/>
            </a:pPr>
            <a:r>
              <a:rPr lang="en-US" smtClean="0"/>
              <a:t>17</a:t>
            </a:r>
            <a:endParaRPr lang="en-US"/>
          </a:p>
        </p:txBody>
      </p:sp>
    </p:spTree>
    <p:extLst>
      <p:ext uri="{BB962C8B-B14F-4D97-AF65-F5344CB8AC3E}">
        <p14:creationId xmlns:p14="http://schemas.microsoft.com/office/powerpoint/2010/main" val="170785847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Preguntas</a:t>
            </a:r>
            <a:endParaRPr lang="en-US" dirty="0"/>
          </a:p>
        </p:txBody>
      </p:sp>
      <p:pic>
        <p:nvPicPr>
          <p:cNvPr id="5" name="Picture 2" descr="C:\Users\torrespl\AppData\Local\Microsoft\Windows\Temporary Internet Files\Content.IE5\4HNJO3EW\MC900442072[1].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625652"/>
            <a:ext cx="5486400" cy="3916279"/>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0"/>
          </p:nvPr>
        </p:nvSpPr>
        <p:spPr/>
        <p:txBody>
          <a:bodyPr/>
          <a:lstStyle/>
          <a:p>
            <a:pPr>
              <a:defRPr/>
            </a:pPr>
            <a:r>
              <a:rPr lang="en-US" smtClean="0"/>
              <a:t>18</a:t>
            </a:r>
            <a:endParaRPr lang="en-US"/>
          </a:p>
        </p:txBody>
      </p:sp>
    </p:spTree>
    <p:extLst>
      <p:ext uri="{BB962C8B-B14F-4D97-AF65-F5344CB8AC3E}">
        <p14:creationId xmlns:p14="http://schemas.microsoft.com/office/powerpoint/2010/main" val="4076462760"/>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477962"/>
          </a:xfrm>
        </p:spPr>
        <p:txBody>
          <a:bodyPr rtlCol="0">
            <a:normAutofit/>
          </a:bodyPr>
          <a:lstStyle/>
          <a:p>
            <a:pPr algn="l" fontAlgn="auto">
              <a:spcAft>
                <a:spcPts val="0"/>
              </a:spcAft>
              <a:defRPr/>
            </a:pPr>
            <a:r>
              <a:rPr lang="en-US" dirty="0" smtClean="0"/>
              <a:t>Personal de la </a:t>
            </a:r>
            <a:r>
              <a:rPr lang="en-US" dirty="0" err="1" smtClean="0"/>
              <a:t>Unidad</a:t>
            </a:r>
            <a:r>
              <a:rPr lang="en-US" dirty="0" smtClean="0"/>
              <a:t> </a:t>
            </a:r>
          </a:p>
        </p:txBody>
      </p:sp>
      <p:sp>
        <p:nvSpPr>
          <p:cNvPr id="3" name="Content Placeholder 2"/>
          <p:cNvSpPr>
            <a:spLocks noGrp="1"/>
          </p:cNvSpPr>
          <p:nvPr>
            <p:ph idx="1"/>
          </p:nvPr>
        </p:nvSpPr>
        <p:spPr>
          <a:xfrm>
            <a:off x="400050" y="1524000"/>
            <a:ext cx="8229600" cy="4038600"/>
          </a:xfrm>
        </p:spPr>
        <p:txBody>
          <a:bodyPr rtlCol="0">
            <a:normAutofit fontScale="92500" lnSpcReduction="10000"/>
          </a:bodyPr>
          <a:lstStyle/>
          <a:p>
            <a:pPr fontAlgn="auto">
              <a:spcAft>
                <a:spcPts val="0"/>
              </a:spcAft>
              <a:buFont typeface="Arial" pitchFamily="34" charset="0"/>
              <a:buChar char="•"/>
              <a:defRPr/>
            </a:pPr>
            <a:r>
              <a:rPr lang="en-US" dirty="0" err="1" smtClean="0"/>
              <a:t>Vilma</a:t>
            </a:r>
            <a:r>
              <a:rPr lang="en-US" dirty="0" smtClean="0"/>
              <a:t> Aponte Ruiz, </a:t>
            </a:r>
            <a:r>
              <a:rPr lang="en-US" dirty="0" err="1" smtClean="0"/>
              <a:t>Coordinadora</a:t>
            </a:r>
            <a:endParaRPr lang="en-US" dirty="0" smtClean="0"/>
          </a:p>
          <a:p>
            <a:pPr marL="0" indent="0" fontAlgn="auto">
              <a:spcAft>
                <a:spcPts val="0"/>
              </a:spcAft>
              <a:buNone/>
              <a:defRPr/>
            </a:pPr>
            <a:endParaRPr lang="en-US" dirty="0" smtClean="0"/>
          </a:p>
          <a:p>
            <a:pPr fontAlgn="auto">
              <a:spcAft>
                <a:spcPts val="0"/>
              </a:spcAft>
              <a:buFont typeface="Arial" pitchFamily="34" charset="0"/>
              <a:buChar char="•"/>
              <a:defRPr/>
            </a:pPr>
            <a:r>
              <a:rPr lang="en-US" dirty="0" smtClean="0"/>
              <a:t>Nancy Ortiz, </a:t>
            </a:r>
            <a:r>
              <a:rPr lang="en-US" dirty="0" err="1" smtClean="0"/>
              <a:t>Secretaria</a:t>
            </a:r>
            <a:endParaRPr lang="en-US" dirty="0" smtClean="0"/>
          </a:p>
          <a:p>
            <a:pPr marL="0" indent="0" fontAlgn="auto">
              <a:spcAft>
                <a:spcPts val="0"/>
              </a:spcAft>
              <a:buNone/>
              <a:defRPr/>
            </a:pPr>
            <a:endParaRPr lang="en-US" dirty="0" smtClean="0"/>
          </a:p>
          <a:p>
            <a:pPr fontAlgn="auto">
              <a:spcAft>
                <a:spcPts val="0"/>
              </a:spcAft>
              <a:buFont typeface="Arial" pitchFamily="34" charset="0"/>
              <a:buChar char="•"/>
              <a:defRPr/>
            </a:pPr>
            <a:r>
              <a:rPr lang="en-US" dirty="0" smtClean="0"/>
              <a:t>Luis Oppenheimer, </a:t>
            </a:r>
            <a:r>
              <a:rPr lang="en-US" dirty="0" err="1" smtClean="0"/>
              <a:t>Oficial</a:t>
            </a:r>
            <a:r>
              <a:rPr lang="en-US" dirty="0" smtClean="0"/>
              <a:t> Fiscal</a:t>
            </a:r>
          </a:p>
          <a:p>
            <a:pPr fontAlgn="auto">
              <a:spcAft>
                <a:spcPts val="0"/>
              </a:spcAft>
              <a:buFont typeface="Arial" pitchFamily="34" charset="0"/>
              <a:buChar char="•"/>
              <a:defRPr/>
            </a:pPr>
            <a:endParaRPr lang="en-US" dirty="0" smtClean="0"/>
          </a:p>
          <a:p>
            <a:pPr lvl="1" fontAlgn="auto">
              <a:spcAft>
                <a:spcPts val="0"/>
              </a:spcAft>
              <a:buFont typeface="Courier New" pitchFamily="49" charset="0"/>
              <a:buChar char="o"/>
              <a:defRPr/>
            </a:pPr>
            <a:r>
              <a:rPr lang="en-US" dirty="0" err="1" smtClean="0"/>
              <a:t>Números</a:t>
            </a:r>
            <a:r>
              <a:rPr lang="en-US" dirty="0" smtClean="0"/>
              <a:t> de </a:t>
            </a:r>
            <a:r>
              <a:rPr lang="en-US" dirty="0" err="1" smtClean="0"/>
              <a:t>Teléfonos</a:t>
            </a:r>
            <a:r>
              <a:rPr lang="en-US" dirty="0" smtClean="0"/>
              <a:t>:  773-2056, 773-2034 y 773-2044</a:t>
            </a:r>
          </a:p>
          <a:p>
            <a:pPr lvl="1" fontAlgn="auto">
              <a:spcAft>
                <a:spcPts val="0"/>
              </a:spcAft>
              <a:buFont typeface="Courier New" pitchFamily="49" charset="0"/>
              <a:buChar char="o"/>
              <a:defRPr/>
            </a:pPr>
            <a:endParaRPr lang="en-US" dirty="0" smtClean="0"/>
          </a:p>
          <a:p>
            <a:pPr lvl="1" fontAlgn="auto">
              <a:spcAft>
                <a:spcPts val="0"/>
              </a:spcAft>
              <a:buFont typeface="Courier New" pitchFamily="49" charset="0"/>
              <a:buChar char="o"/>
              <a:defRPr/>
            </a:pPr>
            <a:r>
              <a:rPr lang="en-US" dirty="0" err="1" smtClean="0"/>
              <a:t>Correos</a:t>
            </a:r>
            <a:r>
              <a:rPr lang="en-US" dirty="0" smtClean="0"/>
              <a:t> </a:t>
            </a:r>
            <a:r>
              <a:rPr lang="en-US" dirty="0" err="1" smtClean="0"/>
              <a:t>Electrónicos</a:t>
            </a:r>
            <a:r>
              <a:rPr lang="en-US" dirty="0" smtClean="0"/>
              <a:t>:      aponterv@de.gobierno.pr;  </a:t>
            </a:r>
          </a:p>
          <a:p>
            <a:pPr marL="457200" lvl="1" indent="0" fontAlgn="auto">
              <a:spcAft>
                <a:spcPts val="0"/>
              </a:spcAft>
              <a:buFont typeface="Arial" pitchFamily="34" charset="0"/>
              <a:buNone/>
              <a:defRPr/>
            </a:pPr>
            <a:r>
              <a:rPr lang="en-US" dirty="0" smtClean="0"/>
              <a:t>                                            ortiz_na@de.gobierno.pr;</a:t>
            </a:r>
          </a:p>
          <a:p>
            <a:pPr marL="457200" lvl="1" indent="0" fontAlgn="auto">
              <a:spcAft>
                <a:spcPts val="0"/>
              </a:spcAft>
              <a:buFont typeface="Arial" pitchFamily="34" charset="0"/>
              <a:buNone/>
              <a:defRPr/>
            </a:pPr>
            <a:r>
              <a:rPr lang="en-US" dirty="0" smtClean="0"/>
              <a:t>                                            oppenheimer_l@de.gobierno.pr</a:t>
            </a:r>
          </a:p>
          <a:p>
            <a:pPr marL="457200" lvl="1" indent="0" fontAlgn="auto">
              <a:spcAft>
                <a:spcPts val="0"/>
              </a:spcAft>
              <a:buFont typeface="Arial" pitchFamily="34" charset="0"/>
              <a:buNone/>
              <a:defRPr/>
            </a:pPr>
            <a:endParaRPr lang="en-US" dirty="0" smtClean="0"/>
          </a:p>
          <a:p>
            <a:pPr marL="457200" lvl="1" indent="0" fontAlgn="auto">
              <a:spcAft>
                <a:spcPts val="0"/>
              </a:spcAft>
              <a:buFont typeface="Arial" pitchFamily="34" charset="0"/>
              <a:buNone/>
              <a:defRPr/>
            </a:pPr>
            <a:endParaRPr lang="en-US" dirty="0" smtClean="0"/>
          </a:p>
        </p:txBody>
      </p:sp>
      <p:pic>
        <p:nvPicPr>
          <p:cNvPr id="1536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1838" y="533400"/>
            <a:ext cx="4492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flipV="1">
            <a:off x="228600" y="6324600"/>
            <a:ext cx="8572500" cy="114300"/>
          </a:xfrm>
          <a:prstGeom prst="rect">
            <a:avLst/>
          </a:prstGeom>
          <a:solidFill>
            <a:srgbClr val="33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ooter Placeholder 5"/>
          <p:cNvSpPr>
            <a:spLocks noGrp="1"/>
          </p:cNvSpPr>
          <p:nvPr>
            <p:ph type="ftr" sz="quarter" idx="10"/>
          </p:nvPr>
        </p:nvSpPr>
        <p:spPr/>
        <p:txBody>
          <a:bodyPr/>
          <a:lstStyle/>
          <a:p>
            <a:pPr>
              <a:defRPr/>
            </a:pPr>
            <a:r>
              <a:rPr lang="en-US" smtClean="0"/>
              <a:t>19</a:t>
            </a:r>
            <a:endParaRPr lang="en-US"/>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PR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1"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777777"/>
        </a:lt2>
        <a:accent1>
          <a:srgbClr val="FD0000"/>
        </a:accent1>
        <a:accent2>
          <a:srgbClr val="C0C0C0"/>
        </a:accent2>
        <a:accent3>
          <a:srgbClr val="FFFFFF"/>
        </a:accent3>
        <a:accent4>
          <a:srgbClr val="000000"/>
        </a:accent4>
        <a:accent5>
          <a:srgbClr val="FEAAAA"/>
        </a:accent5>
        <a:accent6>
          <a:srgbClr val="AEAEAE"/>
        </a:accent6>
        <a:hlink>
          <a:srgbClr val="4D4D4D"/>
        </a:hlink>
        <a:folHlink>
          <a:srgbClr val="66726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D5FB6AF93B047B19DE203D1FC0EF1" ma:contentTypeVersion="9" ma:contentTypeDescription="Create a new document." ma:contentTypeScope="" ma:versionID="0c4b0ff54803a313fd49388235ab277a">
  <xsd:schema xmlns:xsd="http://www.w3.org/2001/XMLSchema" xmlns:xs="http://www.w3.org/2001/XMLSchema" xmlns:p="http://schemas.microsoft.com/office/2006/metadata/properties" xmlns:ns2="52ebaa95-055a-40f0-9bd5-856e088a933c" targetNamespace="http://schemas.microsoft.com/office/2006/metadata/properties" ma:root="true" ma:fieldsID="6786f7b91adb2ac625a1c53e47f9a39a"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ANEQXYWM5PSU-32-13</_dlc_DocId>
    <_dlc_DocIdUrl xmlns="52ebaa95-055a-40f0-9bd5-856e088a933c">
      <Url>http://de-moss-002/_layouts/DocIdRedir.aspx?ID=ANEQXYWM5PSU-32-13</Url>
      <Description>ANEQXYWM5PSU-32-13</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22DAACF-029F-4EBB-B0F7-70E218BAE716}"/>
</file>

<file path=customXml/itemProps2.xml><?xml version="1.0" encoding="utf-8"?>
<ds:datastoreItem xmlns:ds="http://schemas.openxmlformats.org/officeDocument/2006/customXml" ds:itemID="{8E80A469-B133-42F8-9046-10DCCC9138B6}"/>
</file>

<file path=customXml/itemProps3.xml><?xml version="1.0" encoding="utf-8"?>
<ds:datastoreItem xmlns:ds="http://schemas.openxmlformats.org/officeDocument/2006/customXml" ds:itemID="{A0146A39-5613-4F8C-BE65-F5A5810E87AF}"/>
</file>

<file path=customXml/itemProps4.xml><?xml version="1.0" encoding="utf-8"?>
<ds:datastoreItem xmlns:ds="http://schemas.openxmlformats.org/officeDocument/2006/customXml" ds:itemID="{5B70612D-1B2B-4CE9-BDCB-0D48DD0E7E7B}"/>
</file>

<file path=docProps/app.xml><?xml version="1.0" encoding="utf-8"?>
<Properties xmlns="http://schemas.openxmlformats.org/officeDocument/2006/extended-properties" xmlns:vt="http://schemas.openxmlformats.org/officeDocument/2006/docPropsVTypes">
  <Template>DEPR Theme</Template>
  <TotalTime>2033</TotalTime>
  <Words>1279</Words>
  <Application>Microsoft Office PowerPoint</Application>
  <PresentationFormat>On-screen Show (4:3)</PresentationFormat>
  <Paragraphs>188</Paragraphs>
  <Slides>19</Slides>
  <Notes>6</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DEPR Theme</vt:lpstr>
      <vt:lpstr>PowerPoint Presentation</vt:lpstr>
      <vt:lpstr>Ley Federal de Escuelas Elementales y Superiores (1965) según enmendada (ESEA)</vt:lpstr>
      <vt:lpstr>Escuelas en Mejoramiento  Escolar</vt:lpstr>
      <vt:lpstr>Propósito </vt:lpstr>
      <vt:lpstr>Desarrollo profesional</vt:lpstr>
      <vt:lpstr>Requisitos</vt:lpstr>
      <vt:lpstr>Actividades permisibles</vt:lpstr>
      <vt:lpstr>Actividades permisibles</vt:lpstr>
      <vt:lpstr>Actividades permisibles</vt:lpstr>
      <vt:lpstr>Planes interagenciales</vt:lpstr>
      <vt:lpstr>Responsabilidades del programa</vt:lpstr>
      <vt:lpstr>Consideraciones generales</vt:lpstr>
      <vt:lpstr>Consideraciones generales</vt:lpstr>
      <vt:lpstr>Asuntos fiscales</vt:lpstr>
      <vt:lpstr>Razones para denegar o solicitar modificaciones</vt:lpstr>
      <vt:lpstr>Razones para denegar o solicitar modificaciones</vt:lpstr>
      <vt:lpstr>Razones para denegar o solicitar modificaciones</vt:lpstr>
      <vt:lpstr>Preguntas</vt:lpstr>
      <vt:lpstr>Personal de la Unidad </vt:lpstr>
    </vt:vector>
  </TitlesOfParts>
  <Company>Brustein and manasevit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Grants Management</dc:title>
  <dc:creator>Twinters</dc:creator>
  <cp:lastModifiedBy>María J. Roldán Vicente</cp:lastModifiedBy>
  <cp:revision>94</cp:revision>
  <cp:lastPrinted>2011-10-19T19:33:57Z</cp:lastPrinted>
  <dcterms:created xsi:type="dcterms:W3CDTF">2009-03-23T15:39:26Z</dcterms:created>
  <dcterms:modified xsi:type="dcterms:W3CDTF">2013-03-08T13:51:47Z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TC010690501033</vt:lpwstr>
  </property>
  <property fmtid="{D5CDD505-2E9C-101B-9397-08002B2CF9AE}" pid="3" name="ContentTypeId">
    <vt:lpwstr>0x0101004EDD5FB6AF93B047B19DE203D1FC0EF1</vt:lpwstr>
  </property>
  <property fmtid="{D5CDD505-2E9C-101B-9397-08002B2CF9AE}" pid="4" name="_dlc_DocIdItemGuid">
    <vt:lpwstr>421900d7-43de-435d-b125-421e35c2e7b5</vt:lpwstr>
  </property>
</Properties>
</file>