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4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32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1" r:id="rId1"/>
  </p:sldMasterIdLst>
  <p:notesMasterIdLst>
    <p:notesMasterId r:id="rId44"/>
  </p:notesMasterIdLst>
  <p:handoutMasterIdLst>
    <p:handoutMasterId r:id="rId45"/>
  </p:handoutMasterIdLst>
  <p:sldIdLst>
    <p:sldId id="515" r:id="rId2"/>
    <p:sldId id="538" r:id="rId3"/>
    <p:sldId id="539" r:id="rId4"/>
    <p:sldId id="541" r:id="rId5"/>
    <p:sldId id="540" r:id="rId6"/>
    <p:sldId id="542" r:id="rId7"/>
    <p:sldId id="556" r:id="rId8"/>
    <p:sldId id="558" r:id="rId9"/>
    <p:sldId id="559" r:id="rId10"/>
    <p:sldId id="544" r:id="rId11"/>
    <p:sldId id="545" r:id="rId12"/>
    <p:sldId id="560" r:id="rId13"/>
    <p:sldId id="546" r:id="rId14"/>
    <p:sldId id="547" r:id="rId15"/>
    <p:sldId id="548" r:id="rId16"/>
    <p:sldId id="549" r:id="rId17"/>
    <p:sldId id="550" r:id="rId18"/>
    <p:sldId id="554" r:id="rId19"/>
    <p:sldId id="561" r:id="rId20"/>
    <p:sldId id="562" r:id="rId21"/>
    <p:sldId id="563" r:id="rId22"/>
    <p:sldId id="564" r:id="rId23"/>
    <p:sldId id="565" r:id="rId24"/>
    <p:sldId id="566" r:id="rId25"/>
    <p:sldId id="567" r:id="rId26"/>
    <p:sldId id="568" r:id="rId27"/>
    <p:sldId id="570" r:id="rId28"/>
    <p:sldId id="569" r:id="rId29"/>
    <p:sldId id="572" r:id="rId30"/>
    <p:sldId id="573" r:id="rId31"/>
    <p:sldId id="574" r:id="rId32"/>
    <p:sldId id="575" r:id="rId33"/>
    <p:sldId id="578" r:id="rId34"/>
    <p:sldId id="576" r:id="rId35"/>
    <p:sldId id="579" r:id="rId36"/>
    <p:sldId id="580" r:id="rId37"/>
    <p:sldId id="581" r:id="rId38"/>
    <p:sldId id="551" r:id="rId39"/>
    <p:sldId id="557" r:id="rId40"/>
    <p:sldId id="552" r:id="rId41"/>
    <p:sldId id="582" r:id="rId42"/>
    <p:sldId id="553" r:id="rId4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lend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FF00"/>
    <a:srgbClr val="008683"/>
    <a:srgbClr val="00A4A0"/>
    <a:srgbClr val="00C0BB"/>
    <a:srgbClr val="00716E"/>
    <a:srgbClr val="0099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5" autoAdjust="0"/>
    <p:restoredTop sz="99302" autoAdjust="0"/>
  </p:normalViewPr>
  <p:slideViewPr>
    <p:cSldViewPr snapToGrid="0">
      <p:cViewPr>
        <p:scale>
          <a:sx n="90" d="100"/>
          <a:sy n="90" d="100"/>
        </p:scale>
        <p:origin x="-414" y="-420"/>
      </p:cViewPr>
      <p:guideLst>
        <p:guide orient="horz" pos="3885"/>
        <p:guide orient="horz" pos="2733"/>
        <p:guide orient="horz"/>
        <p:guide orient="horz" pos="576"/>
        <p:guide orient="horz" pos="1490"/>
        <p:guide orient="horz" pos="3520"/>
        <p:guide orient="horz" pos="768"/>
        <p:guide orient="horz" pos="3355"/>
        <p:guide pos="5504"/>
        <p:guide pos="4940"/>
        <p:guide pos="568"/>
        <p:guide pos="3696"/>
        <p:guide pos="962"/>
      </p:guideLst>
    </p:cSldViewPr>
  </p:slideViewPr>
  <p:outlineViewPr>
    <p:cViewPr>
      <p:scale>
        <a:sx n="75" d="100"/>
        <a:sy n="75" d="100"/>
      </p:scale>
      <p:origin x="12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500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customXml" Target="../customXml/item3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6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0780"/>
            <a:ext cx="3038475" cy="46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6" y="8830780"/>
            <a:ext cx="3038475" cy="46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fld id="{B1F2A27A-6470-4850-8E90-BBEC90AC0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68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6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190"/>
            <a:ext cx="5143500" cy="418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780"/>
            <a:ext cx="3038475" cy="46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6" y="8830780"/>
            <a:ext cx="3038475" cy="46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0966" eaLnBrk="0" hangingPunct="0">
              <a:defRPr sz="1200" b="0" i="0">
                <a:latin typeface="Times"/>
              </a:defRPr>
            </a:lvl1pPr>
          </a:lstStyle>
          <a:p>
            <a:pPr>
              <a:defRPr/>
            </a:pPr>
            <a:fld id="{69141E09-3D57-4A2C-8170-2F5428E8D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4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1143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338138" indent="-109538" algn="l" rtl="0" eaLnBrk="0" fontAlgn="base" hangingPunct="0">
      <a:spcBef>
        <a:spcPct val="30000"/>
      </a:spcBef>
      <a:spcAft>
        <a:spcPct val="0"/>
      </a:spcAft>
      <a:buSzPct val="100000"/>
      <a:buFont typeface="Times" pitchFamily="18" charset="0"/>
      <a:buChar char="•"/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579438" indent="-120650" algn="l" rtl="0" eaLnBrk="0" fontAlgn="base" hangingPunct="0">
      <a:spcBef>
        <a:spcPct val="30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693738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20" name="Rectangle 76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4800600"/>
            <a:ext cx="7772400" cy="860425"/>
          </a:xfrm>
        </p:spPr>
        <p:txBody>
          <a:bodyPr lIns="91440" tIns="45720" rIns="91440" bIns="45720" anchor="b"/>
          <a:lstStyle>
            <a:lvl1pPr>
              <a:defRPr sz="24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262221" name="Rectangle 7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5715000"/>
            <a:ext cx="6400800" cy="762000"/>
          </a:xfrm>
        </p:spPr>
        <p:txBody>
          <a:bodyPr lIns="91440" tIns="45720" rIns="91440" bIns="45720"/>
          <a:lstStyle>
            <a:lvl1pPr marL="0" indent="0">
              <a:spcBef>
                <a:spcPct val="0"/>
              </a:spcBef>
              <a:buFontTx/>
              <a:buNone/>
              <a:defRPr sz="1600"/>
            </a:lvl1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75077"/>
            <a:ext cx="9144000" cy="231281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q"/>
              <a:defRPr/>
            </a:lvl1pPr>
            <a:lvl2pPr>
              <a:buFont typeface="Wingdings" pitchFamily="2" charset="2"/>
              <a:buChar char="v"/>
              <a:defRPr/>
            </a:lvl2pPr>
            <a:lvl3pPr>
              <a:buFont typeface="Wingdings" pitchFamily="2" charset="2"/>
              <a:buChar char="Ø"/>
              <a:defRPr/>
            </a:lvl3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99EE1-2A07-476A-B1C6-274E0C002800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FBAE7-8AC3-4033-A285-D50270F636B1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692525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0725" y="1600200"/>
            <a:ext cx="3692525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589F6-7450-45EA-ABDE-ACF62DF971F9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4CFD9-D13F-41B1-816F-8BB64F326CFC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5FA89-7548-444D-8F3B-F0BD4E0479A0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9D447-D02E-47DD-A15C-A1DD82D2BD01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5B7DE-2F25-4313-974A-3DC03AC55CC1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x-none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3CD27-57FB-455D-87DF-B400E97D8227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126BA-C34E-457B-83CC-510432B4F235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4625" y="304800"/>
            <a:ext cx="1946275" cy="5638800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86425" cy="5638800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1C279-DADF-4F90-AAE1-78B46BCC1115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5374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 Click to edit Master text styles</a:t>
            </a:r>
          </a:p>
          <a:p>
            <a:pPr lvl="1"/>
            <a:r>
              <a:rPr lang="en-US" smtClean="0"/>
              <a:t>  Second level</a:t>
            </a:r>
          </a:p>
          <a:p>
            <a:pPr lvl="2"/>
            <a:r>
              <a:rPr lang="en-US" smtClean="0"/>
              <a:t>  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304800"/>
            <a:ext cx="7581900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x-none" smtClean="0"/>
              <a:t>Click to edit Master title style</a:t>
            </a:r>
            <a:endParaRPr lang="en-US" smtClean="0"/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6553200"/>
            <a:ext cx="8839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900" b="0" i="0"/>
            </a:lvl1pPr>
          </a:lstStyle>
          <a:p>
            <a:pPr>
              <a:defRPr/>
            </a:pPr>
            <a:fld id="{9B786DAD-5126-441F-B41F-9F9002376044}" type="slidenum">
              <a:rPr lang="es-PR" smtClean="0"/>
              <a:pPr>
                <a:defRPr/>
              </a:pPr>
              <a:t>‹#›</a:t>
            </a:fld>
            <a:endParaRPr lang="es-PR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-9525" y="6273800"/>
            <a:ext cx="9144000" cy="222250"/>
          </a:xfrm>
          <a:prstGeom prst="rect">
            <a:avLst/>
          </a:prstGeom>
          <a:solidFill>
            <a:srgbClr val="00868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0" y="0"/>
            <a:ext cx="817563" cy="804863"/>
          </a:xfrm>
          <a:prstGeom prst="rect">
            <a:avLst/>
          </a:prstGeom>
          <a:solidFill>
            <a:srgbClr val="00868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628279" y="0"/>
            <a:ext cx="1515721" cy="7083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227013" indent="-227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v"/>
        <a:defRPr sz="2000">
          <a:solidFill>
            <a:schemeClr val="tx1"/>
          </a:solidFill>
          <a:latin typeface="+mn-lt"/>
        </a:defRPr>
      </a:lvl2pPr>
      <a:lvl3pPr marL="914400" indent="-230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3pPr>
      <a:lvl4pPr marL="1258888" indent="-230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1601788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058988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516188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973388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430588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.gobierno.p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UPT@INSOLPR.COM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706967" y="4176890"/>
            <a:ext cx="7772400" cy="237631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OFICINA DE ASUNTOS FEDERALES</a:t>
            </a:r>
            <a:br>
              <a:rPr lang="es-ES" dirty="0" smtClean="0"/>
            </a:br>
            <a:r>
              <a:rPr lang="es-ES" dirty="0" smtClean="0"/>
              <a:t>UNIDAD DE ADJUDICACIÓN DE FONDOS</a:t>
            </a:r>
            <a:br>
              <a:rPr lang="es-ES" dirty="0" smtClean="0"/>
            </a:br>
            <a:r>
              <a:rPr lang="es-ES" dirty="0" smtClean="0"/>
              <a:t>APLICACIÓN UNIDAD PLANES DE TRABAJO (UPT)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x-none" dirty="0" smtClean="0"/>
              <a:t>MARZO</a:t>
            </a:r>
            <a:r>
              <a:rPr lang="pl-PL" dirty="0" smtClean="0"/>
              <a:t> </a:t>
            </a:r>
            <a:r>
              <a:rPr lang="es-ES" dirty="0" smtClean="0"/>
              <a:t>2013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n-029" dirty="0"/>
          </a:p>
        </p:txBody>
      </p:sp>
    </p:spTree>
    <p:extLst>
      <p:ext uri="{BB962C8B-B14F-4D97-AF65-F5344CB8AC3E}">
        <p14:creationId xmlns:p14="http://schemas.microsoft.com/office/powerpoint/2010/main" val="7956306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10067"/>
            <a:ext cx="8077200" cy="941388"/>
          </a:xfrm>
        </p:spPr>
        <p:txBody>
          <a:bodyPr>
            <a:normAutofit/>
          </a:bodyPr>
          <a:lstStyle/>
          <a:p>
            <a:r>
              <a:rPr lang="es-ES" sz="2800" dirty="0" smtClean="0"/>
              <a:t>Instrucciones para someter el </a:t>
            </a:r>
            <a:br>
              <a:rPr lang="es-ES" sz="2800" dirty="0" smtClean="0"/>
            </a:br>
            <a:r>
              <a:rPr lang="es-ES" sz="2800" dirty="0" smtClean="0"/>
              <a:t>Plan de Trabajo en Línea</a:t>
            </a:r>
            <a:endParaRPr lang="en-029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689" y="1258711"/>
            <a:ext cx="8382000" cy="4754563"/>
          </a:xfrm>
        </p:spPr>
        <p:txBody>
          <a:bodyPr>
            <a:normAutofit fontScale="85000" lnSpcReduction="20000"/>
          </a:bodyPr>
          <a:lstStyle/>
          <a:p>
            <a:r>
              <a:rPr lang="es-ES" b="1" dirty="0" smtClean="0"/>
              <a:t>Requisitos para poder acceder la aplicación:</a:t>
            </a:r>
          </a:p>
          <a:p>
            <a:pPr marL="0" indent="0">
              <a:buNone/>
            </a:pPr>
            <a:endParaRPr lang="en-029" b="1" dirty="0" smtClean="0"/>
          </a:p>
          <a:p>
            <a:pPr lvl="1"/>
            <a:r>
              <a:rPr lang="es-PR" dirty="0" smtClean="0"/>
              <a:t>Para </a:t>
            </a:r>
            <a:r>
              <a:rPr lang="es-PR" dirty="0"/>
              <a:t>poder acceder esta aplicación, existen unos requerimientos mínimos que todo solicitante tiene que validar, antes de comenzar el proceso de registro y/o creación de un Plan de Trabajo en la misma. </a:t>
            </a:r>
            <a:endParaRPr lang="es-PR" dirty="0" smtClean="0"/>
          </a:p>
          <a:p>
            <a:pPr marL="341313" lvl="1" indent="0">
              <a:buNone/>
            </a:pPr>
            <a:endParaRPr lang="en-029" b="1" dirty="0" smtClean="0"/>
          </a:p>
          <a:p>
            <a:pPr marL="227013" lvl="1" indent="-227013">
              <a:buFont typeface="Wingdings" pitchFamily="2" charset="2"/>
              <a:buChar char="q"/>
            </a:pPr>
            <a:r>
              <a:rPr lang="en-029" b="1" dirty="0"/>
              <a:t> </a:t>
            </a:r>
            <a:r>
              <a:rPr lang="es-PR" sz="2100" b="1" dirty="0"/>
              <a:t>R</a:t>
            </a:r>
            <a:r>
              <a:rPr lang="es-PR" sz="2100" b="1" dirty="0" smtClean="0"/>
              <a:t>equerimientos </a:t>
            </a:r>
            <a:r>
              <a:rPr lang="es-PR" sz="2100" b="1" dirty="0"/>
              <a:t>mínimos:</a:t>
            </a:r>
            <a:endParaRPr lang="en-029" sz="2100" b="1" dirty="0"/>
          </a:p>
          <a:p>
            <a:pPr marL="0" indent="0">
              <a:buNone/>
            </a:pPr>
            <a:endParaRPr lang="en-029" dirty="0"/>
          </a:p>
          <a:p>
            <a:pPr lvl="1"/>
            <a:r>
              <a:rPr lang="es-PR" dirty="0"/>
              <a:t>Computadora Personal (PC o Laptop).</a:t>
            </a:r>
            <a:endParaRPr lang="en-029" dirty="0"/>
          </a:p>
          <a:p>
            <a:pPr marL="0" indent="0">
              <a:buNone/>
            </a:pPr>
            <a:endParaRPr lang="en-029" dirty="0"/>
          </a:p>
          <a:p>
            <a:pPr lvl="1"/>
            <a:r>
              <a:rPr lang="es-PR" dirty="0"/>
              <a:t>Navegador (“Browser”) - tiene que ser Internet Explorer, con versión ocho (8) o superior.</a:t>
            </a:r>
            <a:endParaRPr lang="en-029" dirty="0"/>
          </a:p>
          <a:p>
            <a:pPr marL="0" indent="0">
              <a:buNone/>
            </a:pPr>
            <a:endParaRPr lang="en-029" dirty="0"/>
          </a:p>
          <a:p>
            <a:pPr lvl="1"/>
            <a:r>
              <a:rPr lang="es-PR" dirty="0"/>
              <a:t>Aplicación para el manejo de documentos (Word, Excel, etc.) – MS Office 2007 o </a:t>
            </a:r>
            <a:r>
              <a:rPr lang="es-PR" dirty="0" smtClean="0"/>
              <a:t>superior y con apoyo a documentos en formato PDF.</a:t>
            </a:r>
            <a:endParaRPr lang="en-029" dirty="0"/>
          </a:p>
          <a:p>
            <a:pPr marL="0" indent="0">
              <a:buNone/>
            </a:pPr>
            <a:endParaRPr lang="en-029" dirty="0"/>
          </a:p>
          <a:p>
            <a:pPr lvl="1"/>
            <a:r>
              <a:rPr lang="es-PR" dirty="0"/>
              <a:t>Conexión a la Internet, preferiblemente rápida, estable y confiable.</a:t>
            </a:r>
            <a:endParaRPr lang="en-029" dirty="0"/>
          </a:p>
          <a:p>
            <a:endParaRPr lang="en-029" dirty="0"/>
          </a:p>
        </p:txBody>
      </p:sp>
    </p:spTree>
    <p:extLst>
      <p:ext uri="{BB962C8B-B14F-4D97-AF65-F5344CB8AC3E}">
        <p14:creationId xmlns:p14="http://schemas.microsoft.com/office/powerpoint/2010/main" val="5095175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03200"/>
            <a:ext cx="7581900" cy="941388"/>
          </a:xfrm>
        </p:spPr>
        <p:txBody>
          <a:bodyPr>
            <a:normAutofit/>
          </a:bodyPr>
          <a:lstStyle/>
          <a:p>
            <a:pPr lvl="0"/>
            <a:r>
              <a:rPr lang="es-PR" sz="2400" b="1" dirty="0"/>
              <a:t>Procedimiento para preparar y someter el </a:t>
            </a:r>
            <a:r>
              <a:rPr lang="es-PR" sz="2400" b="1" dirty="0" smtClean="0"/>
              <a:t/>
            </a:r>
            <a:br>
              <a:rPr lang="es-PR" sz="2400" b="1" dirty="0" smtClean="0"/>
            </a:br>
            <a:r>
              <a:rPr lang="es-PR" sz="2400" b="1" dirty="0" smtClean="0"/>
              <a:t>Plan de Trabajo</a:t>
            </a:r>
            <a:endParaRPr lang="en-029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311" y="1072445"/>
            <a:ext cx="7953022" cy="4958644"/>
          </a:xfrm>
        </p:spPr>
        <p:txBody>
          <a:bodyPr>
            <a:normAutofit fontScale="92500" lnSpcReduction="10000"/>
          </a:bodyPr>
          <a:lstStyle/>
          <a:p>
            <a:r>
              <a:rPr lang="es-ES" sz="2200" dirty="0" smtClean="0"/>
              <a:t>Ir al Portal del Departamento de </a:t>
            </a:r>
            <a:r>
              <a:rPr lang="es-ES" sz="2200" dirty="0" err="1" smtClean="0"/>
              <a:t>Educación</a:t>
            </a:r>
            <a:r>
              <a:rPr lang="es-ES" sz="2200" dirty="0" err="1" smtClean="0">
                <a:hlinkClick r:id="rId2"/>
              </a:rPr>
              <a:t>http</a:t>
            </a:r>
            <a:r>
              <a:rPr lang="es-ES" sz="2200" dirty="0" smtClean="0">
                <a:hlinkClick r:id="rId2"/>
              </a:rPr>
              <a:t>://www.de.gobierno.pr</a:t>
            </a:r>
            <a:r>
              <a:rPr lang="es-ES" sz="2200" dirty="0" smtClean="0"/>
              <a:t>  y descargar a su computador los siguientes formularios y/o guías:</a:t>
            </a:r>
          </a:p>
          <a:p>
            <a:pPr marL="0" indent="0">
              <a:buNone/>
            </a:pPr>
            <a:endParaRPr lang="es-ES" sz="1700" dirty="0" smtClean="0"/>
          </a:p>
          <a:p>
            <a:pPr lvl="1"/>
            <a:r>
              <a:rPr lang="es-ES" sz="1700" dirty="0" smtClean="0"/>
              <a:t>Guía y Formulario para preparar Planes de Trabajo</a:t>
            </a:r>
          </a:p>
          <a:p>
            <a:pPr lvl="1"/>
            <a:r>
              <a:rPr lang="es-ES" sz="1700" dirty="0" smtClean="0"/>
              <a:t>Formulario de Plan de Trabajo (Plantilla a ser cumplimentada)</a:t>
            </a:r>
          </a:p>
          <a:p>
            <a:pPr lvl="1"/>
            <a:r>
              <a:rPr lang="es-ES" sz="1700" dirty="0" smtClean="0"/>
              <a:t>Manual para el Solicitante – registro y acceso a la aplicación </a:t>
            </a:r>
          </a:p>
          <a:p>
            <a:endParaRPr lang="es-ES" dirty="0" smtClean="0"/>
          </a:p>
          <a:p>
            <a:r>
              <a:rPr lang="es-ES" sz="2200" dirty="0" smtClean="0"/>
              <a:t>Leer la Guía y cumplimentar el Plan de Trabajo electrónicamente (Ej.  MS Word), en todas sus partes. Cumplimentar o redactar cualquier documento adicional que requiera el Plan de Trabajo, en formato electrónico.</a:t>
            </a:r>
          </a:p>
          <a:p>
            <a:endParaRPr lang="es-ES" sz="2200" dirty="0" smtClean="0"/>
          </a:p>
          <a:p>
            <a:r>
              <a:rPr lang="es-ES" sz="2200" dirty="0" smtClean="0"/>
              <a:t>Acceder la plataforma, registrarse, si es la primera vez que la accede y seguir las instrucciones (sección C del manual) para someter el Plan de Trabajo con los anejos que entienda pertinentes.</a:t>
            </a:r>
          </a:p>
          <a:p>
            <a:endParaRPr lang="en-029" dirty="0"/>
          </a:p>
        </p:txBody>
      </p:sp>
    </p:spTree>
    <p:extLst>
      <p:ext uri="{BB962C8B-B14F-4D97-AF65-F5344CB8AC3E}">
        <p14:creationId xmlns:p14="http://schemas.microsoft.com/office/powerpoint/2010/main" val="4709878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PR" sz="2400" dirty="0"/>
              <a:t>Cómo entrar al Sistema (“</a:t>
            </a:r>
            <a:r>
              <a:rPr lang="es-PR" sz="2400" dirty="0" err="1"/>
              <a:t>Login</a:t>
            </a:r>
            <a:r>
              <a:rPr lang="es-PR" sz="2400" dirty="0" smtClean="0"/>
              <a:t>”)</a:t>
            </a:r>
            <a:endParaRPr lang="en-029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689" y="1303867"/>
            <a:ext cx="7537450" cy="434340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Si es un usuario que ya ha sometido Planes o se ha registrado, ingrese su nombre de usuario (“</a:t>
            </a:r>
            <a:r>
              <a:rPr lang="es-ES" dirty="0" err="1" smtClean="0"/>
              <a:t>username</a:t>
            </a:r>
            <a:r>
              <a:rPr lang="es-ES" dirty="0" smtClean="0"/>
              <a:t>”) y contraseña (“</a:t>
            </a:r>
            <a:r>
              <a:rPr lang="es-ES" dirty="0" err="1" smtClean="0"/>
              <a:t>password</a:t>
            </a:r>
            <a:r>
              <a:rPr lang="es-ES" dirty="0" smtClean="0"/>
              <a:t>”) para acceder al sistema. 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En el caso de que no esté registrado, debe hacer el registro. </a:t>
            </a:r>
          </a:p>
          <a:p>
            <a:endParaRPr lang="es-ES" dirty="0"/>
          </a:p>
          <a:p>
            <a:r>
              <a:rPr lang="es-ES" dirty="0" smtClean="0"/>
              <a:t>Si se olvidó de su contraseña, deberá seguir el procedimiento para recuperar la misma.</a:t>
            </a:r>
          </a:p>
          <a:p>
            <a:endParaRPr lang="es-ES" dirty="0" smtClean="0"/>
          </a:p>
          <a:p>
            <a:r>
              <a:rPr lang="es-ES" dirty="0" smtClean="0"/>
              <a:t>Después de entrar sus datos correctos, presione </a:t>
            </a:r>
            <a:r>
              <a:rPr lang="es-ES" b="1" dirty="0" smtClean="0"/>
              <a:t>OK</a:t>
            </a:r>
            <a:r>
              <a:rPr lang="es-ES" dirty="0" smtClean="0"/>
              <a:t>.</a:t>
            </a:r>
            <a:endParaRPr lang="en-029" dirty="0"/>
          </a:p>
        </p:txBody>
      </p:sp>
    </p:spTree>
    <p:extLst>
      <p:ext uri="{BB962C8B-B14F-4D97-AF65-F5344CB8AC3E}">
        <p14:creationId xmlns:p14="http://schemas.microsoft.com/office/powerpoint/2010/main" val="33741803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304800"/>
            <a:ext cx="7581900" cy="524933"/>
          </a:xfrm>
        </p:spPr>
        <p:txBody>
          <a:bodyPr>
            <a:normAutofit/>
          </a:bodyPr>
          <a:lstStyle/>
          <a:p>
            <a:pPr lvl="0"/>
            <a:r>
              <a:rPr lang="es-PR" sz="2400" dirty="0"/>
              <a:t>Cómo entrar al Sistema (“</a:t>
            </a:r>
            <a:r>
              <a:rPr lang="es-PR" sz="2400" dirty="0" err="1"/>
              <a:t>Login</a:t>
            </a:r>
            <a:r>
              <a:rPr lang="es-PR" sz="2400" dirty="0" smtClean="0"/>
              <a:t>”)</a:t>
            </a:r>
            <a:endParaRPr lang="en-029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rcRect l="7744" r="7744"/>
          <a:stretch>
            <a:fillRect/>
          </a:stretch>
        </p:blipFill>
        <p:spPr bwMode="auto">
          <a:xfrm>
            <a:off x="0" y="1989667"/>
            <a:ext cx="9144000" cy="428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35189" y="817033"/>
            <a:ext cx="7548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0" i="0" dirty="0" smtClean="0">
                <a:latin typeface="+mn-lt"/>
              </a:rPr>
              <a:t>Accediendo el enlace que aparece en el Portal del Departamento de Educación, se llega a la aplicación para comenzar el proceso de crear, completar y someter un Plan de Trabajo.  A continuación un ejemplo de la pantalla de inicio de la aplicación:</a:t>
            </a:r>
            <a:endParaRPr lang="es-ES" sz="1600" b="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050451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7" y="262467"/>
            <a:ext cx="7581900" cy="941388"/>
          </a:xfrm>
        </p:spPr>
        <p:txBody>
          <a:bodyPr>
            <a:normAutofit/>
          </a:bodyPr>
          <a:lstStyle/>
          <a:p>
            <a:pPr lvl="0"/>
            <a:r>
              <a:rPr lang="es-PR" sz="2400" dirty="0"/>
              <a:t>Cómo </a:t>
            </a:r>
            <a:r>
              <a:rPr lang="es-PR" sz="2400" dirty="0" smtClean="0"/>
              <a:t>Registrarse</a:t>
            </a:r>
            <a:endParaRPr lang="en-029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58900"/>
            <a:ext cx="7537450" cy="4584700"/>
          </a:xfrm>
        </p:spPr>
        <p:txBody>
          <a:bodyPr>
            <a:normAutofit/>
          </a:bodyPr>
          <a:lstStyle/>
          <a:p>
            <a:r>
              <a:rPr lang="es-PR" sz="2000" dirty="0"/>
              <a:t>En la pantalla de Registro, se </a:t>
            </a:r>
            <a:r>
              <a:rPr lang="es-PR" sz="2000" dirty="0" smtClean="0"/>
              <a:t>debe completar toda </a:t>
            </a:r>
            <a:r>
              <a:rPr lang="es-PR" sz="2000" dirty="0"/>
              <a:t>la información requerida (nombre, apellido, usuario, contraseña, confirmar contraseña, correo electrónico, tipo de originador y teléfono de contacto). </a:t>
            </a:r>
            <a:endParaRPr lang="es-PR" sz="2000" dirty="0" smtClean="0"/>
          </a:p>
          <a:p>
            <a:pPr marL="0" indent="0">
              <a:buNone/>
            </a:pPr>
            <a:r>
              <a:rPr lang="es-PR" sz="2000" dirty="0" smtClean="0"/>
              <a:t> </a:t>
            </a:r>
          </a:p>
          <a:p>
            <a:r>
              <a:rPr lang="es-PR" sz="2000" dirty="0" smtClean="0"/>
              <a:t>Al </a:t>
            </a:r>
            <a:r>
              <a:rPr lang="es-PR" sz="2000" dirty="0"/>
              <a:t>completar toda la información, debe oprimir OK. </a:t>
            </a:r>
            <a:endParaRPr lang="es-PR" sz="2000" dirty="0" smtClean="0"/>
          </a:p>
          <a:p>
            <a:pPr marL="0" indent="0">
              <a:buNone/>
            </a:pPr>
            <a:endParaRPr lang="es-PR" sz="2000" dirty="0" smtClean="0"/>
          </a:p>
          <a:p>
            <a:r>
              <a:rPr lang="es-PR" sz="2000" dirty="0" smtClean="0"/>
              <a:t>Si </a:t>
            </a:r>
            <a:r>
              <a:rPr lang="es-PR" sz="2000" dirty="0"/>
              <a:t>se omite alguna información, el Sistema automáticamente le indicará que falta información y le indicará cuál es.</a:t>
            </a:r>
            <a:endParaRPr lang="en-029" sz="2000" dirty="0"/>
          </a:p>
          <a:p>
            <a:endParaRPr lang="en-029" dirty="0"/>
          </a:p>
        </p:txBody>
      </p:sp>
    </p:spTree>
    <p:extLst>
      <p:ext uri="{BB962C8B-B14F-4D97-AF65-F5344CB8AC3E}">
        <p14:creationId xmlns:p14="http://schemas.microsoft.com/office/powerpoint/2010/main" val="21159535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89" y="149578"/>
            <a:ext cx="7581900" cy="406400"/>
          </a:xfrm>
        </p:spPr>
        <p:txBody>
          <a:bodyPr>
            <a:normAutofit/>
          </a:bodyPr>
          <a:lstStyle/>
          <a:p>
            <a:pPr lvl="0"/>
            <a:r>
              <a:rPr lang="es-PR" sz="2400" dirty="0"/>
              <a:t>Cómo </a:t>
            </a:r>
            <a:r>
              <a:rPr lang="es-PR" sz="2400" dirty="0" smtClean="0"/>
              <a:t>Registrarse</a:t>
            </a:r>
            <a:endParaRPr lang="en-029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43845" y="628781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0" i="0" dirty="0" smtClean="0">
                <a:latin typeface="+mn-lt"/>
              </a:rPr>
              <a:t>La Pantalla que se demostrará para llenar el Registro, </a:t>
            </a:r>
          </a:p>
          <a:p>
            <a:r>
              <a:rPr lang="es-ES_tradnl" sz="2000" b="0" i="0" dirty="0" smtClean="0">
                <a:latin typeface="+mn-lt"/>
              </a:rPr>
              <a:t>es la siguiente:</a:t>
            </a:r>
            <a:endParaRPr lang="es-ES_tradnl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7000"/>
            <a:ext cx="9144000" cy="475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042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778" y="262467"/>
            <a:ext cx="7581900" cy="406400"/>
          </a:xfrm>
        </p:spPr>
        <p:txBody>
          <a:bodyPr>
            <a:normAutofit/>
          </a:bodyPr>
          <a:lstStyle/>
          <a:p>
            <a:pPr lvl="0"/>
            <a:r>
              <a:rPr lang="es-PR" sz="2400" dirty="0"/>
              <a:t>Cómo </a:t>
            </a:r>
            <a:r>
              <a:rPr lang="es-PR" sz="2400" dirty="0" smtClean="0"/>
              <a:t>Registrarse</a:t>
            </a:r>
            <a:endParaRPr lang="en-029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3399" y="812225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0" i="0" dirty="0" smtClean="0">
                <a:latin typeface="+mn-lt"/>
              </a:rPr>
              <a:t>El Solicitante continuará entrando la información requerida:</a:t>
            </a:r>
            <a:endParaRPr lang="es-ES_tradnl" sz="2000" b="0" i="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5955"/>
            <a:ext cx="9144000" cy="476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929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12" y="163689"/>
            <a:ext cx="7581900" cy="406400"/>
          </a:xfrm>
        </p:spPr>
        <p:txBody>
          <a:bodyPr>
            <a:normAutofit/>
          </a:bodyPr>
          <a:lstStyle/>
          <a:p>
            <a:pPr lvl="0"/>
            <a:r>
              <a:rPr lang="es-PR" sz="2400" dirty="0"/>
              <a:t>Cómo </a:t>
            </a:r>
            <a:r>
              <a:rPr lang="es-PR" sz="2400" dirty="0" smtClean="0"/>
              <a:t>Registrarse</a:t>
            </a:r>
            <a:endParaRPr lang="en-029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52311" y="628781"/>
            <a:ext cx="8291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Una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vez</a:t>
            </a:r>
            <a:r>
              <a:rPr lang="en-US" sz="2000" b="0" i="0" dirty="0" smtClean="0">
                <a:latin typeface="+mn-lt"/>
              </a:rPr>
              <a:t> complete la </a:t>
            </a:r>
            <a:r>
              <a:rPr lang="en-US" sz="2000" b="0" i="0" dirty="0" err="1" smtClean="0">
                <a:latin typeface="+mn-lt"/>
              </a:rPr>
              <a:t>información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requerida</a:t>
            </a:r>
            <a:r>
              <a:rPr lang="en-US" sz="2000" b="0" i="0" dirty="0" smtClean="0">
                <a:latin typeface="+mn-lt"/>
              </a:rPr>
              <a:t>, se </a:t>
            </a:r>
          </a:p>
          <a:p>
            <a:r>
              <a:rPr lang="en-US" sz="2000" b="0" i="0" dirty="0" err="1" smtClean="0">
                <a:latin typeface="+mn-lt"/>
              </a:rPr>
              <a:t>Confirmará</a:t>
            </a:r>
            <a:r>
              <a:rPr lang="en-US" sz="2000" b="0" i="0" dirty="0" smtClean="0">
                <a:latin typeface="+mn-lt"/>
              </a:rPr>
              <a:t> la </a:t>
            </a:r>
            <a:r>
              <a:rPr lang="en-US" sz="2000" b="0" i="0" dirty="0" err="1" smtClean="0">
                <a:latin typeface="+mn-lt"/>
              </a:rPr>
              <a:t>misma</a:t>
            </a:r>
            <a:r>
              <a:rPr lang="en-US" sz="2000" b="0" i="0" dirty="0" smtClean="0">
                <a:latin typeface="+mn-lt"/>
              </a:rPr>
              <a:t>: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2889"/>
            <a:ext cx="9144000" cy="49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554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222" y="191912"/>
            <a:ext cx="4021667" cy="541866"/>
          </a:xfrm>
        </p:spPr>
        <p:txBody>
          <a:bodyPr/>
          <a:lstStyle/>
          <a:p>
            <a:r>
              <a:rPr lang="es-PR" sz="2400" dirty="0" smtClean="0"/>
              <a:t>Cómo Registrarse</a:t>
            </a:r>
            <a:endParaRPr lang="en-029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911" y="852312"/>
            <a:ext cx="7018867" cy="841021"/>
          </a:xfrm>
        </p:spPr>
        <p:txBody>
          <a:bodyPr/>
          <a:lstStyle/>
          <a:p>
            <a:pPr marL="0" indent="0">
              <a:buNone/>
            </a:pPr>
            <a:r>
              <a:rPr lang="es-PR" sz="2000" dirty="0"/>
              <a:t>Una vez completado el Registro, si cumplimentó toda la infomación requerida, le saldrá un aviso indicando que su registro fue exitoso.  La pantalla que demostrará este mensaje </a:t>
            </a:r>
            <a:r>
              <a:rPr lang="es-PR" sz="2000" dirty="0" smtClean="0"/>
              <a:t>es </a:t>
            </a:r>
            <a:r>
              <a:rPr lang="es-PR" sz="2000" dirty="0"/>
              <a:t>como la que sigue:</a:t>
            </a:r>
            <a:endParaRPr lang="en-US" sz="2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1889"/>
            <a:ext cx="9144000" cy="404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827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67" y="-107245"/>
            <a:ext cx="8229600" cy="826911"/>
          </a:xfrm>
        </p:spPr>
        <p:txBody>
          <a:bodyPr/>
          <a:lstStyle/>
          <a:p>
            <a:r>
              <a:rPr lang="es-PR" sz="2400" dirty="0" smtClean="0"/>
              <a:t>      </a:t>
            </a:r>
            <a:br>
              <a:rPr lang="es-PR" sz="2400" dirty="0" smtClean="0"/>
            </a:br>
            <a:r>
              <a:rPr lang="es-PR" sz="2400" dirty="0"/>
              <a:t> </a:t>
            </a:r>
            <a:r>
              <a:rPr lang="es-PR" sz="2400" dirty="0" smtClean="0"/>
              <a:t>    </a:t>
            </a:r>
            <a:r>
              <a:rPr lang="es-PR" sz="2800" dirty="0" smtClean="0"/>
              <a:t>Cómo Registrarse</a:t>
            </a:r>
            <a:endParaRPr lang="en-029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022" y="795867"/>
            <a:ext cx="7537450" cy="1518355"/>
          </a:xfrm>
        </p:spPr>
        <p:txBody>
          <a:bodyPr/>
          <a:lstStyle/>
          <a:p>
            <a:pPr marL="0" indent="0">
              <a:buNone/>
            </a:pPr>
            <a:r>
              <a:rPr lang="es-PR" sz="2000" dirty="0"/>
              <a:t>Como indica la pantalla, la contraseña ha sido enviada al correo electrónico del solicitante, por lo que éste deberá acceder </a:t>
            </a:r>
            <a:r>
              <a:rPr lang="es-PR" sz="2000" dirty="0" smtClean="0"/>
              <a:t>la </a:t>
            </a:r>
            <a:r>
              <a:rPr lang="es-PR" sz="2000" dirty="0"/>
              <a:t>cuenta de correo electrónico registrada y seguir las instrucciones.  El correo que recibirá es similar al que se demuestra a continuación:</a:t>
            </a:r>
            <a:endParaRPr lang="en-US" sz="2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6557"/>
            <a:ext cx="9144000" cy="389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592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67" y="-107245"/>
            <a:ext cx="8229600" cy="826911"/>
          </a:xfrm>
        </p:spPr>
        <p:txBody>
          <a:bodyPr/>
          <a:lstStyle/>
          <a:p>
            <a:r>
              <a:rPr lang="es-PR" sz="2400" dirty="0" smtClean="0"/>
              <a:t>      </a:t>
            </a:r>
            <a:br>
              <a:rPr lang="es-PR" sz="2400" dirty="0" smtClean="0"/>
            </a:br>
            <a:r>
              <a:rPr lang="es-PR" sz="2400" dirty="0"/>
              <a:t> </a:t>
            </a:r>
            <a:r>
              <a:rPr lang="es-PR" sz="2400" dirty="0" smtClean="0"/>
              <a:t>    </a:t>
            </a:r>
            <a:r>
              <a:rPr lang="es-PR" sz="2800" dirty="0" smtClean="0"/>
              <a:t>Cómo Registrarse</a:t>
            </a:r>
            <a:endParaRPr lang="en-029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022" y="795867"/>
            <a:ext cx="7537450" cy="1236133"/>
          </a:xfrm>
        </p:spPr>
        <p:txBody>
          <a:bodyPr/>
          <a:lstStyle/>
          <a:p>
            <a:pPr marL="0" indent="0">
              <a:buNone/>
            </a:pPr>
            <a:r>
              <a:rPr lang="x-none" sz="2000" dirty="0" smtClean="0"/>
              <a:t>Cuando oprima el enlace (boton) de </a:t>
            </a:r>
            <a:r>
              <a:rPr lang="x-none" sz="2000" b="1" dirty="0" smtClean="0"/>
              <a:t>Confirmar Registro</a:t>
            </a:r>
            <a:r>
              <a:rPr lang="x-none" sz="2000" dirty="0" smtClean="0"/>
              <a:t>, le llevará a una pantalla en donde que deberá entrar el código que se le envió en el correo para validar y confirmar su registro. A continuación un ejemplo de esta pantalla: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6667"/>
            <a:ext cx="9144000" cy="412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870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622" y="239889"/>
            <a:ext cx="8229600" cy="620889"/>
          </a:xfrm>
        </p:spPr>
        <p:txBody>
          <a:bodyPr>
            <a:normAutofit fontScale="90000"/>
          </a:bodyPr>
          <a:lstStyle/>
          <a:p>
            <a:pPr lvl="0"/>
            <a:r>
              <a:rPr lang="es-PR" sz="2700" dirty="0" smtClean="0"/>
              <a:t>     </a:t>
            </a:r>
            <a:r>
              <a:rPr lang="es-PR" sz="3600" dirty="0" smtClean="0"/>
              <a:t>Menú Principal</a:t>
            </a:r>
            <a:r>
              <a:rPr lang="en-029" b="1" u="sng" dirty="0"/>
              <a:t/>
            </a:r>
            <a:br>
              <a:rPr lang="en-029" b="1" u="sng" dirty="0"/>
            </a:br>
            <a:endParaRPr lang="en-029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755" y="1216377"/>
            <a:ext cx="8229600" cy="4754563"/>
          </a:xfrm>
        </p:spPr>
        <p:txBody>
          <a:bodyPr/>
          <a:lstStyle/>
          <a:p>
            <a:r>
              <a:rPr lang="es-ES" dirty="0" smtClean="0"/>
              <a:t>En el menú principal, puede presionar Crear Plan, bajo el área de Solicitudes, para crear una solicitud para un Planes de Trabajo, ingresar y guardar datos y anexar formularios requeridos para la solicitud. 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Si desea buscar y saber los detalles y el estatus de su solicitud, puede acceder la pestaña de su preferencia, sea un Plan Sin </a:t>
            </a:r>
            <a:r>
              <a:rPr lang="es-ES" dirty="0"/>
              <a:t>S</a:t>
            </a:r>
            <a:r>
              <a:rPr lang="es-ES" dirty="0" smtClean="0"/>
              <a:t>ometer, Modificaciones, Planes En Proceso o Planes Históricos.</a:t>
            </a:r>
          </a:p>
          <a:p>
            <a:endParaRPr lang="es-ES" dirty="0" smtClean="0"/>
          </a:p>
          <a:p>
            <a:r>
              <a:rPr lang="es-ES" dirty="0" smtClean="0"/>
              <a:t> Para ver o modificar los datos que tiene en su perfil, acceda Perfil del Usuario.</a:t>
            </a:r>
            <a:endParaRPr lang="en-029" dirty="0"/>
          </a:p>
        </p:txBody>
      </p:sp>
    </p:spTree>
    <p:extLst>
      <p:ext uri="{BB962C8B-B14F-4D97-AF65-F5344CB8AC3E}">
        <p14:creationId xmlns:p14="http://schemas.microsoft.com/office/powerpoint/2010/main" val="26244399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422" y="381001"/>
            <a:ext cx="4848578" cy="578556"/>
          </a:xfrm>
        </p:spPr>
        <p:txBody>
          <a:bodyPr>
            <a:normAutofit fontScale="90000"/>
          </a:bodyPr>
          <a:lstStyle/>
          <a:p>
            <a:pPr lvl="0"/>
            <a:r>
              <a:rPr lang="es-PR" sz="2700" dirty="0" smtClean="0"/>
              <a:t>     </a:t>
            </a:r>
            <a:r>
              <a:rPr lang="es-PR" sz="3600" dirty="0" smtClean="0"/>
              <a:t>Menú Principal</a:t>
            </a:r>
            <a:r>
              <a:rPr lang="en-029" sz="3600" b="1" u="sng" dirty="0"/>
              <a:t/>
            </a:r>
            <a:br>
              <a:rPr lang="en-029" sz="3600" b="1" u="sng" dirty="0"/>
            </a:br>
            <a:endParaRPr lang="en-029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03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539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PR" sz="2400" b="1" dirty="0"/>
              <a:t>Crear Plan de </a:t>
            </a:r>
            <a:r>
              <a:rPr lang="es-PR" sz="2400" b="1" dirty="0" smtClean="0"/>
              <a:t>Trabajo</a:t>
            </a:r>
            <a:endParaRPr lang="en-029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s-PR" sz="2000" dirty="0"/>
              <a:t>Al acceder esta opción llega al área para cumplimentar toda la información de la solicitud para un Plan de Trabajo. </a:t>
            </a:r>
            <a:endParaRPr lang="es-PR" sz="2000" dirty="0" smtClean="0"/>
          </a:p>
          <a:p>
            <a:pPr marL="0" indent="0">
              <a:buNone/>
            </a:pPr>
            <a:endParaRPr lang="es-PR" sz="2000" dirty="0" smtClean="0"/>
          </a:p>
          <a:p>
            <a:r>
              <a:rPr lang="es-PR" sz="2000" dirty="0" smtClean="0"/>
              <a:t>Cualquier </a:t>
            </a:r>
            <a:r>
              <a:rPr lang="es-PR" sz="2000" dirty="0"/>
              <a:t>dato que falte por entrar y sea requerido, le será notificado al intentar continuar a la próxima pantalla. </a:t>
            </a:r>
            <a:endParaRPr lang="es-PR" sz="2000" dirty="0" smtClean="0"/>
          </a:p>
          <a:p>
            <a:pPr marL="0" indent="0">
              <a:buNone/>
            </a:pPr>
            <a:endParaRPr lang="es-PR" sz="2000" dirty="0" smtClean="0"/>
          </a:p>
          <a:p>
            <a:r>
              <a:rPr lang="es-PR" sz="2000" dirty="0" smtClean="0"/>
              <a:t>Si </a:t>
            </a:r>
            <a:r>
              <a:rPr lang="es-PR" sz="2000" dirty="0"/>
              <a:t>se requiere incorporar un documento como anejo, también le será informado y no permitirá continuar hasta que se incorpore el mismo. </a:t>
            </a:r>
            <a:endParaRPr lang="es-PR" sz="2000" dirty="0" smtClean="0"/>
          </a:p>
          <a:p>
            <a:pPr marL="0" indent="0">
              <a:buNone/>
            </a:pPr>
            <a:endParaRPr lang="es-PR" sz="2000" dirty="0" smtClean="0"/>
          </a:p>
          <a:p>
            <a:r>
              <a:rPr lang="es-PR" sz="2000" dirty="0" smtClean="0"/>
              <a:t>Cuando </a:t>
            </a:r>
            <a:r>
              <a:rPr lang="es-PR" sz="2000" dirty="0"/>
              <a:t>entre todos los datos y/o documentos, presione </a:t>
            </a:r>
            <a:r>
              <a:rPr lang="es-PR" sz="2000" b="1" dirty="0"/>
              <a:t>Someter Solicitud</a:t>
            </a:r>
            <a:r>
              <a:rPr lang="es-PR" sz="2000" dirty="0"/>
              <a:t>. </a:t>
            </a:r>
            <a:endParaRPr lang="es-PR" sz="2000" dirty="0" smtClean="0"/>
          </a:p>
          <a:p>
            <a:endParaRPr lang="es-PR" sz="2000" dirty="0" smtClean="0"/>
          </a:p>
          <a:p>
            <a:r>
              <a:rPr lang="es-PR" sz="2000" dirty="0" smtClean="0"/>
              <a:t>A </a:t>
            </a:r>
            <a:r>
              <a:rPr lang="es-PR" sz="2000" dirty="0"/>
              <a:t>continuación un ejemplo de esta </a:t>
            </a:r>
            <a:r>
              <a:rPr lang="es-PR" sz="2000" dirty="0" smtClean="0"/>
              <a:t>pantalla.</a:t>
            </a:r>
            <a:endParaRPr lang="en-029" sz="2000" dirty="0"/>
          </a:p>
          <a:p>
            <a:endParaRPr lang="en-029" dirty="0"/>
          </a:p>
        </p:txBody>
      </p:sp>
    </p:spTree>
    <p:extLst>
      <p:ext uri="{BB962C8B-B14F-4D97-AF65-F5344CB8AC3E}">
        <p14:creationId xmlns:p14="http://schemas.microsoft.com/office/powerpoint/2010/main" val="37747753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587022"/>
          </a:xfrm>
        </p:spPr>
        <p:txBody>
          <a:bodyPr>
            <a:normAutofit/>
          </a:bodyPr>
          <a:lstStyle/>
          <a:p>
            <a:pPr lvl="0"/>
            <a:r>
              <a:rPr lang="es-PR" sz="2400" b="1" dirty="0" smtClean="0"/>
              <a:t>     </a:t>
            </a:r>
            <a:r>
              <a:rPr lang="es-PR" sz="3600" b="1" dirty="0" smtClean="0"/>
              <a:t>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8890"/>
            <a:ext cx="9144000" cy="50702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7223" y="550333"/>
            <a:ext cx="2113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0" dirty="0" err="1" smtClean="0">
                <a:latin typeface="+mn-lt"/>
              </a:rPr>
              <a:t>Instrucciones</a:t>
            </a:r>
            <a:endParaRPr lang="en-US" sz="2400" b="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2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587022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   </a:t>
            </a:r>
            <a:r>
              <a:rPr lang="es-PR" sz="3600" b="1" dirty="0" smtClean="0"/>
              <a:t>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2112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8446" y="635000"/>
            <a:ext cx="1969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Crear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Portada</a:t>
            </a:r>
            <a:endParaRPr lang="en-US" sz="2000" b="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98089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8889"/>
            <a:ext cx="9144000" cy="51061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7222" y="606778"/>
            <a:ext cx="2457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Informe</a:t>
            </a:r>
            <a:r>
              <a:rPr lang="en-US" sz="2000" b="0" i="0" dirty="0" smtClean="0">
                <a:latin typeface="+mn-lt"/>
              </a:rPr>
              <a:t> de </a:t>
            </a:r>
            <a:r>
              <a:rPr lang="en-US" sz="2000" b="0" i="0" dirty="0" err="1" smtClean="0">
                <a:latin typeface="+mn-lt"/>
              </a:rPr>
              <a:t>Logros</a:t>
            </a:r>
            <a:endParaRPr lang="en-US" sz="2000" b="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29846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7222" y="606778"/>
            <a:ext cx="4053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Informe</a:t>
            </a:r>
            <a:r>
              <a:rPr lang="en-US" sz="2000" b="0" i="0" dirty="0" smtClean="0">
                <a:latin typeface="+mn-lt"/>
              </a:rPr>
              <a:t> de </a:t>
            </a:r>
            <a:r>
              <a:rPr lang="en-US" sz="2000" b="0" i="0" dirty="0" err="1" smtClean="0">
                <a:latin typeface="+mn-lt"/>
              </a:rPr>
              <a:t>Logros</a:t>
            </a:r>
            <a:r>
              <a:rPr lang="en-US" sz="2000" b="0" i="0" dirty="0" smtClean="0">
                <a:latin typeface="+mn-lt"/>
              </a:rPr>
              <a:t> (</a:t>
            </a:r>
            <a:r>
              <a:rPr lang="en-US" sz="2000" b="0" i="0" dirty="0" err="1" smtClean="0">
                <a:latin typeface="+mn-lt"/>
              </a:rPr>
              <a:t>expandido</a:t>
            </a:r>
            <a:r>
              <a:rPr lang="en-US" sz="2000" b="0" i="0" dirty="0" smtClean="0">
                <a:latin typeface="+mn-lt"/>
              </a:rPr>
              <a:t>)</a:t>
            </a:r>
            <a:endParaRPr lang="en-US" sz="2000" b="0" i="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8889"/>
            <a:ext cx="9144000" cy="513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460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7222" y="606778"/>
            <a:ext cx="6301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Informe</a:t>
            </a:r>
            <a:r>
              <a:rPr lang="en-US" sz="2000" b="0" i="0" dirty="0" smtClean="0">
                <a:latin typeface="+mn-lt"/>
              </a:rPr>
              <a:t> de </a:t>
            </a:r>
            <a:r>
              <a:rPr lang="en-US" sz="2000" b="0" i="0" dirty="0" err="1" smtClean="0">
                <a:latin typeface="+mn-lt"/>
              </a:rPr>
              <a:t>Logros</a:t>
            </a:r>
            <a:r>
              <a:rPr lang="en-US" sz="2000" b="0" i="0" dirty="0" smtClean="0">
                <a:latin typeface="+mn-lt"/>
              </a:rPr>
              <a:t> (</a:t>
            </a:r>
            <a:r>
              <a:rPr lang="en-US" sz="2000" b="0" i="0" dirty="0" err="1" smtClean="0">
                <a:latin typeface="+mn-lt"/>
              </a:rPr>
              <a:t>Narrativa</a:t>
            </a:r>
            <a:r>
              <a:rPr lang="en-US" sz="2000" b="0" i="0" dirty="0" smtClean="0">
                <a:latin typeface="+mn-lt"/>
              </a:rPr>
              <a:t> de los </a:t>
            </a:r>
            <a:r>
              <a:rPr lang="en-US" sz="2000" b="0" i="0" dirty="0" err="1" smtClean="0">
                <a:latin typeface="+mn-lt"/>
              </a:rPr>
              <a:t>Resultados</a:t>
            </a:r>
            <a:r>
              <a:rPr lang="en-US" sz="2000" b="0" i="0" dirty="0" smtClean="0">
                <a:latin typeface="+mn-lt"/>
              </a:rPr>
              <a:t>…)</a:t>
            </a:r>
            <a:endParaRPr lang="en-US" sz="2000" b="0" i="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8890"/>
            <a:ext cx="9144000" cy="516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657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7222" y="606778"/>
            <a:ext cx="132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Resumen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8889"/>
            <a:ext cx="9144000" cy="50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8667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7222" y="606778"/>
            <a:ext cx="2953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Resumen</a:t>
            </a:r>
            <a:r>
              <a:rPr lang="en-US" sz="2000" b="0" i="0" dirty="0" smtClean="0">
                <a:latin typeface="+mn-lt"/>
              </a:rPr>
              <a:t> (</a:t>
            </a:r>
            <a:r>
              <a:rPr lang="en-US" sz="2000" b="0" i="0" dirty="0" err="1" smtClean="0">
                <a:latin typeface="+mn-lt"/>
              </a:rPr>
              <a:t>expandido</a:t>
            </a:r>
            <a:r>
              <a:rPr lang="en-US" sz="2000" b="0" i="0" dirty="0" smtClean="0">
                <a:latin typeface="+mn-lt"/>
              </a:rPr>
              <a:t>)</a:t>
            </a:r>
            <a:endParaRPr lang="en-US" sz="2000" b="0" i="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217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7222" y="606778"/>
            <a:ext cx="3176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Estudio</a:t>
            </a:r>
            <a:r>
              <a:rPr lang="en-US" sz="2000" b="0" i="0" dirty="0" smtClean="0">
                <a:latin typeface="+mn-lt"/>
              </a:rPr>
              <a:t> de </a:t>
            </a:r>
            <a:r>
              <a:rPr lang="en-US" sz="2000" b="0" i="0" dirty="0" err="1" smtClean="0">
                <a:latin typeface="+mn-lt"/>
              </a:rPr>
              <a:t>Necesidades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999"/>
            <a:ext cx="9144000" cy="524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704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7222" y="606778"/>
            <a:ext cx="5762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Estudio</a:t>
            </a:r>
            <a:r>
              <a:rPr lang="en-US" sz="2000" b="0" i="0" dirty="0" smtClean="0">
                <a:latin typeface="+mn-lt"/>
              </a:rPr>
              <a:t> de </a:t>
            </a:r>
            <a:r>
              <a:rPr lang="en-US" sz="2000" b="0" i="0" dirty="0" err="1" smtClean="0">
                <a:latin typeface="+mn-lt"/>
              </a:rPr>
              <a:t>Necesidades</a:t>
            </a:r>
            <a:r>
              <a:rPr lang="en-US" sz="2000" b="0" i="0" dirty="0" smtClean="0">
                <a:latin typeface="+mn-lt"/>
              </a:rPr>
              <a:t> – </a:t>
            </a:r>
            <a:r>
              <a:rPr lang="en-US" sz="2000" b="0" i="0" dirty="0" err="1" smtClean="0">
                <a:latin typeface="+mn-lt"/>
              </a:rPr>
              <a:t>Agregar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Actividad</a:t>
            </a:r>
            <a:endParaRPr lang="en-US" sz="2000" b="0" i="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9443"/>
            <a:ext cx="9144000" cy="492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346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7222" y="606778"/>
            <a:ext cx="5531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Estudio</a:t>
            </a:r>
            <a:r>
              <a:rPr lang="en-US" sz="2000" b="0" i="0" dirty="0" smtClean="0">
                <a:latin typeface="+mn-lt"/>
              </a:rPr>
              <a:t> de </a:t>
            </a:r>
            <a:r>
              <a:rPr lang="en-US" sz="2000" b="0" i="0" dirty="0" err="1" smtClean="0">
                <a:latin typeface="+mn-lt"/>
              </a:rPr>
              <a:t>Necesidades</a:t>
            </a:r>
            <a:r>
              <a:rPr lang="en-US" sz="2000" b="0" i="0" dirty="0" smtClean="0">
                <a:latin typeface="+mn-lt"/>
              </a:rPr>
              <a:t> – Con </a:t>
            </a:r>
            <a:r>
              <a:rPr lang="en-US" sz="2000" b="0" i="0" dirty="0" err="1" smtClean="0">
                <a:latin typeface="+mn-lt"/>
              </a:rPr>
              <a:t>Actividades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9444"/>
            <a:ext cx="9144000" cy="510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701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587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smtClean="0">
                <a:latin typeface="+mn-lt"/>
              </a:rPr>
              <a:t>Plan de </a:t>
            </a:r>
            <a:r>
              <a:rPr lang="en-US" sz="2000" b="0" i="0" dirty="0" err="1" smtClean="0">
                <a:latin typeface="+mn-lt"/>
              </a:rPr>
              <a:t>Trabajo</a:t>
            </a:r>
            <a:r>
              <a:rPr lang="en-US" sz="2000" b="0" i="0" dirty="0" smtClean="0">
                <a:latin typeface="+mn-lt"/>
              </a:rPr>
              <a:t> – </a:t>
            </a:r>
            <a:r>
              <a:rPr lang="en-US" sz="2000" b="0" i="0" dirty="0" err="1" smtClean="0">
                <a:latin typeface="+mn-lt"/>
              </a:rPr>
              <a:t>Componente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Programático</a:t>
            </a:r>
            <a:endParaRPr lang="en-US" sz="2000" b="0" i="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111"/>
            <a:ext cx="9144000" cy="510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801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5840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smtClean="0">
                <a:latin typeface="+mn-lt"/>
              </a:rPr>
              <a:t>Plan de </a:t>
            </a:r>
            <a:r>
              <a:rPr lang="en-US" sz="2000" b="0" i="0" dirty="0" err="1" smtClean="0">
                <a:latin typeface="+mn-lt"/>
              </a:rPr>
              <a:t>Trabajo</a:t>
            </a:r>
            <a:r>
              <a:rPr lang="en-US" sz="2000" b="0" i="0" dirty="0" smtClean="0">
                <a:latin typeface="+mn-lt"/>
              </a:rPr>
              <a:t> – </a:t>
            </a:r>
            <a:r>
              <a:rPr lang="en-US" sz="2000" b="0" i="0" dirty="0" err="1" smtClean="0">
                <a:latin typeface="+mn-lt"/>
              </a:rPr>
              <a:t>Añadir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Método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Evaluación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3556"/>
            <a:ext cx="9144000" cy="50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417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5914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smtClean="0">
                <a:latin typeface="+mn-lt"/>
              </a:rPr>
              <a:t>Plan de </a:t>
            </a:r>
            <a:r>
              <a:rPr lang="en-US" sz="2000" b="0" i="0" dirty="0" err="1" smtClean="0">
                <a:latin typeface="+mn-lt"/>
              </a:rPr>
              <a:t>Trabajo</a:t>
            </a:r>
            <a:r>
              <a:rPr lang="en-US" sz="2000" b="0" i="0" dirty="0" smtClean="0">
                <a:latin typeface="+mn-lt"/>
              </a:rPr>
              <a:t> – </a:t>
            </a:r>
            <a:r>
              <a:rPr lang="en-US" sz="2000" b="0" i="0" dirty="0" err="1" smtClean="0">
                <a:latin typeface="+mn-lt"/>
              </a:rPr>
              <a:t>Componente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Administrativo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1223"/>
            <a:ext cx="9144000" cy="510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686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2514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Recursos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Humanos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1171222"/>
            <a:ext cx="9042400" cy="509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744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Recursos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Humanos</a:t>
            </a:r>
            <a:r>
              <a:rPr lang="en-US" sz="2000" b="0" i="0" dirty="0" smtClean="0">
                <a:latin typeface="+mn-lt"/>
              </a:rPr>
              <a:t> - </a:t>
            </a:r>
            <a:r>
              <a:rPr lang="en-US" sz="2000" b="0" i="0" dirty="0" err="1" smtClean="0">
                <a:latin typeface="+mn-lt"/>
              </a:rPr>
              <a:t>Agregar</a:t>
            </a:r>
            <a:endParaRPr lang="en-US" sz="2000" b="0" i="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110"/>
            <a:ext cx="9144000" cy="509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439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2959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Presupuesto</a:t>
            </a:r>
            <a:r>
              <a:rPr lang="en-US" sz="2000" b="0" i="0" dirty="0" smtClean="0">
                <a:latin typeface="+mn-lt"/>
              </a:rPr>
              <a:t> - Personal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5332"/>
            <a:ext cx="9144000" cy="509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682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4278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Presupuesto</a:t>
            </a:r>
            <a:r>
              <a:rPr lang="en-US" sz="2000" b="0" i="0" dirty="0" smtClean="0">
                <a:latin typeface="+mn-lt"/>
              </a:rPr>
              <a:t> – Personal (</a:t>
            </a:r>
            <a:r>
              <a:rPr lang="en-US" sz="2000" b="0" i="0" dirty="0" err="1" smtClean="0">
                <a:latin typeface="+mn-lt"/>
              </a:rPr>
              <a:t>agregar</a:t>
            </a:r>
            <a:r>
              <a:rPr lang="en-US" sz="2000" b="0" i="0" dirty="0" smtClean="0">
                <a:latin typeface="+mn-lt"/>
              </a:rPr>
              <a:t>)</a:t>
            </a:r>
            <a:endParaRPr lang="en-US" sz="2000" b="0" i="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7666"/>
            <a:ext cx="9144000" cy="506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388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Crear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44222" y="592667"/>
            <a:ext cx="6143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Presupuesto</a:t>
            </a:r>
            <a:r>
              <a:rPr lang="en-US" sz="2000" b="0" i="0" dirty="0" smtClean="0">
                <a:latin typeface="+mn-lt"/>
              </a:rPr>
              <a:t> – </a:t>
            </a:r>
            <a:r>
              <a:rPr lang="en-US" sz="2000" b="0" i="0" dirty="0" err="1" smtClean="0">
                <a:latin typeface="+mn-lt"/>
              </a:rPr>
              <a:t>Beneficios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Marginales</a:t>
            </a:r>
            <a:r>
              <a:rPr lang="en-US" sz="2000" b="0" i="0" dirty="0" smtClean="0">
                <a:latin typeface="+mn-lt"/>
              </a:rPr>
              <a:t>, </a:t>
            </a:r>
            <a:r>
              <a:rPr lang="en-US" sz="2000" b="0" i="0" dirty="0" err="1" smtClean="0">
                <a:latin typeface="+mn-lt"/>
              </a:rPr>
              <a:t>Viajes</a:t>
            </a:r>
            <a:r>
              <a:rPr lang="en-US" sz="2000" b="0" i="0" dirty="0" smtClean="0">
                <a:latin typeface="+mn-lt"/>
              </a:rPr>
              <a:t>, etc.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7666"/>
            <a:ext cx="9144000" cy="506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699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77" y="141111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Someter el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8889"/>
            <a:ext cx="9144000" cy="51638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4890" y="677334"/>
            <a:ext cx="207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smtClean="0">
                <a:latin typeface="+mn-lt"/>
              </a:rPr>
              <a:t>Plan a </a:t>
            </a:r>
            <a:r>
              <a:rPr lang="en-US" sz="2000" b="0" i="0" dirty="0" err="1" smtClean="0">
                <a:latin typeface="+mn-lt"/>
              </a:rPr>
              <a:t>Someter</a:t>
            </a:r>
            <a:endParaRPr lang="en-US" sz="2000" b="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02854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77" y="141111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Someter el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874890" y="677334"/>
            <a:ext cx="4273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Anejos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Obligatorios</a:t>
            </a:r>
            <a:r>
              <a:rPr lang="en-US" sz="2000" b="0" i="0" dirty="0" smtClean="0">
                <a:latin typeface="+mn-lt"/>
              </a:rPr>
              <a:t> / </a:t>
            </a:r>
            <a:r>
              <a:rPr lang="en-US" sz="2000" b="0" i="0" dirty="0" err="1" smtClean="0">
                <a:latin typeface="+mn-lt"/>
              </a:rPr>
              <a:t>Opcionales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0855"/>
            <a:ext cx="9144000" cy="509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558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77" y="141111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Someter el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058334" y="677334"/>
            <a:ext cx="1774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Validaciones</a:t>
            </a:r>
            <a:endParaRPr lang="en-US" sz="2000" b="0" i="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3556"/>
            <a:ext cx="9144000" cy="503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148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77" y="141111"/>
            <a:ext cx="8229600" cy="601133"/>
          </a:xfrm>
        </p:spPr>
        <p:txBody>
          <a:bodyPr>
            <a:normAutofit/>
          </a:bodyPr>
          <a:lstStyle/>
          <a:p>
            <a:pPr lvl="0"/>
            <a:r>
              <a:rPr lang="es-PR" b="1" dirty="0" smtClean="0"/>
              <a:t> </a:t>
            </a:r>
            <a:r>
              <a:rPr lang="es-PR" sz="3600" b="1" dirty="0" smtClean="0"/>
              <a:t>   Someter el </a:t>
            </a:r>
            <a:r>
              <a:rPr lang="es-PR" sz="3600" b="1" dirty="0"/>
              <a:t>Plan de </a:t>
            </a:r>
            <a:r>
              <a:rPr lang="es-PR" sz="3600" b="1" dirty="0" smtClean="0"/>
              <a:t>Trabajo</a:t>
            </a:r>
            <a:endParaRPr lang="en-029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058334" y="677334"/>
            <a:ext cx="1891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err="1" smtClean="0">
                <a:latin typeface="+mn-lt"/>
              </a:rPr>
              <a:t>Confirmación</a:t>
            </a:r>
            <a:endParaRPr lang="en-US" sz="2000" b="0" i="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1222"/>
            <a:ext cx="9144000" cy="50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023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222956"/>
            <a:ext cx="8229600" cy="59548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     </a:t>
            </a:r>
            <a:r>
              <a:rPr lang="en-US" sz="2400" b="1" dirty="0" err="1" smtClean="0"/>
              <a:t>Búsquedas</a:t>
            </a:r>
            <a:r>
              <a:rPr lang="en-US" sz="2400" b="1" dirty="0" smtClean="0"/>
              <a:t> </a:t>
            </a:r>
            <a:r>
              <a:rPr lang="en-US" sz="2400" b="1" dirty="0"/>
              <a:t>de </a:t>
            </a:r>
            <a:r>
              <a:rPr lang="en-US" sz="2400" b="1" dirty="0" smtClean="0"/>
              <a:t>Solicitudes/Planes </a:t>
            </a:r>
            <a:r>
              <a:rPr lang="en-US" sz="2400" b="1" dirty="0"/>
              <a:t>de </a:t>
            </a:r>
            <a:r>
              <a:rPr lang="en-US" sz="2400" b="1" dirty="0" err="1"/>
              <a:t>Trabajo</a:t>
            </a:r>
            <a:endParaRPr lang="en-029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28134" y="781756"/>
            <a:ext cx="7537450" cy="939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Para saber el </a:t>
            </a:r>
            <a:r>
              <a:rPr lang="en-US" sz="2000" dirty="0" err="1" smtClean="0"/>
              <a:t>estatus</a:t>
            </a:r>
            <a:r>
              <a:rPr lang="en-US" sz="2000" dirty="0" smtClean="0"/>
              <a:t> de un Plan de </a:t>
            </a:r>
            <a:r>
              <a:rPr lang="en-US" sz="2000" dirty="0" err="1" smtClean="0"/>
              <a:t>Trabajo</a:t>
            </a:r>
            <a:r>
              <a:rPr lang="en-US" sz="2000" dirty="0" smtClean="0"/>
              <a:t>, </a:t>
            </a:r>
            <a:r>
              <a:rPr lang="en-US" sz="2000" dirty="0" err="1" smtClean="0"/>
              <a:t>debe</a:t>
            </a:r>
            <a:r>
              <a:rPr lang="en-US" sz="2000" dirty="0" smtClean="0"/>
              <a:t> </a:t>
            </a:r>
            <a:r>
              <a:rPr lang="en-US" sz="2000" dirty="0" err="1" smtClean="0"/>
              <a:t>ir</a:t>
            </a:r>
            <a:r>
              <a:rPr lang="en-US" sz="2000" dirty="0" smtClean="0"/>
              <a:t> al </a:t>
            </a:r>
            <a:r>
              <a:rPr lang="en-US" sz="2000" dirty="0" err="1" smtClean="0"/>
              <a:t>inicio</a:t>
            </a:r>
            <a:r>
              <a:rPr lang="en-US" sz="2000" dirty="0" smtClean="0"/>
              <a:t> de la </a:t>
            </a:r>
            <a:r>
              <a:rPr lang="en-US" sz="2000" dirty="0" err="1" smtClean="0"/>
              <a:t>aplicación</a:t>
            </a:r>
            <a:r>
              <a:rPr lang="en-US" sz="2000" dirty="0" smtClean="0"/>
              <a:t>, </a:t>
            </a:r>
            <a:r>
              <a:rPr lang="en-US" sz="2000" dirty="0" err="1" smtClean="0"/>
              <a:t>allí</a:t>
            </a:r>
            <a:r>
              <a:rPr lang="en-US" sz="2000" dirty="0" smtClean="0"/>
              <a:t> los </a:t>
            </a:r>
            <a:r>
              <a:rPr lang="en-US" sz="2000" dirty="0" err="1" smtClean="0"/>
              <a:t>verá</a:t>
            </a:r>
            <a:r>
              <a:rPr lang="en-US" sz="2000" dirty="0" smtClean="0"/>
              <a:t> el </a:t>
            </a:r>
            <a:r>
              <a:rPr lang="en-US" sz="2000" dirty="0" err="1" smtClean="0"/>
              <a:t>las</a:t>
            </a:r>
            <a:r>
              <a:rPr lang="en-US" sz="2000" dirty="0" smtClean="0"/>
              <a:t> </a:t>
            </a:r>
            <a:r>
              <a:rPr lang="en-US" sz="2000" dirty="0" err="1" smtClean="0"/>
              <a:t>diferentes</a:t>
            </a:r>
            <a:r>
              <a:rPr lang="en-US" sz="2000" dirty="0" smtClean="0"/>
              <a:t> </a:t>
            </a:r>
            <a:r>
              <a:rPr lang="en-US" sz="2000" dirty="0" err="1" smtClean="0"/>
              <a:t>pestañas</a:t>
            </a:r>
            <a:r>
              <a:rPr lang="en-US" sz="2000" dirty="0" smtClean="0"/>
              <a:t>, de </a:t>
            </a:r>
            <a:r>
              <a:rPr lang="en-US" sz="2000" dirty="0" err="1" smtClean="0"/>
              <a:t>acuerdo</a:t>
            </a:r>
            <a:r>
              <a:rPr lang="en-US" sz="2000" dirty="0" smtClean="0"/>
              <a:t> a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en-US" sz="2000" dirty="0" err="1" smtClean="0"/>
              <a:t>estado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2668"/>
            <a:ext cx="9144000" cy="436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20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1178"/>
            <a:ext cx="8229600" cy="539044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     </a:t>
            </a:r>
            <a:r>
              <a:rPr lang="es-PR" sz="2400" b="1" dirty="0" smtClean="0"/>
              <a:t>Correcciones / Modificaciones</a:t>
            </a:r>
            <a:endParaRPr lang="es-P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839" y="1037166"/>
            <a:ext cx="7924800" cy="5341056"/>
          </a:xfrm>
        </p:spPr>
        <p:txBody>
          <a:bodyPr/>
          <a:lstStyle/>
          <a:p>
            <a:pPr>
              <a:buFont typeface="Wingdings" charset="2"/>
              <a:buChar char="q"/>
            </a:pPr>
            <a:r>
              <a:rPr lang="es-PR" sz="2200" dirty="0" smtClean="0"/>
              <a:t>Cuando se le requiera hacer correcciones y/o modificaciones a la Solicitud de Plan de Trabajo, las mismas serán asociadas a la parte específica donde debe realizar las mismas.</a:t>
            </a:r>
          </a:p>
          <a:p>
            <a:pPr>
              <a:buFont typeface="Wingdings" charset="2"/>
              <a:buChar char="q"/>
            </a:pPr>
            <a:endParaRPr lang="es-PR" sz="2200" dirty="0" smtClean="0"/>
          </a:p>
          <a:p>
            <a:pPr>
              <a:buFont typeface="Wingdings" charset="2"/>
              <a:buChar char="q"/>
            </a:pPr>
            <a:r>
              <a:rPr lang="es-PR" sz="2200" dirty="0" smtClean="0"/>
              <a:t>Sólo podrá modificar las áreas donde se le requieran cambios/mejoras/modificaciones, las demás áreas no estarán disponibles para ser alteradas.</a:t>
            </a:r>
          </a:p>
          <a:p>
            <a:pPr>
              <a:buFont typeface="Wingdings" charset="2"/>
              <a:buChar char="q"/>
            </a:pPr>
            <a:endParaRPr lang="es-PR" sz="2200" dirty="0" smtClean="0"/>
          </a:p>
          <a:p>
            <a:pPr>
              <a:buFont typeface="Wingdings" charset="2"/>
              <a:buChar char="q"/>
            </a:pPr>
            <a:r>
              <a:rPr lang="es-PR" sz="2200" dirty="0" smtClean="0"/>
              <a:t>De requerir modificar un área no indicada, deberá comunicarse con la Unidad de Adjudicación de Fondos para que le autoricen y se haga lo propio en la aplicación.</a:t>
            </a:r>
            <a:endParaRPr lang="es-PR" sz="2200" dirty="0"/>
          </a:p>
        </p:txBody>
      </p:sp>
    </p:spTree>
    <p:extLst>
      <p:ext uri="{BB962C8B-B14F-4D97-AF65-F5344CB8AC3E}">
        <p14:creationId xmlns:p14="http://schemas.microsoft.com/office/powerpoint/2010/main" val="31441502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41111"/>
            <a:ext cx="8229600" cy="659136"/>
          </a:xfrm>
        </p:spPr>
        <p:txBody>
          <a:bodyPr/>
          <a:lstStyle/>
          <a:p>
            <a:r>
              <a:rPr lang="en-029" dirty="0" smtClean="0"/>
              <a:t>    </a:t>
            </a:r>
            <a:r>
              <a:rPr lang="en-029" sz="2400" dirty="0" err="1" smtClean="0"/>
              <a:t>Perfil</a:t>
            </a:r>
            <a:r>
              <a:rPr lang="en-029" sz="2400" dirty="0" smtClean="0"/>
              <a:t> del </a:t>
            </a:r>
            <a:r>
              <a:rPr lang="en-029" sz="2400" dirty="0" err="1" smtClean="0"/>
              <a:t>Usuario</a:t>
            </a:r>
            <a:endParaRPr lang="en-029" dirty="0"/>
          </a:p>
        </p:txBody>
      </p:sp>
      <p:sp>
        <p:nvSpPr>
          <p:cNvPr id="3" name="TextBox 2"/>
          <p:cNvSpPr txBox="1"/>
          <p:nvPr/>
        </p:nvSpPr>
        <p:spPr>
          <a:xfrm>
            <a:off x="677334" y="776110"/>
            <a:ext cx="82509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 smtClean="0">
                <a:latin typeface="+mn-lt"/>
              </a:rPr>
              <a:t>En </a:t>
            </a:r>
            <a:r>
              <a:rPr lang="en-US" sz="2000" b="0" i="0" dirty="0" err="1" smtClean="0">
                <a:latin typeface="+mn-lt"/>
              </a:rPr>
              <a:t>esta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opción</a:t>
            </a:r>
            <a:r>
              <a:rPr lang="en-US" sz="2000" b="0" i="0" dirty="0" smtClean="0">
                <a:latin typeface="+mn-lt"/>
              </a:rPr>
              <a:t>, el </a:t>
            </a:r>
            <a:r>
              <a:rPr lang="en-US" sz="2000" b="0" i="0" dirty="0" err="1" smtClean="0">
                <a:latin typeface="+mn-lt"/>
              </a:rPr>
              <a:t>usuario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puede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validar</a:t>
            </a:r>
            <a:r>
              <a:rPr lang="en-US" sz="2000" b="0" i="0" dirty="0" smtClean="0">
                <a:latin typeface="+mn-lt"/>
              </a:rPr>
              <a:t> y/o </a:t>
            </a:r>
            <a:r>
              <a:rPr lang="en-US" sz="2000" b="0" i="0" dirty="0" err="1" smtClean="0">
                <a:latin typeface="+mn-lt"/>
              </a:rPr>
              <a:t>corregir</a:t>
            </a:r>
            <a:r>
              <a:rPr lang="en-US" sz="2000" b="0" i="0" dirty="0" smtClean="0">
                <a:latin typeface="+mn-lt"/>
              </a:rPr>
              <a:t> la </a:t>
            </a:r>
          </a:p>
          <a:p>
            <a:r>
              <a:rPr lang="en-US" sz="2000" b="0" i="0" dirty="0" err="1" smtClean="0">
                <a:latin typeface="+mn-lt"/>
              </a:rPr>
              <a:t>información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provista</a:t>
            </a:r>
            <a:r>
              <a:rPr lang="en-US" sz="2000" b="0" i="0" dirty="0" smtClean="0">
                <a:latin typeface="+mn-lt"/>
              </a:rPr>
              <a:t> al </a:t>
            </a:r>
            <a:r>
              <a:rPr lang="en-US" sz="2000" b="0" i="0" dirty="0" err="1" smtClean="0">
                <a:latin typeface="+mn-lt"/>
              </a:rPr>
              <a:t>momento</a:t>
            </a:r>
            <a:r>
              <a:rPr lang="en-US" sz="2000" b="0" i="0" dirty="0" smtClean="0">
                <a:latin typeface="+mn-lt"/>
              </a:rPr>
              <a:t> del </a:t>
            </a:r>
            <a:r>
              <a:rPr lang="en-US" sz="2000" b="0" i="0" dirty="0" err="1" smtClean="0">
                <a:latin typeface="+mn-lt"/>
              </a:rPr>
              <a:t>Registro</a:t>
            </a:r>
            <a:r>
              <a:rPr lang="en-US" sz="2000" b="0" i="0" dirty="0" smtClean="0">
                <a:latin typeface="+mn-lt"/>
              </a:rPr>
              <a:t>, </a:t>
            </a:r>
            <a:r>
              <a:rPr lang="en-US" sz="2000" b="0" i="0" dirty="0" err="1" smtClean="0">
                <a:latin typeface="+mn-lt"/>
              </a:rPr>
              <a:t>asi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como</a:t>
            </a:r>
            <a:r>
              <a:rPr lang="en-US" sz="2000" b="0" i="0" dirty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cambiar</a:t>
            </a:r>
            <a:r>
              <a:rPr lang="en-US" sz="2000" b="0" i="0" dirty="0" smtClean="0">
                <a:latin typeface="+mn-lt"/>
              </a:rPr>
              <a:t> </a:t>
            </a:r>
          </a:p>
          <a:p>
            <a:r>
              <a:rPr lang="en-US" sz="2000" b="0" i="0" dirty="0" err="1" smtClean="0">
                <a:latin typeface="+mn-lt"/>
              </a:rPr>
              <a:t>su</a:t>
            </a:r>
            <a:r>
              <a:rPr lang="en-US" sz="2000" b="0" i="0" dirty="0" smtClean="0">
                <a:latin typeface="+mn-lt"/>
              </a:rPr>
              <a:t> </a:t>
            </a:r>
            <a:r>
              <a:rPr lang="en-US" sz="2000" b="0" i="0" dirty="0" err="1" smtClean="0">
                <a:latin typeface="+mn-lt"/>
              </a:rPr>
              <a:t>contraseña</a:t>
            </a:r>
            <a:r>
              <a:rPr lang="en-US" sz="2000" b="0" i="0" dirty="0" smtClean="0">
                <a:latin typeface="+mn-lt"/>
              </a:rPr>
              <a:t>.  A </a:t>
            </a:r>
            <a:r>
              <a:rPr lang="en-US" sz="2000" b="0" i="0" dirty="0" err="1" smtClean="0">
                <a:latin typeface="+mn-lt"/>
              </a:rPr>
              <a:t>continuación</a:t>
            </a:r>
            <a:r>
              <a:rPr lang="en-US" sz="2000" b="0" i="0" dirty="0" smtClean="0">
                <a:latin typeface="+mn-lt"/>
              </a:rPr>
              <a:t> un </a:t>
            </a:r>
            <a:r>
              <a:rPr lang="en-US" sz="2000" b="0" i="0" dirty="0" err="1" smtClean="0">
                <a:latin typeface="+mn-lt"/>
              </a:rPr>
              <a:t>ejemplo</a:t>
            </a:r>
            <a:r>
              <a:rPr lang="en-US" sz="2000" b="0" i="0" dirty="0" smtClean="0">
                <a:latin typeface="+mn-lt"/>
              </a:rPr>
              <a:t> de la </a:t>
            </a:r>
            <a:r>
              <a:rPr lang="en-US" sz="2000" b="0" i="0" dirty="0" err="1" smtClean="0">
                <a:latin typeface="+mn-lt"/>
              </a:rPr>
              <a:t>pantalla</a:t>
            </a:r>
            <a:r>
              <a:rPr lang="en-US" sz="2000" b="0" i="0" dirty="0" smtClean="0">
                <a:latin typeface="+mn-lt"/>
              </a:rPr>
              <a:t>:</a:t>
            </a:r>
            <a:endParaRPr lang="en-US" sz="2000" b="0" i="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435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266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330" y="414671"/>
            <a:ext cx="7581900" cy="941388"/>
          </a:xfrm>
        </p:spPr>
        <p:txBody>
          <a:bodyPr/>
          <a:lstStyle/>
          <a:p>
            <a:pPr algn="ctr"/>
            <a:r>
              <a:rPr lang="en-US" dirty="0" err="1" smtClean="0"/>
              <a:t>Asistencia</a:t>
            </a:r>
            <a:r>
              <a:rPr lang="en-US" dirty="0" smtClean="0"/>
              <a:t> </a:t>
            </a:r>
            <a:r>
              <a:rPr lang="en-US" dirty="0" err="1" smtClean="0"/>
              <a:t>Técnica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270" y="1387549"/>
            <a:ext cx="7537450" cy="4343400"/>
          </a:xfrm>
        </p:spPr>
        <p:txBody>
          <a:bodyPr/>
          <a:lstStyle/>
          <a:p>
            <a:r>
              <a:rPr lang="en-US" sz="2800" b="1" dirty="0" err="1" smtClean="0"/>
              <a:t>Situaciones</a:t>
            </a:r>
            <a:r>
              <a:rPr lang="en-US" sz="2800" b="1" dirty="0" smtClean="0"/>
              <a:t> con Internet y/o 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el Portal del DEPR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dirty="0" err="1" smtClean="0"/>
              <a:t>Comunicarse</a:t>
            </a:r>
            <a:r>
              <a:rPr lang="en-US" sz="2800" dirty="0" smtClean="0"/>
              <a:t> al Help Desk de OSIATD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b="1" dirty="0" err="1" smtClean="0"/>
              <a:t>Situaciones</a:t>
            </a:r>
            <a:r>
              <a:rPr lang="en-US" sz="2800" b="1" dirty="0" smtClean="0"/>
              <a:t> con la </a:t>
            </a:r>
            <a:r>
              <a:rPr lang="en-US" sz="2800" b="1" dirty="0" err="1" smtClean="0"/>
              <a:t>Aplicación</a:t>
            </a:r>
            <a:r>
              <a:rPr lang="en-US" sz="2800" b="1" dirty="0" smtClean="0"/>
              <a:t> de UPT</a:t>
            </a:r>
          </a:p>
          <a:p>
            <a:pPr marL="0" indent="0">
              <a:buNone/>
            </a:pPr>
            <a:r>
              <a:rPr lang="en-US" sz="2800" dirty="0" smtClean="0"/>
              <a:t>    </a:t>
            </a:r>
            <a:r>
              <a:rPr lang="en-US" sz="2800" dirty="0" err="1" smtClean="0"/>
              <a:t>Enviar</a:t>
            </a:r>
            <a:r>
              <a:rPr lang="en-US" sz="2800" dirty="0" smtClean="0"/>
              <a:t> </a:t>
            </a:r>
            <a:r>
              <a:rPr lang="en-US" sz="2800" dirty="0" err="1" smtClean="0"/>
              <a:t>correo</a:t>
            </a:r>
            <a:r>
              <a:rPr lang="en-US" sz="2800" dirty="0" smtClean="0"/>
              <a:t> </a:t>
            </a:r>
            <a:r>
              <a:rPr lang="en-US" sz="2800" dirty="0" err="1" smtClean="0"/>
              <a:t>electrónico</a:t>
            </a:r>
            <a:r>
              <a:rPr lang="en-US" sz="2800" dirty="0" smtClean="0"/>
              <a:t> a </a:t>
            </a:r>
          </a:p>
          <a:p>
            <a:pPr marL="0" indent="0">
              <a:buNone/>
            </a:pPr>
            <a:r>
              <a:rPr lang="en-US" sz="2800" dirty="0" smtClean="0"/>
              <a:t>    </a:t>
            </a:r>
            <a:r>
              <a:rPr lang="en-US" sz="2800" dirty="0" smtClean="0">
                <a:hlinkClick r:id="rId2"/>
              </a:rPr>
              <a:t>UPT@INSOLPR.COM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0365752"/>
      </p:ext>
    </p:extLst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716" y="0"/>
            <a:ext cx="7581900" cy="941388"/>
          </a:xfrm>
        </p:spPr>
        <p:txBody>
          <a:bodyPr>
            <a:noAutofit/>
          </a:bodyPr>
          <a:lstStyle/>
          <a:p>
            <a:pPr algn="ctr"/>
            <a:r>
              <a:rPr lang="en-029" sz="6000" dirty="0" err="1" smtClean="0"/>
              <a:t>Preguntas</a:t>
            </a:r>
            <a:r>
              <a:rPr lang="en-029" sz="6000" dirty="0" smtClean="0"/>
              <a:t/>
            </a:r>
            <a:br>
              <a:rPr lang="en-029" sz="6000" dirty="0" smtClean="0"/>
            </a:br>
            <a:endParaRPr lang="en-029" sz="6000" dirty="0"/>
          </a:p>
        </p:txBody>
      </p:sp>
      <p:pic>
        <p:nvPicPr>
          <p:cNvPr id="4" name="Picture 5" descr="dudas o pregunt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0" b="26950"/>
          <a:stretch>
            <a:fillRect/>
          </a:stretch>
        </p:blipFill>
        <p:spPr bwMode="auto">
          <a:xfrm>
            <a:off x="685800" y="1552222"/>
            <a:ext cx="7537450" cy="439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82602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cion PCE 2012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D0000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FEAAAA"/>
        </a:accent5>
        <a:accent6>
          <a:srgbClr val="AEAEAE"/>
        </a:accent6>
        <a:hlink>
          <a:srgbClr val="4D4D4D"/>
        </a:hlink>
        <a:folHlink>
          <a:srgbClr val="6672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DD5FB6AF93B047B19DE203D1FC0EF1" ma:contentTypeVersion="9" ma:contentTypeDescription="Create a new document." ma:contentTypeScope="" ma:versionID="0c4b0ff54803a313fd49388235ab277a">
  <xsd:schema xmlns:xsd="http://www.w3.org/2001/XMLSchema" xmlns:xs="http://www.w3.org/2001/XMLSchema" xmlns:p="http://schemas.microsoft.com/office/2006/metadata/properties" xmlns:ns2="52ebaa95-055a-40f0-9bd5-856e088a933c" targetNamespace="http://schemas.microsoft.com/office/2006/metadata/properties" ma:root="true" ma:fieldsID="6786f7b91adb2ac625a1c53e47f9a39a" ns2:_="">
    <xsd:import namespace="52ebaa95-055a-40f0-9bd5-856e088a93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ebaa95-055a-40f0-9bd5-856e088a933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2ebaa95-055a-40f0-9bd5-856e088a933c">ANEQXYWM5PSU-32-16</_dlc_DocId>
    <_dlc_DocIdUrl xmlns="52ebaa95-055a-40f0-9bd5-856e088a933c">
      <Url>http://de-moss-002/_layouts/DocIdRedir.aspx?ID=ANEQXYWM5PSU-32-16</Url>
      <Description>ANEQXYWM5PSU-32-16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0B28D64-5591-4E35-8721-B51D6013AD41}"/>
</file>

<file path=customXml/itemProps2.xml><?xml version="1.0" encoding="utf-8"?>
<ds:datastoreItem xmlns:ds="http://schemas.openxmlformats.org/officeDocument/2006/customXml" ds:itemID="{AB1436FC-240D-4394-BF78-D7A2B7FE4357}"/>
</file>

<file path=customXml/itemProps3.xml><?xml version="1.0" encoding="utf-8"?>
<ds:datastoreItem xmlns:ds="http://schemas.openxmlformats.org/officeDocument/2006/customXml" ds:itemID="{ED0CB8BD-E626-4932-9F9A-E2F4EE598ADC}"/>
</file>

<file path=customXml/itemProps4.xml><?xml version="1.0" encoding="utf-8"?>
<ds:datastoreItem xmlns:ds="http://schemas.openxmlformats.org/officeDocument/2006/customXml" ds:itemID="{449B441A-BC4F-4711-A9CD-F64C6AFA8AB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15240</TotalTime>
  <Words>1209</Words>
  <Application>Microsoft Office PowerPoint</Application>
  <PresentationFormat>On-screen Show (4:3)</PresentationFormat>
  <Paragraphs>137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presentacion PCE 2012</vt:lpstr>
      <vt:lpstr>        OFICINA DE ASUNTOS FEDERALES UNIDAD DE ADJUDICACIÓN DE FONDOS APLICACIÓN UNIDAD PLANES DE TRABAJO (UPT)  MARZO 2013  </vt:lpstr>
      <vt:lpstr>Instrucciones para someter el  Plan de Trabajo en Línea</vt:lpstr>
      <vt:lpstr>Procedimiento para preparar y someter el  Plan de Trabajo</vt:lpstr>
      <vt:lpstr>Cómo entrar al Sistema (“Login”)</vt:lpstr>
      <vt:lpstr>Cómo entrar al Sistema (“Login”)</vt:lpstr>
      <vt:lpstr>Cómo Registrarse</vt:lpstr>
      <vt:lpstr>Cómo Registrarse</vt:lpstr>
      <vt:lpstr>Cómo Registrarse</vt:lpstr>
      <vt:lpstr>Cómo Registrarse</vt:lpstr>
      <vt:lpstr>Cómo Registrarse</vt:lpstr>
      <vt:lpstr>            Cómo Registrarse</vt:lpstr>
      <vt:lpstr>            Cómo Registrarse</vt:lpstr>
      <vt:lpstr>     Menú Principal </vt:lpstr>
      <vt:lpstr>     Menú Principal </vt:lpstr>
      <vt:lpstr>Crear Plan de Trabajo</vt:lpstr>
      <vt:lpstr> 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Crear Plan de Trabajo</vt:lpstr>
      <vt:lpstr>    Someter el Plan de Trabajo</vt:lpstr>
      <vt:lpstr>    Someter el Plan de Trabajo</vt:lpstr>
      <vt:lpstr>    Someter el Plan de Trabajo</vt:lpstr>
      <vt:lpstr>    Someter el Plan de Trabajo</vt:lpstr>
      <vt:lpstr>     Búsquedas de Solicitudes/Planes de Trabajo</vt:lpstr>
      <vt:lpstr>     Correcciones / Modificaciones</vt:lpstr>
      <vt:lpstr>    Perfil del Usuario</vt:lpstr>
      <vt:lpstr>Asistencia Técnica</vt:lpstr>
      <vt:lpstr>Preguntas </vt:lpstr>
    </vt:vector>
  </TitlesOfParts>
  <Company>Oracle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Vanessa Monroy</dc:creator>
  <dc:description>This presentation contains information proprietary to Oracle Corporation</dc:description>
  <cp:lastModifiedBy>María J. Roldán Vicente</cp:lastModifiedBy>
  <cp:revision>1732</cp:revision>
  <cp:lastPrinted>2013-03-08T19:02:58Z</cp:lastPrinted>
  <dcterms:created xsi:type="dcterms:W3CDTF">2004-09-08T23:34:22Z</dcterms:created>
  <dcterms:modified xsi:type="dcterms:W3CDTF">2013-03-08T19:04:38Z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0x0101004EDD5FB6AF93B047B19DE203D1FC0EF1</vt:lpwstr>
  </property>
  <property fmtid="{D5CDD505-2E9C-101B-9397-08002B2CF9AE}" pid="3" name="_dlc_DocIdItemGuid">
    <vt:lpwstr>30c75b06-7b2e-4bc0-bf36-3dd9bf5d0bef</vt:lpwstr>
  </property>
</Properties>
</file>