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8.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theme/theme2.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1" r:id="rId1"/>
  </p:sldMasterIdLst>
  <p:notesMasterIdLst>
    <p:notesMasterId r:id="rId33"/>
  </p:notesMasterIdLst>
  <p:handoutMasterIdLst>
    <p:handoutMasterId r:id="rId34"/>
  </p:handoutMasterIdLst>
  <p:sldIdLst>
    <p:sldId id="406" r:id="rId2"/>
    <p:sldId id="329" r:id="rId3"/>
    <p:sldId id="408" r:id="rId4"/>
    <p:sldId id="409" r:id="rId5"/>
    <p:sldId id="407" r:id="rId6"/>
    <p:sldId id="414" r:id="rId7"/>
    <p:sldId id="415" r:id="rId8"/>
    <p:sldId id="416" r:id="rId9"/>
    <p:sldId id="417" r:id="rId10"/>
    <p:sldId id="418" r:id="rId11"/>
    <p:sldId id="419" r:id="rId12"/>
    <p:sldId id="421" r:id="rId13"/>
    <p:sldId id="420" r:id="rId14"/>
    <p:sldId id="422" r:id="rId15"/>
    <p:sldId id="423" r:id="rId16"/>
    <p:sldId id="425" r:id="rId17"/>
    <p:sldId id="424" r:id="rId18"/>
    <p:sldId id="426" r:id="rId19"/>
    <p:sldId id="427" r:id="rId20"/>
    <p:sldId id="428" r:id="rId21"/>
    <p:sldId id="429" r:id="rId22"/>
    <p:sldId id="430" r:id="rId23"/>
    <p:sldId id="437" r:id="rId24"/>
    <p:sldId id="431" r:id="rId25"/>
    <p:sldId id="432" r:id="rId26"/>
    <p:sldId id="433" r:id="rId27"/>
    <p:sldId id="439" r:id="rId28"/>
    <p:sldId id="438" r:id="rId29"/>
    <p:sldId id="434" r:id="rId30"/>
    <p:sldId id="435" r:id="rId31"/>
    <p:sldId id="436" r:id="rId32"/>
  </p:sldIdLst>
  <p:sldSz cx="9144000" cy="6858000" type="screen4x3"/>
  <p:notesSz cx="7010400" cy="9296400"/>
  <p:defaultTextStyle>
    <a:defPPr>
      <a:defRPr lang="en-US"/>
    </a:defPPr>
    <a:lvl1pPr algn="l" rtl="0" fontAlgn="base">
      <a:spcBef>
        <a:spcPct val="0"/>
      </a:spcBef>
      <a:spcAft>
        <a:spcPct val="0"/>
      </a:spcAft>
      <a:defRPr sz="1000" b="1" i="1" kern="1200">
        <a:solidFill>
          <a:schemeClr val="tx1"/>
        </a:solidFill>
        <a:latin typeface="Arial" charset="0"/>
        <a:ea typeface="+mn-ea"/>
        <a:cs typeface="+mn-cs"/>
      </a:defRPr>
    </a:lvl1pPr>
    <a:lvl2pPr marL="457200" algn="l" rtl="0" fontAlgn="base">
      <a:spcBef>
        <a:spcPct val="0"/>
      </a:spcBef>
      <a:spcAft>
        <a:spcPct val="0"/>
      </a:spcAft>
      <a:defRPr sz="1000" b="1" i="1" kern="1200">
        <a:solidFill>
          <a:schemeClr val="tx1"/>
        </a:solidFill>
        <a:latin typeface="Arial" charset="0"/>
        <a:ea typeface="+mn-ea"/>
        <a:cs typeface="+mn-cs"/>
      </a:defRPr>
    </a:lvl2pPr>
    <a:lvl3pPr marL="914400" algn="l" rtl="0" fontAlgn="base">
      <a:spcBef>
        <a:spcPct val="0"/>
      </a:spcBef>
      <a:spcAft>
        <a:spcPct val="0"/>
      </a:spcAft>
      <a:defRPr sz="1000" b="1" i="1" kern="1200">
        <a:solidFill>
          <a:schemeClr val="tx1"/>
        </a:solidFill>
        <a:latin typeface="Arial" charset="0"/>
        <a:ea typeface="+mn-ea"/>
        <a:cs typeface="+mn-cs"/>
      </a:defRPr>
    </a:lvl3pPr>
    <a:lvl4pPr marL="1371600" algn="l" rtl="0" fontAlgn="base">
      <a:spcBef>
        <a:spcPct val="0"/>
      </a:spcBef>
      <a:spcAft>
        <a:spcPct val="0"/>
      </a:spcAft>
      <a:defRPr sz="1000" b="1" i="1" kern="1200">
        <a:solidFill>
          <a:schemeClr val="tx1"/>
        </a:solidFill>
        <a:latin typeface="Arial" charset="0"/>
        <a:ea typeface="+mn-ea"/>
        <a:cs typeface="+mn-cs"/>
      </a:defRPr>
    </a:lvl4pPr>
    <a:lvl5pPr marL="1828800" algn="l" rtl="0" fontAlgn="base">
      <a:spcBef>
        <a:spcPct val="0"/>
      </a:spcBef>
      <a:spcAft>
        <a:spcPct val="0"/>
      </a:spcAft>
      <a:defRPr sz="1000" b="1" i="1" kern="1200">
        <a:solidFill>
          <a:schemeClr val="tx1"/>
        </a:solidFill>
        <a:latin typeface="Arial" charset="0"/>
        <a:ea typeface="+mn-ea"/>
        <a:cs typeface="+mn-cs"/>
      </a:defRPr>
    </a:lvl5pPr>
    <a:lvl6pPr marL="2286000" algn="l" defTabSz="914400" rtl="0" eaLnBrk="1" latinLnBrk="0" hangingPunct="1">
      <a:defRPr sz="1000" b="1" i="1" kern="1200">
        <a:solidFill>
          <a:schemeClr val="tx1"/>
        </a:solidFill>
        <a:latin typeface="Arial" charset="0"/>
        <a:ea typeface="+mn-ea"/>
        <a:cs typeface="+mn-cs"/>
      </a:defRPr>
    </a:lvl6pPr>
    <a:lvl7pPr marL="2743200" algn="l" defTabSz="914400" rtl="0" eaLnBrk="1" latinLnBrk="0" hangingPunct="1">
      <a:defRPr sz="1000" b="1" i="1" kern="1200">
        <a:solidFill>
          <a:schemeClr val="tx1"/>
        </a:solidFill>
        <a:latin typeface="Arial" charset="0"/>
        <a:ea typeface="+mn-ea"/>
        <a:cs typeface="+mn-cs"/>
      </a:defRPr>
    </a:lvl7pPr>
    <a:lvl8pPr marL="3200400" algn="l" defTabSz="914400" rtl="0" eaLnBrk="1" latinLnBrk="0" hangingPunct="1">
      <a:defRPr sz="1000" b="1" i="1" kern="1200">
        <a:solidFill>
          <a:schemeClr val="tx1"/>
        </a:solidFill>
        <a:latin typeface="Arial" charset="0"/>
        <a:ea typeface="+mn-ea"/>
        <a:cs typeface="+mn-cs"/>
      </a:defRPr>
    </a:lvl8pPr>
    <a:lvl9pPr marL="3657600" algn="l" defTabSz="914400" rtl="0" eaLnBrk="1" latinLnBrk="0" hangingPunct="1">
      <a:defRPr sz="1000" b="1" i="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lend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653"/>
    <a:srgbClr val="EE8E00"/>
    <a:srgbClr val="75DBFF"/>
    <a:srgbClr val="CC66FF"/>
    <a:srgbClr val="CCB4DA"/>
    <a:srgbClr val="FE90F6"/>
    <a:srgbClr val="E8FD23"/>
    <a:srgbClr val="FFFF99"/>
    <a:srgbClr val="DBDB45"/>
    <a:srgbClr val="CD53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62" autoAdjust="0"/>
    <p:restoredTop sz="99097" autoAdjust="0"/>
  </p:normalViewPr>
  <p:slideViewPr>
    <p:cSldViewPr snapToGrid="0">
      <p:cViewPr varScale="1">
        <p:scale>
          <a:sx n="76" d="100"/>
          <a:sy n="76" d="100"/>
        </p:scale>
        <p:origin x="-1146" y="-90"/>
      </p:cViewPr>
      <p:guideLst>
        <p:guide orient="horz" pos="3885"/>
        <p:guide orient="horz" pos="2733"/>
        <p:guide orient="horz"/>
        <p:guide orient="horz" pos="576"/>
        <p:guide orient="horz" pos="1490"/>
        <p:guide orient="horz" pos="3520"/>
        <p:guide orient="horz" pos="768"/>
        <p:guide orient="horz" pos="3355"/>
        <p:guide pos="5504"/>
        <p:guide pos="4940"/>
        <p:guide pos="568"/>
        <p:guide pos="3696"/>
        <p:guide pos="962"/>
      </p:guideLst>
    </p:cSldViewPr>
  </p:slideViewPr>
  <p:outlineViewPr>
    <p:cViewPr>
      <p:scale>
        <a:sx n="75" d="100"/>
        <a:sy n="75" d="100"/>
      </p:scale>
      <p:origin x="120" y="0"/>
    </p:cViewPr>
  </p:outlineViewPr>
  <p:notesTextViewPr>
    <p:cViewPr>
      <p:scale>
        <a:sx n="100" d="100"/>
        <a:sy n="100" d="100"/>
      </p:scale>
      <p:origin x="0" y="0"/>
    </p:cViewPr>
  </p:notesTextViewPr>
  <p:sorterViewPr>
    <p:cViewPr>
      <p:scale>
        <a:sx n="100" d="100"/>
        <a:sy n="100" d="100"/>
      </p:scale>
      <p:origin x="0" y="2622"/>
    </p:cViewPr>
  </p:sorterViewPr>
  <p:notesViewPr>
    <p:cSldViewPr snapToGrid="0">
      <p:cViewPr>
        <p:scale>
          <a:sx n="100" d="100"/>
          <a:sy n="100" d="100"/>
        </p:scale>
        <p:origin x="-816" y="518"/>
      </p:cViewPr>
      <p:guideLst>
        <p:guide orient="horz" pos="292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43" Type="http://schemas.openxmlformats.org/officeDocument/2006/relationships/customXml" Target="../customXml/item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8050" name="Rectangle 2"/>
          <p:cNvSpPr>
            <a:spLocks noGrp="1" noChangeArrowheads="1"/>
          </p:cNvSpPr>
          <p:nvPr>
            <p:ph type="hdr" sz="quarter"/>
          </p:nvPr>
        </p:nvSpPr>
        <p:spPr bwMode="auto">
          <a:xfrm>
            <a:off x="5" y="2"/>
            <a:ext cx="3038475" cy="465621"/>
          </a:xfrm>
          <a:prstGeom prst="rect">
            <a:avLst/>
          </a:prstGeom>
          <a:noFill/>
          <a:ln w="9525">
            <a:noFill/>
            <a:miter lim="800000"/>
            <a:headEnd/>
            <a:tailEnd/>
          </a:ln>
        </p:spPr>
        <p:txBody>
          <a:bodyPr vert="horz" wrap="square" lIns="93139" tIns="46570" rIns="93139" bIns="46570" numCol="1" anchor="t" anchorCtr="0" compatLnSpc="1">
            <a:prstTxWarp prst="textNoShape">
              <a:avLst/>
            </a:prstTxWarp>
          </a:bodyPr>
          <a:lstStyle>
            <a:lvl1pPr defTabSz="930646" eaLnBrk="0" hangingPunct="0">
              <a:defRPr sz="1200" b="0" i="0">
                <a:latin typeface="Times"/>
              </a:defRPr>
            </a:lvl1pPr>
          </a:lstStyle>
          <a:p>
            <a:pPr>
              <a:defRPr/>
            </a:pPr>
            <a:endParaRPr lang="es-ES" dirty="0"/>
          </a:p>
        </p:txBody>
      </p:sp>
      <p:sp>
        <p:nvSpPr>
          <p:cNvPr id="258051" name="Rectangle 3"/>
          <p:cNvSpPr>
            <a:spLocks noGrp="1" noChangeArrowheads="1"/>
          </p:cNvSpPr>
          <p:nvPr>
            <p:ph type="dt" sz="quarter" idx="1"/>
          </p:nvPr>
        </p:nvSpPr>
        <p:spPr bwMode="auto">
          <a:xfrm>
            <a:off x="3971930" y="2"/>
            <a:ext cx="3038475" cy="465621"/>
          </a:xfrm>
          <a:prstGeom prst="rect">
            <a:avLst/>
          </a:prstGeom>
          <a:noFill/>
          <a:ln w="9525">
            <a:noFill/>
            <a:miter lim="800000"/>
            <a:headEnd/>
            <a:tailEnd/>
          </a:ln>
        </p:spPr>
        <p:txBody>
          <a:bodyPr vert="horz" wrap="square" lIns="93139" tIns="46570" rIns="93139" bIns="46570" numCol="1" anchor="t" anchorCtr="0" compatLnSpc="1">
            <a:prstTxWarp prst="textNoShape">
              <a:avLst/>
            </a:prstTxWarp>
          </a:bodyPr>
          <a:lstStyle>
            <a:lvl1pPr algn="r" defTabSz="930646" eaLnBrk="0" hangingPunct="0">
              <a:defRPr sz="1200" b="0" i="0">
                <a:latin typeface="Times"/>
              </a:defRPr>
            </a:lvl1pPr>
          </a:lstStyle>
          <a:p>
            <a:pPr>
              <a:defRPr/>
            </a:pPr>
            <a:endParaRPr lang="es-ES" dirty="0"/>
          </a:p>
        </p:txBody>
      </p:sp>
      <p:sp>
        <p:nvSpPr>
          <p:cNvPr id="258052" name="Rectangle 4"/>
          <p:cNvSpPr>
            <a:spLocks noGrp="1" noChangeArrowheads="1"/>
          </p:cNvSpPr>
          <p:nvPr>
            <p:ph type="ftr" sz="quarter" idx="2"/>
          </p:nvPr>
        </p:nvSpPr>
        <p:spPr bwMode="auto">
          <a:xfrm>
            <a:off x="5" y="8830780"/>
            <a:ext cx="3038475" cy="465620"/>
          </a:xfrm>
          <a:prstGeom prst="rect">
            <a:avLst/>
          </a:prstGeom>
          <a:noFill/>
          <a:ln w="9525">
            <a:noFill/>
            <a:miter lim="800000"/>
            <a:headEnd/>
            <a:tailEnd/>
          </a:ln>
        </p:spPr>
        <p:txBody>
          <a:bodyPr vert="horz" wrap="square" lIns="93139" tIns="46570" rIns="93139" bIns="46570" numCol="1" anchor="b" anchorCtr="0" compatLnSpc="1">
            <a:prstTxWarp prst="textNoShape">
              <a:avLst/>
            </a:prstTxWarp>
          </a:bodyPr>
          <a:lstStyle>
            <a:lvl1pPr defTabSz="930646" eaLnBrk="0" hangingPunct="0">
              <a:defRPr sz="1200" b="0" i="0">
                <a:latin typeface="Times"/>
              </a:defRPr>
            </a:lvl1pPr>
          </a:lstStyle>
          <a:p>
            <a:pPr>
              <a:defRPr/>
            </a:pPr>
            <a:endParaRPr lang="es-ES" dirty="0"/>
          </a:p>
        </p:txBody>
      </p:sp>
      <p:sp>
        <p:nvSpPr>
          <p:cNvPr id="258053" name="Rectangle 5"/>
          <p:cNvSpPr>
            <a:spLocks noGrp="1" noChangeArrowheads="1"/>
          </p:cNvSpPr>
          <p:nvPr>
            <p:ph type="sldNum" sz="quarter" idx="3"/>
          </p:nvPr>
        </p:nvSpPr>
        <p:spPr bwMode="auto">
          <a:xfrm>
            <a:off x="3971930" y="8830780"/>
            <a:ext cx="3038475" cy="465620"/>
          </a:xfrm>
          <a:prstGeom prst="rect">
            <a:avLst/>
          </a:prstGeom>
          <a:noFill/>
          <a:ln w="9525">
            <a:noFill/>
            <a:miter lim="800000"/>
            <a:headEnd/>
            <a:tailEnd/>
          </a:ln>
        </p:spPr>
        <p:txBody>
          <a:bodyPr vert="horz" wrap="square" lIns="93139" tIns="46570" rIns="93139" bIns="46570" numCol="1" anchor="b" anchorCtr="0" compatLnSpc="1">
            <a:prstTxWarp prst="textNoShape">
              <a:avLst/>
            </a:prstTxWarp>
          </a:bodyPr>
          <a:lstStyle>
            <a:lvl1pPr algn="r" defTabSz="930646" eaLnBrk="0" hangingPunct="0">
              <a:defRPr sz="1200" b="0" i="0">
                <a:latin typeface="Times"/>
              </a:defRPr>
            </a:lvl1pPr>
          </a:lstStyle>
          <a:p>
            <a:pPr>
              <a:defRPr/>
            </a:pPr>
            <a:fld id="{B1F2A27A-6470-4850-8E90-BBEC90AC0EA3}" type="slidenum">
              <a:rPr lang="en-US"/>
              <a:pPr>
                <a:defRPr/>
              </a:pPr>
              <a:t>‹#›</a:t>
            </a:fld>
            <a:endParaRPr lang="en-US" dirty="0"/>
          </a:p>
        </p:txBody>
      </p:sp>
    </p:spTree>
    <p:extLst>
      <p:ext uri="{BB962C8B-B14F-4D97-AF65-F5344CB8AC3E}">
        <p14:creationId xmlns:p14="http://schemas.microsoft.com/office/powerpoint/2010/main" val="36851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5" y="2"/>
            <a:ext cx="3038475" cy="465621"/>
          </a:xfrm>
          <a:prstGeom prst="rect">
            <a:avLst/>
          </a:prstGeom>
          <a:noFill/>
          <a:ln w="9525">
            <a:noFill/>
            <a:miter lim="800000"/>
            <a:headEnd/>
            <a:tailEnd/>
          </a:ln>
        </p:spPr>
        <p:txBody>
          <a:bodyPr vert="horz" wrap="square" lIns="93139" tIns="46570" rIns="93139" bIns="46570" numCol="1" anchor="t" anchorCtr="0" compatLnSpc="1">
            <a:prstTxWarp prst="textNoShape">
              <a:avLst/>
            </a:prstTxWarp>
          </a:bodyPr>
          <a:lstStyle>
            <a:lvl1pPr defTabSz="930646" eaLnBrk="0" hangingPunct="0">
              <a:defRPr sz="1200" b="0" i="0">
                <a:latin typeface="Times"/>
              </a:defRPr>
            </a:lvl1pPr>
          </a:lstStyle>
          <a:p>
            <a:pPr>
              <a:defRPr/>
            </a:pPr>
            <a:endParaRPr lang="es-ES" dirty="0"/>
          </a:p>
        </p:txBody>
      </p:sp>
      <p:sp>
        <p:nvSpPr>
          <p:cNvPr id="4099" name="Rectangle 3"/>
          <p:cNvSpPr>
            <a:spLocks noGrp="1" noChangeArrowheads="1"/>
          </p:cNvSpPr>
          <p:nvPr>
            <p:ph type="dt" idx="1"/>
          </p:nvPr>
        </p:nvSpPr>
        <p:spPr bwMode="auto">
          <a:xfrm>
            <a:off x="3971930" y="2"/>
            <a:ext cx="3038475" cy="465621"/>
          </a:xfrm>
          <a:prstGeom prst="rect">
            <a:avLst/>
          </a:prstGeom>
          <a:noFill/>
          <a:ln w="9525">
            <a:noFill/>
            <a:miter lim="800000"/>
            <a:headEnd/>
            <a:tailEnd/>
          </a:ln>
        </p:spPr>
        <p:txBody>
          <a:bodyPr vert="horz" wrap="square" lIns="93139" tIns="46570" rIns="93139" bIns="46570" numCol="1" anchor="t" anchorCtr="0" compatLnSpc="1">
            <a:prstTxWarp prst="textNoShape">
              <a:avLst/>
            </a:prstTxWarp>
          </a:bodyPr>
          <a:lstStyle>
            <a:lvl1pPr algn="r" defTabSz="930646" eaLnBrk="0" hangingPunct="0">
              <a:defRPr sz="1200" b="0" i="0">
                <a:latin typeface="Times"/>
              </a:defRPr>
            </a:lvl1pPr>
          </a:lstStyle>
          <a:p>
            <a:pPr>
              <a:defRPr/>
            </a:pPr>
            <a:endParaRPr lang="es-ES" dirty="0"/>
          </a:p>
        </p:txBody>
      </p:sp>
      <p:sp>
        <p:nvSpPr>
          <p:cNvPr id="133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3453" y="4416194"/>
            <a:ext cx="5143500" cy="4184181"/>
          </a:xfrm>
          <a:prstGeom prst="rect">
            <a:avLst/>
          </a:prstGeom>
          <a:noFill/>
          <a:ln w="9525">
            <a:noFill/>
            <a:miter lim="800000"/>
            <a:headEnd/>
            <a:tailEnd/>
          </a:ln>
        </p:spPr>
        <p:txBody>
          <a:bodyPr vert="horz" wrap="square" lIns="93139" tIns="46570" rIns="93139" bIns="465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5" y="8830780"/>
            <a:ext cx="3038475" cy="465620"/>
          </a:xfrm>
          <a:prstGeom prst="rect">
            <a:avLst/>
          </a:prstGeom>
          <a:noFill/>
          <a:ln w="9525">
            <a:noFill/>
            <a:miter lim="800000"/>
            <a:headEnd/>
            <a:tailEnd/>
          </a:ln>
        </p:spPr>
        <p:txBody>
          <a:bodyPr vert="horz" wrap="square" lIns="93139" tIns="46570" rIns="93139" bIns="46570" numCol="1" anchor="b" anchorCtr="0" compatLnSpc="1">
            <a:prstTxWarp prst="textNoShape">
              <a:avLst/>
            </a:prstTxWarp>
          </a:bodyPr>
          <a:lstStyle>
            <a:lvl1pPr defTabSz="930646" eaLnBrk="0" hangingPunct="0">
              <a:defRPr sz="1200" b="0" i="0">
                <a:latin typeface="Times"/>
              </a:defRPr>
            </a:lvl1pPr>
          </a:lstStyle>
          <a:p>
            <a:pPr>
              <a:defRPr/>
            </a:pPr>
            <a:endParaRPr lang="es-ES" dirty="0"/>
          </a:p>
        </p:txBody>
      </p:sp>
      <p:sp>
        <p:nvSpPr>
          <p:cNvPr id="4103" name="Rectangle 7"/>
          <p:cNvSpPr>
            <a:spLocks noGrp="1" noChangeArrowheads="1"/>
          </p:cNvSpPr>
          <p:nvPr>
            <p:ph type="sldNum" sz="quarter" idx="5"/>
          </p:nvPr>
        </p:nvSpPr>
        <p:spPr bwMode="auto">
          <a:xfrm>
            <a:off x="3971930" y="8830780"/>
            <a:ext cx="3038475" cy="465620"/>
          </a:xfrm>
          <a:prstGeom prst="rect">
            <a:avLst/>
          </a:prstGeom>
          <a:noFill/>
          <a:ln w="9525">
            <a:noFill/>
            <a:miter lim="800000"/>
            <a:headEnd/>
            <a:tailEnd/>
          </a:ln>
        </p:spPr>
        <p:txBody>
          <a:bodyPr vert="horz" wrap="square" lIns="93139" tIns="46570" rIns="93139" bIns="46570" numCol="1" anchor="b" anchorCtr="0" compatLnSpc="1">
            <a:prstTxWarp prst="textNoShape">
              <a:avLst/>
            </a:prstTxWarp>
          </a:bodyPr>
          <a:lstStyle>
            <a:lvl1pPr algn="r" defTabSz="930646" eaLnBrk="0" hangingPunct="0">
              <a:defRPr sz="1200" b="0" i="0">
                <a:latin typeface="Times"/>
              </a:defRPr>
            </a:lvl1pPr>
          </a:lstStyle>
          <a:p>
            <a:pPr>
              <a:defRPr/>
            </a:pPr>
            <a:fld id="{69141E09-3D57-4A2C-8170-2F5428E8D145}" type="slidenum">
              <a:rPr lang="en-US"/>
              <a:pPr>
                <a:defRPr/>
              </a:pPr>
              <a:t>‹#›</a:t>
            </a:fld>
            <a:endParaRPr lang="en-US" dirty="0"/>
          </a:p>
        </p:txBody>
      </p:sp>
    </p:spTree>
    <p:extLst>
      <p:ext uri="{BB962C8B-B14F-4D97-AF65-F5344CB8AC3E}">
        <p14:creationId xmlns:p14="http://schemas.microsoft.com/office/powerpoint/2010/main" val="22216429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1" kern="1200">
        <a:solidFill>
          <a:schemeClr val="tx1"/>
        </a:solidFill>
        <a:latin typeface="Arial" charset="0"/>
        <a:ea typeface="+mn-ea"/>
        <a:cs typeface="+mn-cs"/>
      </a:defRPr>
    </a:lvl1pPr>
    <a:lvl2pPr marL="114300" algn="l" rtl="0" eaLnBrk="0" fontAlgn="base" hangingPunct="0">
      <a:spcBef>
        <a:spcPct val="30000"/>
      </a:spcBef>
      <a:spcAft>
        <a:spcPct val="0"/>
      </a:spcAft>
      <a:defRPr sz="1200" kern="1200">
        <a:solidFill>
          <a:schemeClr val="tx1"/>
        </a:solidFill>
        <a:latin typeface="Arial" charset="0"/>
        <a:ea typeface="+mn-ea"/>
        <a:cs typeface="+mn-cs"/>
      </a:defRPr>
    </a:lvl2pPr>
    <a:lvl3pPr marL="338138" indent="-109538" algn="l" rtl="0" eaLnBrk="0" fontAlgn="base" hangingPunct="0">
      <a:spcBef>
        <a:spcPct val="30000"/>
      </a:spcBef>
      <a:spcAft>
        <a:spcPct val="0"/>
      </a:spcAft>
      <a:buSzPct val="100000"/>
      <a:buFont typeface="Times" pitchFamily="18" charset="0"/>
      <a:buChar char="•"/>
      <a:defRPr sz="1000" kern="1200">
        <a:solidFill>
          <a:schemeClr val="tx1"/>
        </a:solidFill>
        <a:latin typeface="Arial" charset="0"/>
        <a:ea typeface="+mn-ea"/>
        <a:cs typeface="+mn-cs"/>
      </a:defRPr>
    </a:lvl3pPr>
    <a:lvl4pPr marL="579438" indent="-120650" algn="l" rtl="0" eaLnBrk="0" fontAlgn="base" hangingPunct="0">
      <a:spcBef>
        <a:spcPct val="30000"/>
      </a:spcBef>
      <a:spcAft>
        <a:spcPct val="0"/>
      </a:spcAft>
      <a:buChar char="–"/>
      <a:defRPr sz="1000" kern="1200">
        <a:solidFill>
          <a:schemeClr val="tx1"/>
        </a:solidFill>
        <a:latin typeface="Arial" charset="0"/>
        <a:ea typeface="+mn-ea"/>
        <a:cs typeface="+mn-cs"/>
      </a:defRPr>
    </a:lvl4pPr>
    <a:lvl5pPr marL="693738" algn="l" rtl="0" eaLnBrk="0" fontAlgn="base" hangingPunct="0">
      <a:spcBef>
        <a:spcPct val="30000"/>
      </a:spcBef>
      <a:spcAft>
        <a:spcPct val="0"/>
      </a:spcAft>
      <a:defRPr sz="9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657257-503C-4D5D-8A53-0E48680FECF3}" type="slidenum">
              <a:rPr lang="en-US" smtClean="0"/>
              <a:t>‹#›</a:t>
            </a:fld>
            <a:endParaRPr lang="en-US" dirty="0"/>
          </a:p>
        </p:txBody>
      </p:sp>
      <p:pic>
        <p:nvPicPr>
          <p:cNvPr id="7" name="Picture 81"/>
          <p:cNvPicPr>
            <a:picLocks noChangeAspect="1" noChangeArrowheads="1"/>
          </p:cNvPicPr>
          <p:nvPr userDrawn="1"/>
        </p:nvPicPr>
        <p:blipFill>
          <a:blip r:embed="rId2" cstate="print"/>
          <a:srcRect/>
          <a:stretch>
            <a:fillRect/>
          </a:stretch>
        </p:blipFill>
        <p:spPr bwMode="auto">
          <a:xfrm>
            <a:off x="0" y="1000125"/>
            <a:ext cx="9144000" cy="2836863"/>
          </a:xfrm>
          <a:prstGeom prst="rect">
            <a:avLst/>
          </a:prstGeom>
          <a:noFill/>
          <a:ln w="9525">
            <a:noFill/>
            <a:miter lim="800000"/>
            <a:headEnd/>
            <a:tailEnd/>
          </a:ln>
        </p:spPr>
      </p:pic>
    </p:spTree>
    <p:extLst>
      <p:ext uri="{BB962C8B-B14F-4D97-AF65-F5344CB8AC3E}">
        <p14:creationId xmlns:p14="http://schemas.microsoft.com/office/powerpoint/2010/main" val="4231100285"/>
      </p:ext>
    </p:extLst>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5" name="Footer Placeholder 4"/>
          <p:cNvSpPr>
            <a:spLocks noGrp="1"/>
          </p:cNvSpPr>
          <p:nvPr>
            <p:ph type="ftr" sz="quarter" idx="11"/>
          </p:nvPr>
        </p:nvSpPr>
        <p:spPr/>
        <p:txBody>
          <a:bodyPr/>
          <a:lstStyle/>
          <a:p>
            <a:pPr>
              <a:defRPr/>
            </a:pPr>
            <a:fld id="{CA799EE1-2A07-476A-B1C6-274E0C002800}" type="slidenum">
              <a:rPr lang="es-PR" smtClean="0"/>
              <a:pPr>
                <a:defRPr/>
              </a:pPr>
              <a:t>‹#›</a:t>
            </a:fld>
            <a:endParaRPr lang="es-PR"/>
          </a:p>
        </p:txBody>
      </p:sp>
      <p:sp>
        <p:nvSpPr>
          <p:cNvPr id="6" name="Slide Number Placeholder 5"/>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3516747782"/>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5" name="Footer Placeholder 4"/>
          <p:cNvSpPr>
            <a:spLocks noGrp="1"/>
          </p:cNvSpPr>
          <p:nvPr>
            <p:ph type="ftr" sz="quarter" idx="11"/>
          </p:nvPr>
        </p:nvSpPr>
        <p:spPr/>
        <p:txBody>
          <a:bodyPr/>
          <a:lstStyle/>
          <a:p>
            <a:pPr>
              <a:defRPr/>
            </a:pPr>
            <a:fld id="{0CBFBAE7-8AC3-4033-A285-D50270F636B1}" type="slidenum">
              <a:rPr lang="es-PR" smtClean="0"/>
              <a:pPr>
                <a:defRPr/>
              </a:pPr>
              <a:t>‹#›</a:t>
            </a:fld>
            <a:endParaRPr lang="es-PR"/>
          </a:p>
        </p:txBody>
      </p:sp>
      <p:sp>
        <p:nvSpPr>
          <p:cNvPr id="6" name="Slide Number Placeholder 5"/>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2077124662"/>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6" name="Footer Placeholder 5"/>
          <p:cNvSpPr>
            <a:spLocks noGrp="1"/>
          </p:cNvSpPr>
          <p:nvPr>
            <p:ph type="ftr" sz="quarter" idx="11"/>
          </p:nvPr>
        </p:nvSpPr>
        <p:spPr/>
        <p:txBody>
          <a:bodyPr/>
          <a:lstStyle/>
          <a:p>
            <a:pPr>
              <a:defRPr/>
            </a:pPr>
            <a:fld id="{A6C589F6-7450-45EA-ABDE-ACF62DF971F9}" type="slidenum">
              <a:rPr lang="es-PR" smtClean="0"/>
              <a:pPr>
                <a:defRPr/>
              </a:pPr>
              <a:t>‹#›</a:t>
            </a:fld>
            <a:endParaRPr lang="es-PR"/>
          </a:p>
        </p:txBody>
      </p:sp>
      <p:sp>
        <p:nvSpPr>
          <p:cNvPr id="7" name="Slide Number Placeholder 6"/>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100521562"/>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8" name="Footer Placeholder 7"/>
          <p:cNvSpPr>
            <a:spLocks noGrp="1"/>
          </p:cNvSpPr>
          <p:nvPr>
            <p:ph type="ftr" sz="quarter" idx="11"/>
          </p:nvPr>
        </p:nvSpPr>
        <p:spPr/>
        <p:txBody>
          <a:bodyPr/>
          <a:lstStyle/>
          <a:p>
            <a:pPr>
              <a:defRPr/>
            </a:pPr>
            <a:fld id="{0FB4CFD9-D13F-41B1-816F-8BB64F326CFC}" type="slidenum">
              <a:rPr lang="es-PR" smtClean="0"/>
              <a:pPr>
                <a:defRPr/>
              </a:pPr>
              <a:t>‹#›</a:t>
            </a:fld>
            <a:endParaRPr lang="es-PR"/>
          </a:p>
        </p:txBody>
      </p:sp>
      <p:sp>
        <p:nvSpPr>
          <p:cNvPr id="9" name="Slide Number Placeholder 8"/>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1789482743"/>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4" name="Footer Placeholder 3"/>
          <p:cNvSpPr>
            <a:spLocks noGrp="1"/>
          </p:cNvSpPr>
          <p:nvPr>
            <p:ph type="ftr" sz="quarter" idx="11"/>
          </p:nvPr>
        </p:nvSpPr>
        <p:spPr/>
        <p:txBody>
          <a:bodyPr/>
          <a:lstStyle/>
          <a:p>
            <a:pPr>
              <a:defRPr/>
            </a:pPr>
            <a:fld id="{C635FA89-7548-444D-8F3B-F0BD4E0479A0}" type="slidenum">
              <a:rPr lang="es-PR" smtClean="0"/>
              <a:pPr>
                <a:defRPr/>
              </a:pPr>
              <a:t>‹#›</a:t>
            </a:fld>
            <a:endParaRPr lang="es-PR"/>
          </a:p>
        </p:txBody>
      </p:sp>
      <p:sp>
        <p:nvSpPr>
          <p:cNvPr id="5" name="Slide Number Placeholder 4"/>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3758557768"/>
      </p:ext>
    </p:extLst>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3" name="Footer Placeholder 2"/>
          <p:cNvSpPr>
            <a:spLocks noGrp="1"/>
          </p:cNvSpPr>
          <p:nvPr>
            <p:ph type="ftr" sz="quarter" idx="11"/>
          </p:nvPr>
        </p:nvSpPr>
        <p:spPr/>
        <p:txBody>
          <a:bodyPr/>
          <a:lstStyle/>
          <a:p>
            <a:pPr>
              <a:defRPr/>
            </a:pPr>
            <a:fld id="{7F99D447-D02E-47DD-A15C-A1DD82D2BD01}" type="slidenum">
              <a:rPr lang="es-PR" smtClean="0"/>
              <a:pPr>
                <a:defRPr/>
              </a:pPr>
              <a:t>‹#›</a:t>
            </a:fld>
            <a:endParaRPr lang="es-PR"/>
          </a:p>
        </p:txBody>
      </p:sp>
      <p:sp>
        <p:nvSpPr>
          <p:cNvPr id="4" name="Slide Number Placeholder 3"/>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3420280249"/>
      </p:ext>
    </p:extLst>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6" name="Footer Placeholder 5"/>
          <p:cNvSpPr>
            <a:spLocks noGrp="1"/>
          </p:cNvSpPr>
          <p:nvPr>
            <p:ph type="ftr" sz="quarter" idx="11"/>
          </p:nvPr>
        </p:nvSpPr>
        <p:spPr/>
        <p:txBody>
          <a:bodyPr/>
          <a:lstStyle/>
          <a:p>
            <a:pPr>
              <a:defRPr/>
            </a:pPr>
            <a:fld id="{E8B5B7DE-2F25-4313-974A-3DC03AC55CC1}" type="slidenum">
              <a:rPr lang="es-PR" smtClean="0"/>
              <a:pPr>
                <a:defRPr/>
              </a:pPr>
              <a:t>‹#›</a:t>
            </a:fld>
            <a:endParaRPr lang="es-PR"/>
          </a:p>
        </p:txBody>
      </p:sp>
      <p:sp>
        <p:nvSpPr>
          <p:cNvPr id="7" name="Slide Number Placeholder 6"/>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2232489487"/>
      </p:ext>
    </p:extLst>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6" name="Footer Placeholder 5"/>
          <p:cNvSpPr>
            <a:spLocks noGrp="1"/>
          </p:cNvSpPr>
          <p:nvPr>
            <p:ph type="ftr" sz="quarter" idx="11"/>
          </p:nvPr>
        </p:nvSpPr>
        <p:spPr/>
        <p:txBody>
          <a:bodyPr/>
          <a:lstStyle/>
          <a:p>
            <a:pPr>
              <a:defRPr/>
            </a:pPr>
            <a:fld id="{A423CD27-57FB-455D-87DF-B400E97D8227}" type="slidenum">
              <a:rPr lang="es-PR" smtClean="0"/>
              <a:pPr>
                <a:defRPr/>
              </a:pPr>
              <a:t>‹#›</a:t>
            </a:fld>
            <a:endParaRPr lang="es-PR"/>
          </a:p>
        </p:txBody>
      </p:sp>
      <p:sp>
        <p:nvSpPr>
          <p:cNvPr id="7" name="Slide Number Placeholder 6"/>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1288503234"/>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5" name="Footer Placeholder 4"/>
          <p:cNvSpPr>
            <a:spLocks noGrp="1"/>
          </p:cNvSpPr>
          <p:nvPr>
            <p:ph type="ftr" sz="quarter" idx="11"/>
          </p:nvPr>
        </p:nvSpPr>
        <p:spPr/>
        <p:txBody>
          <a:bodyPr/>
          <a:lstStyle/>
          <a:p>
            <a:pPr>
              <a:defRPr/>
            </a:pPr>
            <a:fld id="{166126BA-C34E-457B-83CC-510432B4F235}" type="slidenum">
              <a:rPr lang="es-PR" smtClean="0"/>
              <a:pPr>
                <a:defRPr/>
              </a:pPr>
              <a:t>‹#›</a:t>
            </a:fld>
            <a:endParaRPr lang="es-PR"/>
          </a:p>
        </p:txBody>
      </p:sp>
      <p:sp>
        <p:nvSpPr>
          <p:cNvPr id="6" name="Slide Number Placeholder 5"/>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1765903783"/>
      </p:ext>
    </p:extLst>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CFECAB-F1C8-442F-9A82-DAE2200C9320}" type="datetimeFigureOut">
              <a:rPr lang="en-US" smtClean="0"/>
              <a:t>3/14/2013</a:t>
            </a:fld>
            <a:endParaRPr lang="en-US" dirty="0"/>
          </a:p>
        </p:txBody>
      </p:sp>
      <p:sp>
        <p:nvSpPr>
          <p:cNvPr id="5" name="Footer Placeholder 4"/>
          <p:cNvSpPr>
            <a:spLocks noGrp="1"/>
          </p:cNvSpPr>
          <p:nvPr>
            <p:ph type="ftr" sz="quarter" idx="11"/>
          </p:nvPr>
        </p:nvSpPr>
        <p:spPr/>
        <p:txBody>
          <a:bodyPr/>
          <a:lstStyle/>
          <a:p>
            <a:pPr>
              <a:defRPr/>
            </a:pPr>
            <a:fld id="{46B1C279-DADF-4F90-AAE1-78B46BCC1115}" type="slidenum">
              <a:rPr lang="es-PR" smtClean="0"/>
              <a:pPr>
                <a:defRPr/>
              </a:pPr>
              <a:t>‹#›</a:t>
            </a:fld>
            <a:endParaRPr lang="es-PR"/>
          </a:p>
        </p:txBody>
      </p:sp>
      <p:sp>
        <p:nvSpPr>
          <p:cNvPr id="6" name="Slide Number Placeholder 5"/>
          <p:cNvSpPr>
            <a:spLocks noGrp="1"/>
          </p:cNvSpPr>
          <p:nvPr>
            <p:ph type="sldNum" sz="quarter" idx="12"/>
          </p:nvPr>
        </p:nvSpPr>
        <p:spPr/>
        <p:txBody>
          <a:bodyPr/>
          <a:lstStyle/>
          <a:p>
            <a:fld id="{4A657257-503C-4D5D-8A53-0E48680FECF3}" type="slidenum">
              <a:rPr lang="en-US" smtClean="0"/>
              <a:t>‹#›</a:t>
            </a:fld>
            <a:endParaRPr lang="en-US" dirty="0"/>
          </a:p>
        </p:txBody>
      </p:sp>
    </p:spTree>
    <p:extLst>
      <p:ext uri="{BB962C8B-B14F-4D97-AF65-F5344CB8AC3E}">
        <p14:creationId xmlns:p14="http://schemas.microsoft.com/office/powerpoint/2010/main" val="2375988968"/>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CFECAB-F1C8-442F-9A82-DAE2200C9320}" type="datetimeFigureOut">
              <a:rPr lang="en-US" smtClean="0"/>
              <a:t>3/14/2013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fld id="{9B786DAD-5126-441F-B41F-9F9002376044}" type="slidenum">
              <a:rPr lang="es-PR" smtClean="0"/>
              <a:pPr>
                <a:defRPr/>
              </a:pPr>
              <a:t>‹#›</a:t>
            </a:fld>
            <a:endParaRPr lang="es-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657257-503C-4D5D-8A53-0E48680FECF3}" type="slidenum">
              <a:rPr lang="en-US" smtClean="0"/>
              <a:t>‹#›</a:t>
            </a:fld>
            <a:endParaRPr lang="en-US" dirty="0"/>
          </a:p>
        </p:txBody>
      </p:sp>
      <p:sp>
        <p:nvSpPr>
          <p:cNvPr id="7" name="Rectangle 29"/>
          <p:cNvSpPr>
            <a:spLocks noChangeArrowheads="1"/>
          </p:cNvSpPr>
          <p:nvPr userDrawn="1"/>
        </p:nvSpPr>
        <p:spPr bwMode="auto">
          <a:xfrm>
            <a:off x="-9525" y="6273800"/>
            <a:ext cx="9144000" cy="222250"/>
          </a:xfrm>
          <a:prstGeom prst="rect">
            <a:avLst/>
          </a:prstGeom>
          <a:solidFill>
            <a:srgbClr val="008683"/>
          </a:solidFill>
          <a:ln w="9525">
            <a:solidFill>
              <a:srgbClr val="000000"/>
            </a:solidFill>
            <a:miter lim="800000"/>
            <a:headEnd/>
            <a:tailEnd/>
          </a:ln>
          <a:effectLst/>
        </p:spPr>
        <p:txBody>
          <a:bodyPr wrap="none" anchor="ctr"/>
          <a:lstStyle/>
          <a:p>
            <a:pPr eaLnBrk="0" hangingPunct="0">
              <a:defRPr/>
            </a:pPr>
            <a:endParaRPr lang="en-US" dirty="0"/>
          </a:p>
        </p:txBody>
      </p:sp>
      <p:sp>
        <p:nvSpPr>
          <p:cNvPr id="8" name="Rectangle 30"/>
          <p:cNvSpPr>
            <a:spLocks noChangeArrowheads="1"/>
          </p:cNvSpPr>
          <p:nvPr userDrawn="1"/>
        </p:nvSpPr>
        <p:spPr bwMode="auto">
          <a:xfrm>
            <a:off x="0" y="0"/>
            <a:ext cx="817563" cy="804863"/>
          </a:xfrm>
          <a:prstGeom prst="rect">
            <a:avLst/>
          </a:prstGeom>
          <a:solidFill>
            <a:srgbClr val="008683"/>
          </a:solidFill>
          <a:ln w="9525">
            <a:solidFill>
              <a:srgbClr val="000000"/>
            </a:solidFill>
            <a:miter lim="800000"/>
            <a:headEnd/>
            <a:tailEnd/>
          </a:ln>
          <a:effectLst/>
        </p:spPr>
        <p:txBody>
          <a:bodyPr wrap="none" anchor="ctr"/>
          <a:lstStyle/>
          <a:p>
            <a:pPr eaLnBrk="0" hangingPunct="0">
              <a:defRPr/>
            </a:pPr>
            <a:endParaRPr lang="en-US" dirty="0"/>
          </a:p>
        </p:txBody>
      </p:sp>
    </p:spTree>
    <p:extLst>
      <p:ext uri="{BB962C8B-B14F-4D97-AF65-F5344CB8AC3E}">
        <p14:creationId xmlns:p14="http://schemas.microsoft.com/office/powerpoint/2010/main" val="325420014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wipe dir="r"/>
  </p:transition>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3482" y="3955094"/>
            <a:ext cx="7537450" cy="1205630"/>
          </a:xfrm>
        </p:spPr>
        <p:txBody>
          <a:bodyPr>
            <a:normAutofit/>
          </a:bodyPr>
          <a:lstStyle/>
          <a:p>
            <a:pPr marL="0" indent="0" algn="ctr" eaLnBrk="1" fontAlgn="auto" hangingPunct="1">
              <a:lnSpc>
                <a:spcPct val="120000"/>
              </a:lnSpc>
              <a:spcAft>
                <a:spcPts val="0"/>
              </a:spcAft>
              <a:buClr>
                <a:schemeClr val="tx1">
                  <a:shade val="95000"/>
                </a:schemeClr>
              </a:buClr>
              <a:buNone/>
              <a:defRPr/>
            </a:pPr>
            <a:r>
              <a:rPr lang="en-US" sz="4400" b="1" dirty="0" smtClean="0">
                <a:effectLst>
                  <a:outerShdw blurRad="38100" dist="38100" dir="2700000" algn="tl">
                    <a:srgbClr val="000000">
                      <a:alpha val="43137"/>
                    </a:srgbClr>
                  </a:outerShdw>
                </a:effectLst>
                <a:latin typeface="Batang" pitchFamily="18" charset="-127"/>
                <a:ea typeface="Batang" pitchFamily="18" charset="-127"/>
              </a:rPr>
              <a:t>Planes de Trabajo</a:t>
            </a:r>
            <a:endParaRPr lang="en-US" sz="4400" b="1" dirty="0">
              <a:effectLst>
                <a:outerShdw blurRad="38100" dist="38100" dir="2700000" algn="tl">
                  <a:srgbClr val="000000">
                    <a:alpha val="43137"/>
                  </a:srgbClr>
                </a:outerShdw>
              </a:effectLst>
              <a:latin typeface="Batang" pitchFamily="18" charset="-127"/>
              <a:ea typeface="Batang" pitchFamily="18" charset="-127"/>
            </a:endParaRPr>
          </a:p>
          <a:p>
            <a:endParaRPr lang="en-US" sz="4400" b="1" dirty="0">
              <a:effectLst>
                <a:outerShdw blurRad="38100" dist="38100" dir="2700000" algn="tl">
                  <a:srgbClr val="000000">
                    <a:alpha val="43137"/>
                  </a:srgbClr>
                </a:outerShdw>
              </a:effectLst>
              <a:latin typeface="Batang" pitchFamily="18" charset="-127"/>
              <a:ea typeface="Batang" pitchFamily="18" charset="-127"/>
            </a:endParaRPr>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a:t>
            </a:fld>
            <a:endParaRPr lang="es-PR"/>
          </a:p>
        </p:txBody>
      </p:sp>
      <p:pic>
        <p:nvPicPr>
          <p:cNvPr id="5" name="Picture 4" descr="EDU LOGO-01.png"/>
          <p:cNvPicPr>
            <a:picLocks noChangeAspect="1"/>
          </p:cNvPicPr>
          <p:nvPr/>
        </p:nvPicPr>
        <p:blipFill>
          <a:blip r:embed="rId2"/>
          <a:stretch>
            <a:fillRect/>
          </a:stretch>
        </p:blipFill>
        <p:spPr>
          <a:xfrm>
            <a:off x="3202659" y="733816"/>
            <a:ext cx="2593761" cy="2109592"/>
          </a:xfrm>
          <a:prstGeom prst="rect">
            <a:avLst/>
          </a:prstGeom>
          <a:effectLst>
            <a:reflection blurRad="6350" stA="52000" endA="300" endPos="35000" dir="5400000" sy="-100000" algn="bl" rotWithShape="0"/>
          </a:effectLst>
        </p:spPr>
      </p:pic>
    </p:spTree>
    <p:extLst>
      <p:ext uri="{BB962C8B-B14F-4D97-AF65-F5344CB8AC3E}">
        <p14:creationId xmlns:p14="http://schemas.microsoft.com/office/powerpoint/2010/main" val="3189402439"/>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044" y="274638"/>
            <a:ext cx="8229600" cy="1143000"/>
          </a:xfrm>
        </p:spPr>
        <p:txBody>
          <a:bodyPr>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latin typeface="Batang" pitchFamily="18" charset="-127"/>
                <a:ea typeface="Batang" pitchFamily="18" charset="-127"/>
              </a:rPr>
              <a:t>Tabla de Contenido</a:t>
            </a:r>
            <a:endParaRPr lang="en-US" b="1" dirty="0">
              <a:effectLst>
                <a:outerShdw blurRad="38100" dist="38100" dir="2700000" algn="tl">
                  <a:srgbClr val="000000">
                    <a:alpha val="43137"/>
                  </a:srgbClr>
                </a:outerShdw>
              </a:effectLst>
              <a:latin typeface="Batang" pitchFamily="18" charset="-127"/>
              <a:ea typeface="Batang" pitchFamily="18" charset="-127"/>
            </a:endParaRPr>
          </a:p>
        </p:txBody>
      </p:sp>
      <p:sp>
        <p:nvSpPr>
          <p:cNvPr id="4099" name="Content Placeholder 2"/>
          <p:cNvSpPr>
            <a:spLocks noGrp="1"/>
          </p:cNvSpPr>
          <p:nvPr>
            <p:ph idx="1"/>
          </p:nvPr>
        </p:nvSpPr>
        <p:spPr>
          <a:xfrm>
            <a:off x="648222" y="2217107"/>
            <a:ext cx="7537450" cy="3156558"/>
          </a:xfrm>
        </p:spPr>
        <p:txBody>
          <a:bodyPr>
            <a:normAutofit/>
          </a:bodyPr>
          <a:lstStyle/>
          <a:p>
            <a:pPr algn="just">
              <a:buClr>
                <a:schemeClr val="accent2">
                  <a:lumMod val="50000"/>
                </a:schemeClr>
              </a:buClr>
              <a:buFont typeface="Wingdings" pitchFamily="2" charset="2"/>
              <a:buChar char="ü"/>
              <a:defRPr/>
            </a:pPr>
            <a:r>
              <a:rPr lang="en-US" sz="2000" dirty="0" smtClean="0">
                <a:latin typeface="Batang" pitchFamily="18" charset="-127"/>
                <a:ea typeface="Batang" pitchFamily="18" charset="-127"/>
              </a:rPr>
              <a:t>Visión del DEPR</a:t>
            </a:r>
          </a:p>
          <a:p>
            <a:pPr algn="just">
              <a:lnSpc>
                <a:spcPct val="150000"/>
              </a:lnSpc>
              <a:buClr>
                <a:schemeClr val="accent2">
                  <a:lumMod val="50000"/>
                </a:schemeClr>
              </a:buClr>
              <a:buFont typeface="Wingdings" pitchFamily="2" charset="2"/>
              <a:buChar char="ü"/>
              <a:defRPr/>
            </a:pPr>
            <a:r>
              <a:rPr lang="en-US" sz="2000" dirty="0" smtClean="0">
                <a:latin typeface="Batang" pitchFamily="18" charset="-127"/>
                <a:ea typeface="Batang" pitchFamily="18" charset="-127"/>
              </a:rPr>
              <a:t>Misión </a:t>
            </a:r>
            <a:r>
              <a:rPr lang="en-US" sz="2000" dirty="0">
                <a:latin typeface="Batang" pitchFamily="18" charset="-127"/>
                <a:ea typeface="Batang" pitchFamily="18" charset="-127"/>
              </a:rPr>
              <a:t>del </a:t>
            </a:r>
            <a:r>
              <a:rPr lang="en-US" sz="2000" dirty="0" smtClean="0">
                <a:latin typeface="Batang" pitchFamily="18" charset="-127"/>
                <a:ea typeface="Batang" pitchFamily="18" charset="-127"/>
              </a:rPr>
              <a:t>DEPR</a:t>
            </a:r>
          </a:p>
          <a:p>
            <a:pPr algn="just">
              <a:lnSpc>
                <a:spcPct val="150000"/>
              </a:lnSpc>
              <a:buClr>
                <a:schemeClr val="accent2">
                  <a:lumMod val="50000"/>
                </a:schemeClr>
              </a:buClr>
              <a:buFont typeface="Wingdings" pitchFamily="2" charset="2"/>
              <a:buChar char="ü"/>
              <a:defRPr/>
            </a:pPr>
            <a:r>
              <a:rPr lang="en-US" sz="2000" dirty="0" smtClean="0">
                <a:latin typeface="Batang" pitchFamily="18" charset="-127"/>
                <a:ea typeface="Batang" pitchFamily="18" charset="-127"/>
              </a:rPr>
              <a:t>Metas Estatales del DEPR y sus  obejetivos</a:t>
            </a:r>
            <a:endParaRPr lang="en-US" dirty="0" smtClean="0">
              <a:latin typeface="Batang" pitchFamily="18" charset="-127"/>
              <a:ea typeface="Batang" pitchFamily="18" charset="-127"/>
            </a:endParaRPr>
          </a:p>
        </p:txBody>
      </p:sp>
    </p:spTree>
    <p:extLst>
      <p:ext uri="{BB962C8B-B14F-4D97-AF65-F5344CB8AC3E}">
        <p14:creationId xmlns:p14="http://schemas.microsoft.com/office/powerpoint/2010/main" val="917472291"/>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240" y="1442720"/>
            <a:ext cx="8229600" cy="4958080"/>
          </a:xfrm>
        </p:spPr>
        <p:txBody>
          <a:bodyPr>
            <a:normAutofit fontScale="92500" lnSpcReduction="20000"/>
          </a:bodyPr>
          <a:lstStyle/>
          <a:p>
            <a:pPr marL="0" indent="0" algn="just">
              <a:lnSpc>
                <a:spcPct val="150000"/>
              </a:lnSpc>
              <a:buNone/>
            </a:pPr>
            <a:r>
              <a:rPr lang="es-PR" sz="2200" dirty="0"/>
              <a:t>La escuela puertorriqueña debe ser un instrumento eficaz para la construcción de una sociedad justa y democrática, cultivando la ética, la solidaridad, y la conciencia social. Debe ser una unidad dinámica de cambio social, capaz de desarrollar de manera explícita las actitudes, destrezas y conocimientos que preparen a los estudiantes de manera competente y con creatividad para enfrentarse a los retos del mundo moderno. La educación debe responder a las variadas necesidades y talentos de los estudiantes, diversificando los ofrecimientos con alternativas creativas de aprendizaje y evaluación, tanto en horario regular como en horario extendido. Reconocemos la importancia del desarrollo del conocimiento y las competencias académicas, en armonía con el desarrollo emocional y social del estudiante.</a:t>
            </a:r>
          </a:p>
          <a:p>
            <a:pPr marL="0" indent="0" algn="just">
              <a:lnSpc>
                <a:spcPct val="150000"/>
              </a:lnSpc>
              <a:buNone/>
            </a:pPr>
            <a:endParaRPr lang="es-PR" sz="22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3</a:t>
            </a:fld>
            <a:endParaRPr lang="es-PR"/>
          </a:p>
        </p:txBody>
      </p:sp>
      <p:sp>
        <p:nvSpPr>
          <p:cNvPr id="5" name="Title 1"/>
          <p:cNvSpPr>
            <a:spLocks noGrp="1"/>
          </p:cNvSpPr>
          <p:nvPr>
            <p:ph type="title"/>
          </p:nvPr>
        </p:nvSpPr>
        <p:spPr>
          <a:xfrm>
            <a:off x="382044" y="233998"/>
            <a:ext cx="8229600" cy="1143000"/>
          </a:xfrm>
        </p:spPr>
        <p:txBody>
          <a:bodyPr>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latin typeface="Batang" pitchFamily="18" charset="-127"/>
                <a:ea typeface="Batang" pitchFamily="18" charset="-127"/>
              </a:rPr>
              <a:t>Visión del DEPR</a:t>
            </a:r>
            <a:endParaRPr lang="en-US"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3686441252"/>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2194560"/>
            <a:ext cx="8229600" cy="4958080"/>
          </a:xfrm>
        </p:spPr>
        <p:txBody>
          <a:bodyPr>
            <a:normAutofit/>
          </a:bodyPr>
          <a:lstStyle/>
          <a:p>
            <a:pPr marL="0" indent="0" algn="just">
              <a:buNone/>
            </a:pPr>
            <a:r>
              <a:rPr lang="es-PR" sz="2400" dirty="0"/>
              <a:t>Garantizar una educación gratuita y no sectaria, que desarrolle las actitudes, destrezas y conocimientos de todos los estudiantes para que los preparen para desempeñarse con éxito en un mercado laboral globalizado y de manera competente y con creatividad a los retos del mundo moderno, independientes, aprendices de por vida, respetuosos de la ley y del ambiente natural, y capaces de contribuir al bienestar común.</a:t>
            </a:r>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4</a:t>
            </a:fld>
            <a:endParaRPr lang="es-PR"/>
          </a:p>
        </p:txBody>
      </p:sp>
      <p:sp>
        <p:nvSpPr>
          <p:cNvPr id="5" name="Title 1"/>
          <p:cNvSpPr>
            <a:spLocks noGrp="1"/>
          </p:cNvSpPr>
          <p:nvPr>
            <p:ph type="title"/>
          </p:nvPr>
        </p:nvSpPr>
        <p:spPr>
          <a:xfrm>
            <a:off x="382044" y="233998"/>
            <a:ext cx="8229600" cy="1143000"/>
          </a:xfrm>
        </p:spPr>
        <p:txBody>
          <a:bodyPr>
            <a:normAutofit/>
          </a:bodyPr>
          <a:lstStyle/>
          <a:p>
            <a:pPr eaLnBrk="1" fontAlgn="auto" hangingPunct="1">
              <a:spcAft>
                <a:spcPts val="0"/>
              </a:spcAft>
              <a:defRPr/>
            </a:pPr>
            <a:r>
              <a:rPr lang="en-US" b="1" dirty="0">
                <a:effectLst>
                  <a:outerShdw blurRad="38100" dist="38100" dir="2700000" algn="tl">
                    <a:srgbClr val="000000">
                      <a:alpha val="43137"/>
                    </a:srgbClr>
                  </a:outerShdw>
                </a:effectLst>
                <a:latin typeface="Batang" pitchFamily="18" charset="-127"/>
                <a:ea typeface="Batang" pitchFamily="18" charset="-127"/>
              </a:rPr>
              <a:t>M</a:t>
            </a:r>
            <a:r>
              <a:rPr lang="en-US" b="1" dirty="0" smtClean="0">
                <a:effectLst>
                  <a:outerShdw blurRad="38100" dist="38100" dir="2700000" algn="tl">
                    <a:srgbClr val="000000">
                      <a:alpha val="43137"/>
                    </a:srgbClr>
                  </a:outerShdw>
                </a:effectLst>
                <a:latin typeface="Batang" pitchFamily="18" charset="-127"/>
                <a:ea typeface="Batang" pitchFamily="18" charset="-127"/>
              </a:rPr>
              <a:t>isión del DEPR</a:t>
            </a:r>
            <a:endParaRPr lang="en-US"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1679539222"/>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9120"/>
            <a:ext cx="8229600" cy="4277043"/>
          </a:xfrm>
        </p:spPr>
        <p:txBody>
          <a:bodyPr/>
          <a:lstStyle/>
          <a:p>
            <a:pPr marL="0" indent="0" algn="just">
              <a:buNone/>
            </a:pPr>
            <a:r>
              <a:rPr lang="en-US" b="1" dirty="0" smtClean="0"/>
              <a:t>Meta Estatal 1</a:t>
            </a:r>
          </a:p>
          <a:p>
            <a:pPr marL="0" indent="0" algn="just">
              <a:buNone/>
            </a:pPr>
            <a:endParaRPr lang="en-US" b="1" dirty="0" smtClean="0"/>
          </a:p>
          <a:p>
            <a:pPr marL="0" indent="0" algn="just">
              <a:buNone/>
            </a:pPr>
            <a:r>
              <a:rPr lang="es-PR" sz="2400" b="1" i="1" dirty="0"/>
              <a:t>Desarrollo de calidad de las competencias en las dimensiones del conocimiento, destrezas y actitudes del estudiante. </a:t>
            </a:r>
            <a:r>
              <a:rPr lang="es-PR" sz="2400" i="1" dirty="0"/>
              <a:t>Aumentar las tasas de retención escolar, aprovechamiento académico, desarrollo de destrezas y actitudes en los estudiantes de forma integrada.</a:t>
            </a:r>
          </a:p>
          <a:p>
            <a:pPr marL="0" indent="0" algn="just">
              <a:buNone/>
            </a:pPr>
            <a:endParaRPr lang="es-PR"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5</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3283285403"/>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 y="1818640"/>
            <a:ext cx="8686800" cy="4388803"/>
          </a:xfrm>
        </p:spPr>
        <p:txBody>
          <a:bodyPr>
            <a:noAutofit/>
          </a:bodyPr>
          <a:lstStyle/>
          <a:p>
            <a:pPr algn="just"/>
            <a:r>
              <a:rPr lang="es-PR" sz="1600" b="1" dirty="0"/>
              <a:t>Objetivo 1.1: Aumentar la tasa de retención.</a:t>
            </a:r>
            <a:r>
              <a:rPr lang="es-PR" sz="1600" dirty="0"/>
              <a:t>  Promover la retención escolar mediante una oferta de estudios diferente, cambios en las prácticas de enseñanza y un sistema de seguimiento a los estudiantes en riesgo, para asegurar que se ofrezca el apoyo que necesitan para mantenerse dentro del sistema educativo, aumentando la tasa de retención por lo menos en un 10</a:t>
            </a:r>
            <a:r>
              <a:rPr lang="es-PR" sz="1600" dirty="0" smtClean="0"/>
              <a:t>%,.</a:t>
            </a:r>
          </a:p>
          <a:p>
            <a:pPr algn="just"/>
            <a:endParaRPr lang="es-PR" sz="1600" dirty="0"/>
          </a:p>
          <a:p>
            <a:pPr algn="just"/>
            <a:r>
              <a:rPr lang="es-PR" sz="1600" b="1" dirty="0"/>
              <a:t>Objetivo 1.2: Aprovechamiento académico: </a:t>
            </a:r>
            <a:r>
              <a:rPr lang="es-PR" sz="1600" dirty="0"/>
              <a:t>Fomentar el desarrollo de estrategias de remediación para atender las necesidades particulares de los estudiantes, aumentando en un 10% la cantidad de estudiantes que, al menos tengan dominio proficiente en los estándares académicos de español, inglés, matemáticas y ciencias, de acuerdo con las pruebas administradas por el Departamento de Educación de Puerto Rico y la distribución de notas de los estudiantes</a:t>
            </a:r>
            <a:r>
              <a:rPr lang="es-PR" sz="1600" dirty="0" smtClean="0"/>
              <a:t>.</a:t>
            </a:r>
          </a:p>
          <a:p>
            <a:pPr algn="just"/>
            <a:endParaRPr lang="es-PR" sz="1600" dirty="0"/>
          </a:p>
          <a:p>
            <a:pPr algn="just"/>
            <a:r>
              <a:rPr lang="es-PR" sz="1600" b="1" dirty="0"/>
              <a:t>Objetivo 1.3: Visión integral de proceso educativo.</a:t>
            </a:r>
            <a:r>
              <a:rPr lang="es-PR" sz="1600" dirty="0"/>
              <a:t>   Garantizar experiencias de aprendizaje de calidad en todas las asignaturas, incluyendo la educación física, bellas artes y salud escolar, educación ambiental, cívica y ética integradas a las materias académicas de la oferta regular y en los programas de horario extendido, que propicien oportunidades diferenciadas en función de sus diversas capacidades, aptitudes, estilos y ritmos</a:t>
            </a:r>
            <a:r>
              <a:rPr lang="es-PR" sz="1600" dirty="0" smtClean="0"/>
              <a:t>.</a:t>
            </a:r>
            <a:endParaRPr lang="es-PR" sz="16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6</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328165011"/>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991360"/>
            <a:ext cx="8483600" cy="4622483"/>
          </a:xfrm>
        </p:spPr>
        <p:txBody>
          <a:bodyPr>
            <a:noAutofit/>
          </a:bodyPr>
          <a:lstStyle/>
          <a:p>
            <a:pPr algn="just"/>
            <a:r>
              <a:rPr lang="es-PR" sz="1800" b="1" dirty="0"/>
              <a:t>Objetivo 1.4: Servicios educativos integrados y complementarios para la población adulta.</a:t>
            </a:r>
            <a:r>
              <a:rPr lang="es-PR" sz="1800" dirty="0"/>
              <a:t>  Convertir la escuela en un centro de interacción, saludable y servicios integrados para la comunidad, de manera que sirvan como foco de recursos y ofrecimientos dirigidos a toda la comunidad circundante, con atención particular a jóvenes, adultos, y a la alfabetización, brindando oportunidades que propendan al bienestar de la población. </a:t>
            </a:r>
            <a:endParaRPr lang="es-PR" sz="1800" dirty="0" smtClean="0"/>
          </a:p>
          <a:p>
            <a:pPr algn="just"/>
            <a:endParaRPr lang="es-PR" sz="1800" dirty="0"/>
          </a:p>
          <a:p>
            <a:pPr algn="just"/>
            <a:r>
              <a:rPr lang="es-PR" sz="1800" b="1" dirty="0"/>
              <a:t> Objetivo 1.5 Servicios educativos integrales para personas con impedimentos.</a:t>
            </a:r>
            <a:r>
              <a:rPr lang="es-PR" sz="1800" dirty="0"/>
              <a:t>  Asegurar que todos los niños y jóvenes con impedimentos, de tres a veintiún años inclusive, elegibles a los servicios educativos y relacionados, reciban una educación gratuita y apropiada en la alternativa menos restrictiva, a tiempo y de forma completa, según estipulado en el Plan Educativo Individualizado y de acuerdo a las leyes federales y estatales vigentes</a:t>
            </a:r>
            <a:r>
              <a:rPr lang="es-PR" sz="1800" dirty="0" smtClean="0"/>
              <a:t>.</a:t>
            </a:r>
            <a:endParaRPr lang="es-PR" sz="18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7</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328165011"/>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2960"/>
            <a:ext cx="8229600" cy="4134803"/>
          </a:xfrm>
        </p:spPr>
        <p:txBody>
          <a:bodyPr vert="horz" lIns="91440" tIns="45720" rIns="91440" bIns="45720" rtlCol="0">
            <a:noAutofit/>
          </a:bodyPr>
          <a:lstStyle/>
          <a:p>
            <a:pPr algn="just"/>
            <a:r>
              <a:rPr lang="es-PR" sz="1800" b="1" dirty="0"/>
              <a:t>Objetivo 1.6: Educación Ocupacional y técnica. </a:t>
            </a:r>
            <a:r>
              <a:rPr lang="es-PR" sz="1800" dirty="0"/>
              <a:t> Propiciar que todos los programas de educación ocupacional y técnica, en los niveles secundarios y postsecundarios, cumplan con los estándares de excelencia que les asegure el reconocimiento de la comunidad como alternativa de estudio, en cumplimiento con las estipulaciones de la Ley Federal Carl D. </a:t>
            </a:r>
            <a:r>
              <a:rPr lang="es-PR" sz="1800" dirty="0" err="1"/>
              <a:t>Perkins</a:t>
            </a:r>
            <a:r>
              <a:rPr lang="es-PR" sz="1800" dirty="0" smtClean="0"/>
              <a:t>.</a:t>
            </a:r>
          </a:p>
          <a:p>
            <a:pPr marL="0" indent="0" algn="just">
              <a:buNone/>
            </a:pPr>
            <a:endParaRPr lang="es-PR" sz="1800" dirty="0"/>
          </a:p>
          <a:p>
            <a:pPr algn="just"/>
            <a:r>
              <a:rPr lang="es-PR" sz="1800" b="1" dirty="0"/>
              <a:t>Objetivo 1.7 Desarrollo personal del estudiante. </a:t>
            </a:r>
            <a:r>
              <a:rPr lang="es-PR" sz="1800" dirty="0"/>
              <a:t> Establecer un sistema formal que permita, con el apoyo de un equipo interdisciplinario, identificar las fortalezas, oportunidades e intereses personales, profesionales u ocupacionales de cada estudiante.</a:t>
            </a:r>
          </a:p>
          <a:p>
            <a:pPr algn="just"/>
            <a:endParaRPr lang="es-PR" sz="16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8</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328165011"/>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9120"/>
            <a:ext cx="8229600" cy="4277043"/>
          </a:xfrm>
        </p:spPr>
        <p:txBody>
          <a:bodyPr/>
          <a:lstStyle/>
          <a:p>
            <a:pPr marL="0" indent="0" algn="just">
              <a:buNone/>
            </a:pPr>
            <a:r>
              <a:rPr lang="en-US" b="1" dirty="0" smtClean="0"/>
              <a:t>Meta Estatal 2</a:t>
            </a:r>
          </a:p>
          <a:p>
            <a:pPr marL="0" indent="0" algn="just">
              <a:buNone/>
            </a:pPr>
            <a:endParaRPr lang="en-US" b="1" i="1" dirty="0" smtClean="0"/>
          </a:p>
          <a:p>
            <a:pPr marL="0" indent="0" algn="just">
              <a:buNone/>
            </a:pPr>
            <a:r>
              <a:rPr lang="es-PR" sz="2400" b="1" i="1" dirty="0"/>
              <a:t>Condiciones para el aprendizaje.</a:t>
            </a:r>
            <a:r>
              <a:rPr lang="es-PR" sz="2400" i="1" dirty="0"/>
              <a:t> Brindar al maestro instrumentos tecnológicos adicionales que ofrezcan mayor agilidad y variedad, maximizando el uso de la tecnología y ampliando los recursos educativos en la presentación de temas y lecciones en el salón de clases, mejorar la infraestructura física de las escuelas, y brindar la seguridad y apoyo en las escuelas de la comunidad.</a:t>
            </a:r>
          </a:p>
          <a:p>
            <a:pPr marL="0" indent="0" algn="just">
              <a:buNone/>
            </a:pPr>
            <a:endParaRPr lang="es-PR"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9</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328165011"/>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520" y="2052320"/>
            <a:ext cx="8463280" cy="4277043"/>
          </a:xfrm>
        </p:spPr>
        <p:txBody>
          <a:bodyPr>
            <a:normAutofit/>
          </a:bodyPr>
          <a:lstStyle/>
          <a:p>
            <a:pPr lvl="0" algn="just"/>
            <a:r>
              <a:rPr lang="es-PR" sz="2000" b="1" dirty="0"/>
              <a:t>Objetivo 2.1 Recursos.  </a:t>
            </a:r>
            <a:r>
              <a:rPr lang="es-PR" sz="2000" dirty="0"/>
              <a:t>Garantizar que todos los maestros tengan acceso a los materiales y equipos adecuados, incluyendo los recursos tecnológicos, que se hayan identificados como esenciales para el proceso de enseñanza y aprendizaje de alta calidad, según el nivel educativo y conforme a las necesidades particulares de los estudiantes.</a:t>
            </a:r>
          </a:p>
          <a:p>
            <a:pPr marL="0" indent="0" algn="just">
              <a:buNone/>
            </a:pPr>
            <a:r>
              <a:rPr lang="es-PR" sz="2000" dirty="0"/>
              <a:t> </a:t>
            </a:r>
          </a:p>
          <a:p>
            <a:pPr algn="just"/>
            <a:r>
              <a:rPr lang="es-PR" sz="2000" b="1" dirty="0"/>
              <a:t>Objetivo 2.2 Infraestructura. </a:t>
            </a:r>
            <a:r>
              <a:rPr lang="es-PR" sz="2000" dirty="0"/>
              <a:t> Mejorar las condiciones de infraestructura para llevar a cabo eficazmente las labores docentes y propiciar un plan de mejoramiento y mantenimiento de las escuelas de forma articulada que incluya, la participación de los estudiantes, el sector público y privado, así como los municipios y entidades comunitarias,  las instituciones sin fines de lucro, entre otras</a:t>
            </a:r>
            <a:r>
              <a:rPr lang="es-PR" sz="2000" dirty="0" smtClean="0"/>
              <a:t>.</a:t>
            </a:r>
            <a:endParaRPr lang="es-PR" sz="20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10</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328165011"/>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767840"/>
            <a:ext cx="8707120" cy="4398963"/>
          </a:xfrm>
        </p:spPr>
        <p:txBody>
          <a:bodyPr>
            <a:noAutofit/>
          </a:bodyPr>
          <a:lstStyle/>
          <a:p>
            <a:pPr marL="0" indent="0" algn="just">
              <a:buNone/>
            </a:pPr>
            <a:r>
              <a:rPr lang="es-PR" sz="1700" dirty="0"/>
              <a:t> </a:t>
            </a:r>
          </a:p>
          <a:p>
            <a:pPr algn="just"/>
            <a:r>
              <a:rPr lang="es-PR" sz="1700" b="1" dirty="0" smtClean="0"/>
              <a:t>Objetivo 2.3 Infraestructura de información.  </a:t>
            </a:r>
            <a:r>
              <a:rPr lang="es-PR" sz="1700" dirty="0" smtClean="0"/>
              <a:t>Aumentar el acceso a los estudiantes, maestros, padres, madres o encargados, administradores, instituciones sin fines de lucro y otras agencias públicas y privadas, a sistemas de información por medios tecnológicos, que contribuyan positivamente a los procesos de retención y aumento del aprovechamiento escolar del estudiante y otros relacionados al mejoramiento de la docencia.</a:t>
            </a:r>
          </a:p>
          <a:p>
            <a:pPr marL="0" indent="0" algn="just">
              <a:buNone/>
            </a:pPr>
            <a:endParaRPr lang="es-PR" sz="1700" dirty="0" smtClean="0"/>
          </a:p>
          <a:p>
            <a:pPr algn="just"/>
            <a:r>
              <a:rPr lang="es-PR" sz="1700" b="1" dirty="0" smtClean="0"/>
              <a:t>Objetivo 2.4 Seguridad.</a:t>
            </a:r>
            <a:r>
              <a:rPr lang="es-PR" sz="1700" dirty="0" smtClean="0"/>
              <a:t>  Desarrollar medidas para garantizar, junto a los municipios, entidades comunitarias o del sector privado, y la policía estatal o municipal,  un ambiente seguro en todas las escuelas, en todo momento, libre de drogas, armas, alcohol y violencia.</a:t>
            </a:r>
          </a:p>
          <a:p>
            <a:pPr marL="0" indent="0" algn="just">
              <a:buNone/>
            </a:pPr>
            <a:endParaRPr lang="es-PR" sz="1700" dirty="0" smtClean="0"/>
          </a:p>
          <a:p>
            <a:pPr algn="just"/>
            <a:r>
              <a:rPr lang="es-PR" sz="1700" b="1" dirty="0" smtClean="0"/>
              <a:t>Objetivo 2.5 Nutrición.  </a:t>
            </a:r>
            <a:r>
              <a:rPr lang="es-PR" sz="1700" dirty="0" smtClean="0"/>
              <a:t>I</a:t>
            </a:r>
            <a:r>
              <a:rPr lang="es-ES" sz="1700" dirty="0" smtClean="0"/>
              <a:t>mplantar la política de bienestar en cada escuela y evidenciar el cumplimiento con las disposiciones de las leyes federales y estatales, para mejorar la calidad de los alimentos disponibles que se sirven en las escuelas públicas, privadas y otras instituciones educativas.</a:t>
            </a:r>
            <a:endParaRPr lang="es-PR" sz="17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11</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3816028085"/>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9120"/>
            <a:ext cx="8229600" cy="4277043"/>
          </a:xfrm>
        </p:spPr>
        <p:txBody>
          <a:bodyPr>
            <a:normAutofit fontScale="92500" lnSpcReduction="10000"/>
          </a:bodyPr>
          <a:lstStyle/>
          <a:p>
            <a:pPr marL="0" indent="0" algn="just">
              <a:buNone/>
            </a:pPr>
            <a:r>
              <a:rPr lang="en-US" sz="3800" b="1" dirty="0" smtClean="0"/>
              <a:t>Meta Estatal  3</a:t>
            </a:r>
          </a:p>
          <a:p>
            <a:pPr marL="0" indent="0" algn="just">
              <a:buNone/>
            </a:pPr>
            <a:endParaRPr lang="en-US" b="1" dirty="0"/>
          </a:p>
          <a:p>
            <a:pPr marL="0" indent="0" algn="just">
              <a:buNone/>
            </a:pPr>
            <a:r>
              <a:rPr lang="es-PR" sz="2800" b="1" i="1" dirty="0" smtClean="0"/>
              <a:t>Recursos </a:t>
            </a:r>
            <a:r>
              <a:rPr lang="es-PR" sz="2800" b="1" i="1" dirty="0"/>
              <a:t>humanos altamente cualificados. </a:t>
            </a:r>
            <a:r>
              <a:rPr lang="es-PR" sz="2800" i="1" dirty="0"/>
              <a:t>Reclutar y retener al personal docente y administrativo altamente competente y cualificado, y proveerles capacitación y desarrollo profesional continuo, enfocado en estrategias de </a:t>
            </a:r>
            <a:r>
              <a:rPr lang="es-PR" sz="2800" i="1" dirty="0" err="1"/>
              <a:t>coaching</a:t>
            </a:r>
            <a:r>
              <a:rPr lang="es-PR" sz="2800" i="1" dirty="0"/>
              <a:t> y </a:t>
            </a:r>
            <a:r>
              <a:rPr lang="es-PR" sz="2800" i="1" dirty="0" err="1"/>
              <a:t>mentoring</a:t>
            </a:r>
            <a:r>
              <a:rPr lang="es-PR" sz="2800" i="1" dirty="0"/>
              <a:t>, hacia el mejoramiento de la calidad de los procesos de enseñanza y aprendizaje, así como en los procesos administrativos, mediante diversas modalidades de adiestramiento, incluyendo las tecnológicas.</a:t>
            </a:r>
          </a:p>
          <a:p>
            <a:pPr marL="0" indent="0" algn="just">
              <a:buNone/>
            </a:pPr>
            <a:endParaRPr lang="es-PR" i="1"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12</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568128610"/>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808480"/>
            <a:ext cx="8463280" cy="4389120"/>
          </a:xfrm>
        </p:spPr>
        <p:txBody>
          <a:bodyPr>
            <a:noAutofit/>
          </a:bodyPr>
          <a:lstStyle/>
          <a:p>
            <a:pPr algn="just"/>
            <a:r>
              <a:rPr lang="es-PR" sz="2300" b="1" dirty="0"/>
              <a:t>Objetivo 3.1  Maestros altamente cualificados. </a:t>
            </a:r>
            <a:r>
              <a:rPr lang="es-PR" sz="2300" dirty="0"/>
              <a:t> Reclutar y retener a maestros altamente cualificados para ejecutar los procesos de enseñanza y aprendizaje que fomentando una educación de calidad, cumpliendo con las disposiciones de la Ley Federal “No </a:t>
            </a:r>
            <a:r>
              <a:rPr lang="es-PR" sz="2300" dirty="0" err="1"/>
              <a:t>Child</a:t>
            </a:r>
            <a:r>
              <a:rPr lang="es-PR" sz="2300" dirty="0"/>
              <a:t> </a:t>
            </a:r>
            <a:r>
              <a:rPr lang="es-PR" sz="2300" dirty="0" err="1"/>
              <a:t>Left</a:t>
            </a:r>
            <a:r>
              <a:rPr lang="es-PR" sz="2300" dirty="0"/>
              <a:t> </a:t>
            </a:r>
            <a:r>
              <a:rPr lang="es-PR" sz="2300" dirty="0" err="1"/>
              <a:t>Behind</a:t>
            </a:r>
            <a:r>
              <a:rPr lang="es-PR" sz="2300" dirty="0"/>
              <a:t>” y el Reglamento de Certificaciones Docente vigente</a:t>
            </a:r>
            <a:r>
              <a:rPr lang="es-PR" sz="2300" dirty="0" smtClean="0"/>
              <a:t>.</a:t>
            </a:r>
          </a:p>
          <a:p>
            <a:pPr marL="0" indent="0" algn="just">
              <a:buNone/>
            </a:pPr>
            <a:endParaRPr lang="es-PR" sz="2300" dirty="0"/>
          </a:p>
          <a:p>
            <a:pPr algn="just"/>
            <a:r>
              <a:rPr lang="es-PR" sz="2300" b="1" dirty="0"/>
              <a:t>Objetivo 3.2 Programa de Preparación de Maestros.</a:t>
            </a:r>
            <a:r>
              <a:rPr lang="es-PR" sz="2300" dirty="0"/>
              <a:t>  Evaluar los programas de preparación de maestros, en colaboración con el Consejo de Educación de Puerto Rico y las Universidades públicas y privadas.  Institucionalizar la evaluación de Programas que asegure la competencia profesional del maestro</a:t>
            </a:r>
            <a:r>
              <a:rPr lang="es-PR" sz="2300" dirty="0" smtClean="0"/>
              <a:t>.</a:t>
            </a:r>
            <a:endParaRPr lang="es-PR" sz="23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13</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443797694"/>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520" y="2072640"/>
            <a:ext cx="8442960" cy="4277043"/>
          </a:xfrm>
        </p:spPr>
        <p:txBody>
          <a:bodyPr>
            <a:normAutofit/>
          </a:bodyPr>
          <a:lstStyle/>
          <a:p>
            <a:pPr algn="just"/>
            <a:r>
              <a:rPr lang="es-PR" sz="2200" b="1" dirty="0" smtClean="0"/>
              <a:t>Objetivo </a:t>
            </a:r>
            <a:r>
              <a:rPr lang="es-PR" sz="2200" b="1" dirty="0"/>
              <a:t>3.3 Desarrollo y capacitación del personal docente.  </a:t>
            </a:r>
            <a:r>
              <a:rPr lang="es-PR" sz="2200" dirty="0"/>
              <a:t>Ofrecer un mínimo de 40 horas al año en programas de desarrollo profesional dirigidos a prácticas efectivas y liderazgo al personal docente y docente administrativo</a:t>
            </a:r>
            <a:r>
              <a:rPr lang="es-PR" sz="2200" dirty="0" smtClean="0"/>
              <a:t>.</a:t>
            </a:r>
          </a:p>
          <a:p>
            <a:pPr marL="0" indent="0" algn="just">
              <a:buNone/>
            </a:pPr>
            <a:endParaRPr lang="es-PR" sz="2200" dirty="0"/>
          </a:p>
          <a:p>
            <a:pPr algn="just"/>
            <a:r>
              <a:rPr lang="es-PR" sz="2200" b="1" dirty="0"/>
              <a:t>Objetivo 3.4</a:t>
            </a:r>
            <a:r>
              <a:rPr lang="es-PR" sz="2200" dirty="0"/>
              <a:t> </a:t>
            </a:r>
            <a:r>
              <a:rPr lang="es-PR" sz="2200" b="1" dirty="0"/>
              <a:t>Evaluación de la acción educativa. </a:t>
            </a:r>
            <a:r>
              <a:rPr lang="es-PR" sz="2200" dirty="0"/>
              <a:t>Institucionalizar la evaluación formativa y </a:t>
            </a:r>
            <a:r>
              <a:rPr lang="es-PR" sz="2200" dirty="0" err="1"/>
              <a:t>sumativa</a:t>
            </a:r>
            <a:r>
              <a:rPr lang="es-PR" sz="2200" dirty="0"/>
              <a:t> del personal docente y administrativo para realizar los ajustes necesarios hacia el proceso de formación académica de los estudiantes y contribuir en el aumento de la eficiencia y efectividad de la gestión educativa.</a:t>
            </a:r>
          </a:p>
          <a:p>
            <a:pPr marL="0" indent="0" algn="just">
              <a:buNone/>
            </a:pPr>
            <a:endParaRPr lang="es-PR" sz="22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14</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452206224"/>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520" y="1849120"/>
            <a:ext cx="8636000" cy="4572000"/>
          </a:xfrm>
        </p:spPr>
        <p:txBody>
          <a:bodyPr>
            <a:normAutofit fontScale="32500" lnSpcReduction="20000"/>
          </a:bodyPr>
          <a:lstStyle/>
          <a:p>
            <a:pPr marL="0" indent="0" algn="just">
              <a:buNone/>
            </a:pPr>
            <a:r>
              <a:rPr lang="en-US" sz="9800" b="1" dirty="0" smtClean="0"/>
              <a:t>Meta Estatal  4</a:t>
            </a:r>
          </a:p>
          <a:p>
            <a:pPr marL="0" indent="0" algn="just">
              <a:buNone/>
            </a:pPr>
            <a:endParaRPr lang="en-US" sz="6300" b="1" dirty="0" smtClean="0"/>
          </a:p>
          <a:p>
            <a:pPr marL="0" indent="0" algn="just">
              <a:buNone/>
            </a:pPr>
            <a:endParaRPr lang="en-US" sz="3800" b="1" i="1" dirty="0" smtClean="0"/>
          </a:p>
          <a:p>
            <a:pPr marL="0" indent="0" algn="just">
              <a:buNone/>
            </a:pPr>
            <a:r>
              <a:rPr lang="en-US" sz="6200" b="1" i="1" dirty="0" smtClean="0"/>
              <a:t>I</a:t>
            </a:r>
            <a:r>
              <a:rPr lang="es-PR" sz="6500" b="1" i="1" dirty="0" err="1" smtClean="0"/>
              <a:t>ntegración</a:t>
            </a:r>
            <a:r>
              <a:rPr lang="es-PR" sz="6500" b="1" i="1" dirty="0" smtClean="0"/>
              <a:t> </a:t>
            </a:r>
            <a:r>
              <a:rPr lang="es-PR" sz="6500" b="1" i="1" dirty="0"/>
              <a:t>eficiente de los estudiantes, madres, padres o encargados,</a:t>
            </a:r>
            <a:r>
              <a:rPr lang="es-PR" sz="6500" i="1" dirty="0"/>
              <a:t> </a:t>
            </a:r>
            <a:r>
              <a:rPr lang="es-PR" sz="6500" b="1" i="1" dirty="0"/>
              <a:t>maestros, directores de escuela, la comunidad, agencias gubernamentales, entidades sin fines de lucro y el sector privado.</a:t>
            </a:r>
            <a:r>
              <a:rPr lang="es-PR" sz="6500" i="1" dirty="0"/>
              <a:t>  Aumentar y promover la participación y consenso de los estudiantes, madres, padres o encargados, maestros, directores de escuelas, agencias gubernamentales, entidades sin fines de lucro y el sector privado en los procesos de educativos del Departamento de Educación.  Mediante la creación de una plataforma educativa firme se articularán todos los esfuerzos, produciendo un plan estratégico que incluya acciones multisectoriales sujetas a la evaluación constante y sistemática.  Asimismo se caracterizarán los sujetos que coordinan y toman decisiones en los procesos educativos, directivos y </a:t>
            </a:r>
            <a:r>
              <a:rPr lang="es-PR" sz="6500" i="1" dirty="0" smtClean="0"/>
              <a:t>docentes.</a:t>
            </a:r>
            <a:endParaRPr lang="es-PR" sz="6500" i="1"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15</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1852826589"/>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4480" y="1849120"/>
            <a:ext cx="8575040" cy="4572000"/>
          </a:xfrm>
        </p:spPr>
        <p:txBody>
          <a:bodyPr>
            <a:normAutofit fontScale="32500" lnSpcReduction="20000"/>
          </a:bodyPr>
          <a:lstStyle/>
          <a:p>
            <a:pPr marL="0" indent="0" algn="just">
              <a:buNone/>
            </a:pPr>
            <a:r>
              <a:rPr lang="en-US" sz="9800" b="1" dirty="0" smtClean="0"/>
              <a:t>Meta Estatal  4</a:t>
            </a:r>
          </a:p>
          <a:p>
            <a:pPr marL="0" indent="0" algn="just">
              <a:buNone/>
            </a:pPr>
            <a:r>
              <a:rPr lang="en-US" sz="7400" b="1" i="1" dirty="0" smtClean="0"/>
              <a:t>(continuación)</a:t>
            </a:r>
          </a:p>
          <a:p>
            <a:pPr marL="0" indent="0" algn="just">
              <a:buNone/>
            </a:pPr>
            <a:endParaRPr lang="es-PR" sz="6200" i="1" dirty="0" smtClean="0"/>
          </a:p>
          <a:p>
            <a:pPr marL="0" indent="0" algn="just">
              <a:buNone/>
            </a:pPr>
            <a:r>
              <a:rPr lang="es-PR" sz="6500" i="1" dirty="0" smtClean="0"/>
              <a:t>Esto </a:t>
            </a:r>
            <a:r>
              <a:rPr lang="es-PR" sz="6500" i="1" dirty="0"/>
              <a:t>se logrará a través de: una participación comprometida y responsable, un liderazgo participativo donde la asignación y distribución de tareas no implica la pérdida del control o poder, sino el fruto del trabajo de un equipo colaborativo.  Además se requiere una comunicación efectiva fundamentada en el dialogo, como elemento indispensable para la toma de decisiones y los acuerdos sobre las acciones.  También es necesario un espacio para facilitar la elaboración de proyectos innovadores que aumenten la calidad de la educación, de manera participativa, responsable, organizada y de respeto para todos los involucrados en las acciones educativas.  Por último, la planificación para concretar las ideas, aspiraciones, retos y objetivos que cada escuela considere pertinente para superar los retos que confrontan para alcanzar una educación de excelencia.</a:t>
            </a:r>
          </a:p>
          <a:p>
            <a:pPr marL="0" indent="0" algn="just">
              <a:buNone/>
            </a:pPr>
            <a:endParaRPr lang="es-PR" i="1"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16</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2416462326"/>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17</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
        <p:nvSpPr>
          <p:cNvPr id="2" name="Content Placeholder 1"/>
          <p:cNvSpPr>
            <a:spLocks noGrp="1"/>
          </p:cNvSpPr>
          <p:nvPr>
            <p:ph idx="1"/>
          </p:nvPr>
        </p:nvSpPr>
        <p:spPr>
          <a:xfrm>
            <a:off x="162560" y="1864360"/>
            <a:ext cx="8686800" cy="4525963"/>
          </a:xfrm>
        </p:spPr>
        <p:txBody>
          <a:bodyPr>
            <a:normAutofit fontScale="62500" lnSpcReduction="20000"/>
          </a:bodyPr>
          <a:lstStyle/>
          <a:p>
            <a:pPr algn="just"/>
            <a:r>
              <a:rPr lang="es-PR" b="1" dirty="0"/>
              <a:t>Objetivo 4.1 Participación de los estudiantes, madres, padres o encargados, maestros, directores de escuela, la comunidad, agencias gubernamentales, entidades sin fines de lucro y el sector privado.  </a:t>
            </a:r>
            <a:r>
              <a:rPr lang="es-PR" dirty="0"/>
              <a:t>Implantar la política pública necesaria para proveer los recursos y apoyo para que todos los miembros de la comunidad escolar colaboren activamente en el proceso de formación académica de los estudiantes y contribuyan en el aumento de la eficiencia y calidad educativa.</a:t>
            </a:r>
          </a:p>
          <a:p>
            <a:pPr marL="0" indent="0" algn="just">
              <a:buNone/>
            </a:pPr>
            <a:endParaRPr lang="es-PR" dirty="0"/>
          </a:p>
          <a:p>
            <a:pPr algn="just"/>
            <a:r>
              <a:rPr lang="es-PR" b="1" dirty="0"/>
              <a:t>Objetivo 4.2 Participación de la comunidad escolar en el proceso educativo.  </a:t>
            </a:r>
            <a:r>
              <a:rPr lang="es-PR" dirty="0"/>
              <a:t>Implantar al menos un proyecto colaborativo de impacto positivo con la comunidad a la cual sirve la escuela,  vinculada a aumentar la oferta curricular.</a:t>
            </a:r>
          </a:p>
          <a:p>
            <a:pPr marL="0" indent="0" algn="just">
              <a:buNone/>
            </a:pPr>
            <a:endParaRPr lang="es-PR" dirty="0"/>
          </a:p>
          <a:p>
            <a:pPr algn="just"/>
            <a:r>
              <a:rPr lang="es-PR" b="1" dirty="0"/>
              <a:t>Objetivo 4.3  Alianzas educativas.  </a:t>
            </a:r>
            <a:r>
              <a:rPr lang="es-PR" dirty="0"/>
              <a:t>Aumentar en un 25% la cantidad de proyectos de colaboración que impactan los programas académicos, ocupacionales y los recursos para los estudiantes que maximizan la probabilidad de aumento en la retención y aprovechamiento escolar.</a:t>
            </a:r>
          </a:p>
          <a:p>
            <a:pPr algn="just"/>
            <a:endParaRPr lang="es-PR" dirty="0"/>
          </a:p>
        </p:txBody>
      </p:sp>
    </p:spTree>
    <p:extLst>
      <p:ext uri="{BB962C8B-B14F-4D97-AF65-F5344CB8AC3E}">
        <p14:creationId xmlns:p14="http://schemas.microsoft.com/office/powerpoint/2010/main" val="907496158"/>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520" y="1849120"/>
            <a:ext cx="8636000" cy="4572000"/>
          </a:xfrm>
        </p:spPr>
        <p:txBody>
          <a:bodyPr>
            <a:normAutofit/>
          </a:bodyPr>
          <a:lstStyle/>
          <a:p>
            <a:pPr marL="0" indent="0" algn="just">
              <a:buNone/>
            </a:pPr>
            <a:r>
              <a:rPr lang="en-US" b="1" dirty="0" smtClean="0"/>
              <a:t>Meta Estatal  5</a:t>
            </a:r>
          </a:p>
          <a:p>
            <a:pPr marL="0" indent="0" algn="just">
              <a:buNone/>
            </a:pPr>
            <a:endParaRPr lang="en-US" b="1" dirty="0" smtClean="0"/>
          </a:p>
          <a:p>
            <a:pPr marL="0" indent="0" algn="just">
              <a:buNone/>
            </a:pPr>
            <a:r>
              <a:rPr lang="es-PR" sz="2000" b="1" dirty="0" smtClean="0"/>
              <a:t>Fortalecimiento institucional en procesos administrativos y fiscales</a:t>
            </a:r>
            <a:r>
              <a:rPr lang="es-PR" sz="2000" dirty="0" smtClean="0"/>
              <a:t>. Identificar y concretar, una agenda clara y precisa para atender los problemas apremiantes y determinar las medidas necesarias a corto plazo para lograr la articulación efectiva y ágil de los sistemas administrativos y fiscales, en relación con las metas académicas, mediante procesos sistémicos de fortalecimiento institucional.</a:t>
            </a:r>
            <a:endParaRPr lang="es-PR" sz="2000"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18</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Tree>
    <p:extLst>
      <p:ext uri="{BB962C8B-B14F-4D97-AF65-F5344CB8AC3E}">
        <p14:creationId xmlns:p14="http://schemas.microsoft.com/office/powerpoint/2010/main" val="520141160"/>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19</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
        <p:nvSpPr>
          <p:cNvPr id="2" name="Content Placeholder 1"/>
          <p:cNvSpPr>
            <a:spLocks noGrp="1"/>
          </p:cNvSpPr>
          <p:nvPr>
            <p:ph idx="1"/>
          </p:nvPr>
        </p:nvSpPr>
        <p:spPr>
          <a:xfrm>
            <a:off x="142240" y="1727200"/>
            <a:ext cx="8636000" cy="4927283"/>
          </a:xfrm>
        </p:spPr>
        <p:txBody>
          <a:bodyPr>
            <a:noAutofit/>
          </a:bodyPr>
          <a:lstStyle/>
          <a:p>
            <a:pPr algn="just"/>
            <a:r>
              <a:rPr lang="es-PR" sz="1800" b="1" dirty="0"/>
              <a:t>Objetivo 5.1 Sana administración.  </a:t>
            </a:r>
            <a:r>
              <a:rPr lang="es-PR" sz="1800" dirty="0"/>
              <a:t>Cumplir con las disposiciones para el manejo y uso de los fondos públicos, mediante el cumplimiento de los acuerdos con el gobierno federal y estatal, y la implantación de medidas administrativas y fiscales indispensables para una sana administración de los fondos asignados al Departamento de Educación.</a:t>
            </a:r>
          </a:p>
          <a:p>
            <a:pPr marL="0" indent="0" algn="just">
              <a:buNone/>
            </a:pPr>
            <a:endParaRPr lang="es-PR" sz="1800" dirty="0"/>
          </a:p>
          <a:p>
            <a:pPr algn="just"/>
            <a:r>
              <a:rPr lang="es-PR" sz="1800" b="1" dirty="0"/>
              <a:t>Objetivo 5.2 Planes de trabajos.  D</a:t>
            </a:r>
            <a:r>
              <a:rPr lang="es-PR" sz="1800" dirty="0"/>
              <a:t>iseñar e implantar planes de trabajo, en todos los niveles del sistema educativo, de manera integrada, de acuerdo a la visión, misión y metas establecidas por el Departamento de Educación, con el fin de lograr la máxima articulación hacia el aumento de la calidad educativa y lograr la máxima efectividad del uso de los recursos asignados.</a:t>
            </a:r>
          </a:p>
          <a:p>
            <a:pPr marL="0" indent="0" algn="just">
              <a:buNone/>
            </a:pPr>
            <a:endParaRPr lang="es-PR" sz="1800" dirty="0"/>
          </a:p>
          <a:p>
            <a:pPr algn="just"/>
            <a:r>
              <a:rPr lang="es-PR" sz="1800" b="1" dirty="0"/>
              <a:t>Objetivo 5.3 Agilidad en los procesos administrativos.</a:t>
            </a:r>
            <a:r>
              <a:rPr lang="es-PR" sz="1800" dirty="0"/>
              <a:t>  Diseñar e implantar medidas efectivas en la administración dirigida a articular los procesos administrativos entre los distintos niveles operacionales y la atención inmediata a los problemas que inciden en la prestación de los servicios a los estudiantes y al personal docente de las escuelas</a:t>
            </a:r>
            <a:r>
              <a:rPr lang="es-PR" sz="1800" dirty="0" smtClean="0"/>
              <a:t>.</a:t>
            </a:r>
            <a:endParaRPr lang="es-PR" sz="1800" dirty="0"/>
          </a:p>
        </p:txBody>
      </p:sp>
    </p:spTree>
    <p:extLst>
      <p:ext uri="{BB962C8B-B14F-4D97-AF65-F5344CB8AC3E}">
        <p14:creationId xmlns:p14="http://schemas.microsoft.com/office/powerpoint/2010/main" val="3127710322"/>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20</a:t>
            </a:fld>
            <a:endParaRPr lang="es-PR"/>
          </a:p>
        </p:txBody>
      </p:sp>
      <p:sp>
        <p:nvSpPr>
          <p:cNvPr id="5" name="Title 1"/>
          <p:cNvSpPr>
            <a:spLocks noGrp="1"/>
          </p:cNvSpPr>
          <p:nvPr>
            <p:ph type="title"/>
          </p:nvPr>
        </p:nvSpPr>
        <p:spPr>
          <a:xfrm>
            <a:off x="382044" y="274638"/>
            <a:ext cx="8229600" cy="1143000"/>
          </a:xfrm>
        </p:spPr>
        <p:txBody>
          <a:bodyPr>
            <a:noAutofit/>
          </a:bodyPr>
          <a:lstStyle/>
          <a:p>
            <a:pPr eaLnBrk="1" fontAlgn="auto" hangingPunct="1">
              <a:spcAft>
                <a:spcPts val="0"/>
              </a:spcAft>
              <a:defRPr/>
            </a:pPr>
            <a:r>
              <a:rPr lang="en-US" sz="3600" b="1" dirty="0" smtClean="0">
                <a:effectLst>
                  <a:outerShdw blurRad="38100" dist="38100" dir="2700000" algn="tl">
                    <a:srgbClr val="000000">
                      <a:alpha val="43137"/>
                    </a:srgbClr>
                  </a:outerShdw>
                </a:effectLst>
                <a:latin typeface="Batang" pitchFamily="18" charset="-127"/>
                <a:ea typeface="Batang" pitchFamily="18" charset="-127"/>
              </a:rPr>
              <a:t>Metas</a:t>
            </a:r>
            <a:r>
              <a:rPr lang="en-US" sz="3600" b="1" dirty="0">
                <a:effectLst>
                  <a:outerShdw blurRad="38100" dist="38100" dir="2700000" algn="tl">
                    <a:srgbClr val="000000">
                      <a:alpha val="43137"/>
                    </a:srgbClr>
                  </a:outerShdw>
                </a:effectLst>
                <a:latin typeface="Batang" pitchFamily="18" charset="-127"/>
                <a:ea typeface="Batang" pitchFamily="18" charset="-127"/>
              </a:rPr>
              <a:t> </a:t>
            </a:r>
            <a:r>
              <a:rPr lang="en-US" sz="3600" b="1" dirty="0" smtClean="0">
                <a:effectLst>
                  <a:outerShdw blurRad="38100" dist="38100" dir="2700000" algn="tl">
                    <a:srgbClr val="000000">
                      <a:alpha val="43137"/>
                    </a:srgbClr>
                  </a:outerShdw>
                </a:effectLst>
                <a:latin typeface="Batang" pitchFamily="18" charset="-127"/>
                <a:ea typeface="Batang" pitchFamily="18" charset="-127"/>
              </a:rPr>
              <a:t>Estatales del DEPR y sus Objetivos</a:t>
            </a:r>
            <a:endParaRPr lang="en-US" sz="3600" b="1" dirty="0">
              <a:effectLst>
                <a:outerShdw blurRad="38100" dist="38100" dir="2700000" algn="tl">
                  <a:srgbClr val="000000">
                    <a:alpha val="43137"/>
                  </a:srgbClr>
                </a:outerShdw>
              </a:effectLst>
              <a:latin typeface="Batang" pitchFamily="18" charset="-127"/>
              <a:ea typeface="Batang" pitchFamily="18" charset="-127"/>
            </a:endParaRPr>
          </a:p>
        </p:txBody>
      </p:sp>
      <p:sp>
        <p:nvSpPr>
          <p:cNvPr id="2" name="Content Placeholder 1"/>
          <p:cNvSpPr>
            <a:spLocks noGrp="1"/>
          </p:cNvSpPr>
          <p:nvPr>
            <p:ph idx="1"/>
          </p:nvPr>
        </p:nvSpPr>
        <p:spPr>
          <a:xfrm>
            <a:off x="60960" y="1539240"/>
            <a:ext cx="8829040" cy="4871720"/>
          </a:xfrm>
        </p:spPr>
        <p:txBody>
          <a:bodyPr>
            <a:normAutofit fontScale="55000" lnSpcReduction="20000"/>
          </a:bodyPr>
          <a:lstStyle/>
          <a:p>
            <a:pPr marL="0" indent="0" algn="just">
              <a:buNone/>
            </a:pPr>
            <a:r>
              <a:rPr lang="es-PR" dirty="0"/>
              <a:t>  </a:t>
            </a:r>
          </a:p>
          <a:p>
            <a:pPr algn="just"/>
            <a:r>
              <a:rPr lang="es-PR" b="1" dirty="0"/>
              <a:t>Objetivo 5.4  Base de datos articulada para tomar decisiones.  A</a:t>
            </a:r>
            <a:r>
              <a:rPr lang="es-PR" dirty="0"/>
              <a:t>mpliar y articular el funcionamiento de los sistemas de datos electrónicos  para proveer estadísticas confiables sobre la retención y aprovechamiento escolar, el desarrollo y capacitación del personal docente y administrativo,  los recursos existentes, entre otros, para dirigir todo proceso relacionado a la toma de decisiones.</a:t>
            </a:r>
          </a:p>
          <a:p>
            <a:pPr algn="just"/>
            <a:endParaRPr lang="es-PR" b="1" dirty="0" smtClean="0"/>
          </a:p>
          <a:p>
            <a:pPr algn="just"/>
            <a:r>
              <a:rPr lang="es-PR" b="1" dirty="0" smtClean="0"/>
              <a:t>Objetivo </a:t>
            </a:r>
            <a:r>
              <a:rPr lang="es-PR" b="1" dirty="0"/>
              <a:t>5.5  Divulgación y capacitación en línea.  </a:t>
            </a:r>
            <a:r>
              <a:rPr lang="es-PR" dirty="0"/>
              <a:t> Implantar un sistema ágil de divulgación y capacitación en línea de proyectos académicos, así como de </a:t>
            </a:r>
            <a:r>
              <a:rPr lang="es-PR" dirty="0" err="1"/>
              <a:t>retrocomunicación</a:t>
            </a:r>
            <a:r>
              <a:rPr lang="es-PR" dirty="0"/>
              <a:t> para recibir información sobre el nivel de satisfacción de las comunidades sobre la calidad del proceso educativo.</a:t>
            </a:r>
          </a:p>
          <a:p>
            <a:pPr marL="0" indent="0" algn="just">
              <a:buNone/>
            </a:pPr>
            <a:endParaRPr lang="es-PR" dirty="0"/>
          </a:p>
          <a:p>
            <a:pPr algn="just"/>
            <a:r>
              <a:rPr lang="es-PR" b="1" dirty="0"/>
              <a:t>Objetivo 5.6  Proceso de nombramiento de maestros.  </a:t>
            </a:r>
            <a:r>
              <a:rPr lang="es-PR" dirty="0"/>
              <a:t>Aumentar la agilidad de los procesos de reclutamiento y nombramiento de maestros de forma que antes del inicio del curso escolar se hayan completado un 99.5 % de la totalidad de puestos vacantes</a:t>
            </a:r>
            <a:r>
              <a:rPr lang="es-PR" dirty="0" smtClean="0"/>
              <a:t>.</a:t>
            </a:r>
          </a:p>
          <a:p>
            <a:pPr algn="just"/>
            <a:endParaRPr lang="es-PR" dirty="0"/>
          </a:p>
          <a:p>
            <a:pPr algn="just"/>
            <a:r>
              <a:rPr lang="es-PR" b="1" dirty="0"/>
              <a:t>Objetivo 5.</a:t>
            </a:r>
            <a:r>
              <a:rPr lang="es-PR" dirty="0"/>
              <a:t>7 </a:t>
            </a:r>
            <a:r>
              <a:rPr lang="es-PR" b="1" dirty="0"/>
              <a:t>Rendición de cuentas.  </a:t>
            </a:r>
            <a:r>
              <a:rPr lang="es-PR" dirty="0"/>
              <a:t>Institucionalizar la rendición de cuentas por la gestión educativa de forma que se asegure el fortalecimiento de los procesos administrativos y fiscales de cada nivel operacional. </a:t>
            </a:r>
          </a:p>
        </p:txBody>
      </p:sp>
    </p:spTree>
    <p:extLst>
      <p:ext uri="{BB962C8B-B14F-4D97-AF65-F5344CB8AC3E}">
        <p14:creationId xmlns:p14="http://schemas.microsoft.com/office/powerpoint/2010/main" val="3964294505"/>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03665" y="2644540"/>
            <a:ext cx="8229600" cy="1143000"/>
          </a:xfrm>
        </p:spPr>
        <p:txBody>
          <a:bodyPr>
            <a:normAutofit fontScale="90000"/>
          </a:bodyPr>
          <a:lstStyle/>
          <a:p>
            <a:r>
              <a:rPr lang="es-PR" dirty="0"/>
              <a:t>Hallazgos </a:t>
            </a:r>
            <a:r>
              <a:rPr lang="es-PR" dirty="0" smtClean="0"/>
              <a:t>Recurrentes </a:t>
            </a:r>
            <a:r>
              <a:rPr lang="es-PR" dirty="0"/>
              <a:t>de los </a:t>
            </a:r>
            <a:br>
              <a:rPr lang="es-PR" dirty="0"/>
            </a:br>
            <a:r>
              <a:rPr lang="es-PR" dirty="0" smtClean="0"/>
              <a:t>Planes </a:t>
            </a:r>
            <a:r>
              <a:rPr lang="es-PR" dirty="0"/>
              <a:t>de </a:t>
            </a:r>
            <a:r>
              <a:rPr lang="es-PR" dirty="0" smtClean="0"/>
              <a:t>Trabajo </a:t>
            </a:r>
            <a:r>
              <a:rPr lang="es-PR" dirty="0"/>
              <a:t/>
            </a:r>
            <a:br>
              <a:rPr lang="es-PR" dirty="0"/>
            </a:br>
            <a:r>
              <a:rPr lang="es-PR" dirty="0" smtClean="0"/>
              <a:t>Verano </a:t>
            </a:r>
            <a:r>
              <a:rPr lang="es-PR" dirty="0"/>
              <a:t>2013</a:t>
            </a:r>
            <a:endParaRPr lang="en-US" dirty="0"/>
          </a:p>
        </p:txBody>
      </p:sp>
      <p:sp>
        <p:nvSpPr>
          <p:cNvPr id="2" name="Content Placeholder 1"/>
          <p:cNvSpPr>
            <a:spLocks noGrp="1"/>
          </p:cNvSpPr>
          <p:nvPr>
            <p:ph idx="1"/>
          </p:nvPr>
        </p:nvSpPr>
        <p:spPr/>
        <p:txBody>
          <a:bodyPr>
            <a:normAutofit/>
          </a:bodyPr>
          <a:lstStyle/>
          <a:p>
            <a:pPr marL="0" indent="0" algn="just">
              <a:buNone/>
            </a:pPr>
            <a:r>
              <a:rPr lang="es-PR" sz="2000" dirty="0">
                <a:ea typeface="Batang" pitchFamily="18" charset="-127"/>
              </a:rPr>
              <a:t> </a:t>
            </a:r>
            <a:r>
              <a:rPr lang="es-PR" sz="2000" dirty="0" smtClean="0">
                <a:ea typeface="Batang" pitchFamily="18" charset="-127"/>
              </a:rPr>
              <a:t> </a:t>
            </a:r>
            <a:endParaRPr lang="es-PR" sz="2000" dirty="0">
              <a:ea typeface="Batang" pitchFamily="18" charset="-127"/>
            </a:endParaRPr>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21</a:t>
            </a:fld>
            <a:endParaRPr lang="es-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2263" y="533400"/>
            <a:ext cx="5959475" cy="124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393549"/>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223" y="1653208"/>
            <a:ext cx="8229600" cy="1143000"/>
          </a:xfrm>
        </p:spPr>
        <p:txBody>
          <a:bodyPr>
            <a:normAutofit fontScale="90000"/>
          </a:bodyPr>
          <a:lstStyle/>
          <a:p>
            <a:r>
              <a:rPr lang="en-US" sz="5300" dirty="0" smtClean="0"/>
              <a:t>Plan de Trabajo</a:t>
            </a:r>
            <a:br>
              <a:rPr lang="en-US" sz="5300" dirty="0" smtClean="0"/>
            </a:br>
            <a:r>
              <a:rPr lang="en-US" sz="5300" dirty="0" smtClean="0"/>
              <a:t/>
            </a:r>
            <a:br>
              <a:rPr lang="en-US" sz="5300" dirty="0" smtClean="0"/>
            </a:br>
            <a:r>
              <a:rPr lang="en-US" sz="2800" dirty="0" smtClean="0"/>
              <a:t>OBSERVAR CADA PARTE DEL PLAN Y PROVEER LA INFORMACION SOLICITADA</a:t>
            </a:r>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22</a:t>
            </a:fld>
            <a:endParaRPr lang="es-PR"/>
          </a:p>
        </p:txBody>
      </p:sp>
    </p:spTree>
    <p:extLst>
      <p:ext uri="{BB962C8B-B14F-4D97-AF65-F5344CB8AC3E}">
        <p14:creationId xmlns:p14="http://schemas.microsoft.com/office/powerpoint/2010/main" val="156461109"/>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I. Portada</a:t>
            </a:r>
            <a:endParaRPr lang="en-US" sz="4800" dirty="0"/>
          </a:p>
        </p:txBody>
      </p:sp>
      <p:sp>
        <p:nvSpPr>
          <p:cNvPr id="3" name="Content Placeholder 2"/>
          <p:cNvSpPr>
            <a:spLocks noGrp="1"/>
          </p:cNvSpPr>
          <p:nvPr>
            <p:ph idx="1"/>
          </p:nvPr>
        </p:nvSpPr>
        <p:spPr>
          <a:xfrm>
            <a:off x="457200" y="1765809"/>
            <a:ext cx="8229600" cy="4360354"/>
          </a:xfrm>
        </p:spPr>
        <p:txBody>
          <a:bodyPr/>
          <a:lstStyle/>
          <a:p>
            <a:pPr marL="514350" indent="-514350">
              <a:buClrTx/>
              <a:buFont typeface="+mj-lt"/>
              <a:buAutoNum type="alphaUcPeriod"/>
            </a:pPr>
            <a:r>
              <a:rPr lang="es-PR" sz="2800" dirty="0">
                <a:solidFill>
                  <a:schemeClr val="bg1">
                    <a:lumMod val="10000"/>
                  </a:schemeClr>
                </a:solidFill>
              </a:rPr>
              <a:t>Informe de Logros del Proyecto para el año</a:t>
            </a:r>
          </a:p>
          <a:p>
            <a:pPr marL="297180" lvl="1" indent="0">
              <a:buClrTx/>
              <a:buNone/>
            </a:pPr>
            <a:r>
              <a:rPr lang="es-PR" dirty="0">
                <a:solidFill>
                  <a:schemeClr val="bg1">
                    <a:lumMod val="10000"/>
                  </a:schemeClr>
                </a:solidFill>
              </a:rPr>
              <a:t>   (Si aplica – </a:t>
            </a:r>
            <a:r>
              <a:rPr lang="es-PR" dirty="0" smtClean="0">
                <a:solidFill>
                  <a:schemeClr val="bg1">
                    <a:lumMod val="10000"/>
                  </a:schemeClr>
                </a:solidFill>
              </a:rPr>
              <a:t>Continuación</a:t>
            </a:r>
            <a:r>
              <a:rPr lang="es-PR" dirty="0">
                <a:solidFill>
                  <a:schemeClr val="bg1">
                    <a:lumMod val="10000"/>
                  </a:schemeClr>
                </a:solidFill>
              </a:rPr>
              <a:t>/Nuevos N/</a:t>
            </a:r>
            <a:r>
              <a:rPr lang="es-PR" dirty="0" smtClean="0">
                <a:solidFill>
                  <a:schemeClr val="bg1">
                    <a:lumMod val="10000"/>
                  </a:schemeClr>
                </a:solidFill>
              </a:rPr>
              <a:t>A)</a:t>
            </a:r>
            <a:endParaRPr lang="es-PR" dirty="0">
              <a:solidFill>
                <a:schemeClr val="bg1">
                  <a:lumMod val="10000"/>
                </a:schemeClr>
              </a:solidFill>
            </a:endParaRPr>
          </a:p>
          <a:p>
            <a:pPr marL="514350" indent="-514350">
              <a:buClrTx/>
              <a:buFont typeface="+mj-lt"/>
              <a:buAutoNum type="alphaUcPeriod"/>
            </a:pPr>
            <a:endParaRPr lang="es-PR" sz="2800" dirty="0">
              <a:solidFill>
                <a:schemeClr val="bg1">
                  <a:lumMod val="10000"/>
                </a:schemeClr>
              </a:solidFill>
            </a:endParaRPr>
          </a:p>
          <a:p>
            <a:pPr marL="514350" indent="-514350" algn="just">
              <a:buClrTx/>
              <a:buFont typeface="+mj-lt"/>
              <a:buAutoNum type="alphaUcPeriod"/>
            </a:pPr>
            <a:r>
              <a:rPr lang="es-PR" sz="2800" dirty="0">
                <a:solidFill>
                  <a:schemeClr val="bg1">
                    <a:lumMod val="10000"/>
                  </a:schemeClr>
                </a:solidFill>
              </a:rPr>
              <a:t>Narrativo de los Resultados de Evaluación</a:t>
            </a:r>
          </a:p>
          <a:p>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23</a:t>
            </a:fld>
            <a:endParaRPr lang="es-PR"/>
          </a:p>
        </p:txBody>
      </p:sp>
    </p:spTree>
    <p:extLst>
      <p:ext uri="{BB962C8B-B14F-4D97-AF65-F5344CB8AC3E}">
        <p14:creationId xmlns:p14="http://schemas.microsoft.com/office/powerpoint/2010/main" val="3716401523"/>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28" y="274638"/>
            <a:ext cx="9029772" cy="1143000"/>
          </a:xfrm>
        </p:spPr>
        <p:txBody>
          <a:bodyPr>
            <a:noAutofit/>
          </a:bodyPr>
          <a:lstStyle/>
          <a:p>
            <a:r>
              <a:rPr lang="es-PR" sz="3600" dirty="0"/>
              <a:t>II. Prioridades del  Departamento de </a:t>
            </a:r>
            <a:r>
              <a:rPr lang="es-PR" sz="3600" dirty="0" smtClean="0"/>
              <a:t>Educación</a:t>
            </a:r>
            <a:endParaRPr lang="en-US" sz="3600" dirty="0"/>
          </a:p>
        </p:txBody>
      </p:sp>
      <p:sp>
        <p:nvSpPr>
          <p:cNvPr id="3" name="Content Placeholder 2"/>
          <p:cNvSpPr>
            <a:spLocks noGrp="1"/>
          </p:cNvSpPr>
          <p:nvPr>
            <p:ph idx="1"/>
          </p:nvPr>
        </p:nvSpPr>
        <p:spPr/>
        <p:txBody>
          <a:bodyPr>
            <a:normAutofit fontScale="85000" lnSpcReduction="10000"/>
          </a:bodyPr>
          <a:lstStyle/>
          <a:p>
            <a:pPr algn="just">
              <a:buClrTx/>
              <a:buFont typeface="Wingdings" pitchFamily="2" charset="2"/>
              <a:buChar char="Ø"/>
            </a:pPr>
            <a:r>
              <a:rPr lang="es-PR" dirty="0" smtClean="0">
                <a:solidFill>
                  <a:schemeClr val="bg1">
                    <a:lumMod val="10000"/>
                  </a:schemeClr>
                </a:solidFill>
              </a:rPr>
              <a:t>Atender las Prioridades </a:t>
            </a:r>
            <a:r>
              <a:rPr lang="es-PR" dirty="0">
                <a:solidFill>
                  <a:schemeClr val="bg1">
                    <a:lumMod val="10000"/>
                  </a:schemeClr>
                </a:solidFill>
              </a:rPr>
              <a:t>A</a:t>
            </a:r>
            <a:r>
              <a:rPr lang="es-PR" dirty="0" smtClean="0">
                <a:solidFill>
                  <a:schemeClr val="bg1">
                    <a:lumMod val="10000"/>
                  </a:schemeClr>
                </a:solidFill>
              </a:rPr>
              <a:t>propiadamente</a:t>
            </a:r>
          </a:p>
          <a:p>
            <a:pPr algn="just">
              <a:buClrTx/>
              <a:buFont typeface="Wingdings" pitchFamily="2" charset="2"/>
              <a:buChar char="Ø"/>
            </a:pPr>
            <a:endParaRPr lang="es-PR" dirty="0">
              <a:solidFill>
                <a:schemeClr val="bg1">
                  <a:lumMod val="10000"/>
                </a:schemeClr>
              </a:solidFill>
            </a:endParaRPr>
          </a:p>
          <a:p>
            <a:pPr algn="just">
              <a:buClrTx/>
              <a:buFont typeface="Wingdings" pitchFamily="2" charset="2"/>
              <a:buChar char="Ø"/>
            </a:pPr>
            <a:r>
              <a:rPr lang="es-PR" dirty="0" smtClean="0">
                <a:solidFill>
                  <a:schemeClr val="bg1">
                    <a:lumMod val="10000"/>
                  </a:schemeClr>
                </a:solidFill>
              </a:rPr>
              <a:t>Identificar </a:t>
            </a:r>
            <a:r>
              <a:rPr lang="es-PR" dirty="0">
                <a:solidFill>
                  <a:schemeClr val="bg1">
                    <a:lumMod val="10000"/>
                  </a:schemeClr>
                </a:solidFill>
              </a:rPr>
              <a:t>las </a:t>
            </a:r>
            <a:r>
              <a:rPr lang="es-PR" dirty="0" smtClean="0">
                <a:solidFill>
                  <a:schemeClr val="bg1">
                    <a:lumMod val="10000"/>
                  </a:schemeClr>
                </a:solidFill>
              </a:rPr>
              <a:t>Necesidades</a:t>
            </a:r>
            <a:r>
              <a:rPr lang="es-PR" dirty="0">
                <a:solidFill>
                  <a:schemeClr val="bg1">
                    <a:lumMod val="10000"/>
                  </a:schemeClr>
                </a:solidFill>
              </a:rPr>
              <a:t>/Tabulación de </a:t>
            </a:r>
            <a:r>
              <a:rPr lang="es-PR" dirty="0" smtClean="0">
                <a:solidFill>
                  <a:schemeClr val="bg1">
                    <a:lumMod val="10000"/>
                  </a:schemeClr>
                </a:solidFill>
              </a:rPr>
              <a:t>Estudio </a:t>
            </a:r>
            <a:r>
              <a:rPr lang="es-PR" dirty="0">
                <a:solidFill>
                  <a:schemeClr val="bg1">
                    <a:lumMod val="10000"/>
                  </a:schemeClr>
                </a:solidFill>
              </a:rPr>
              <a:t>de </a:t>
            </a:r>
            <a:r>
              <a:rPr lang="es-PR" dirty="0" smtClean="0">
                <a:solidFill>
                  <a:schemeClr val="bg1">
                    <a:lumMod val="10000"/>
                  </a:schemeClr>
                </a:solidFill>
              </a:rPr>
              <a:t>Necesidades</a:t>
            </a:r>
            <a:endParaRPr lang="es-PR" dirty="0">
              <a:solidFill>
                <a:schemeClr val="bg1">
                  <a:lumMod val="10000"/>
                </a:schemeClr>
              </a:solidFill>
            </a:endParaRPr>
          </a:p>
          <a:p>
            <a:pPr marL="114300" indent="0" algn="just">
              <a:buClrTx/>
              <a:buNone/>
            </a:pPr>
            <a:endParaRPr lang="es-PR" dirty="0">
              <a:solidFill>
                <a:schemeClr val="bg1">
                  <a:lumMod val="10000"/>
                </a:schemeClr>
              </a:solidFill>
            </a:endParaRPr>
          </a:p>
          <a:p>
            <a:pPr algn="just">
              <a:buClrTx/>
              <a:buFont typeface="Wingdings" pitchFamily="2" charset="2"/>
              <a:buChar char="Ø"/>
            </a:pPr>
            <a:r>
              <a:rPr lang="es-PR" dirty="0">
                <a:solidFill>
                  <a:schemeClr val="bg1">
                    <a:lumMod val="10000"/>
                  </a:schemeClr>
                </a:solidFill>
              </a:rPr>
              <a:t>Cómo va a </a:t>
            </a:r>
            <a:r>
              <a:rPr lang="es-PR" dirty="0" smtClean="0">
                <a:solidFill>
                  <a:schemeClr val="bg1">
                    <a:lumMod val="10000"/>
                  </a:schemeClr>
                </a:solidFill>
              </a:rPr>
              <a:t>Atender </a:t>
            </a:r>
            <a:r>
              <a:rPr lang="es-PR" dirty="0">
                <a:solidFill>
                  <a:schemeClr val="bg1">
                    <a:lumMod val="10000"/>
                  </a:schemeClr>
                </a:solidFill>
              </a:rPr>
              <a:t>las </a:t>
            </a:r>
            <a:r>
              <a:rPr lang="es-PR" dirty="0" smtClean="0">
                <a:solidFill>
                  <a:schemeClr val="bg1">
                    <a:lumMod val="10000"/>
                  </a:schemeClr>
                </a:solidFill>
              </a:rPr>
              <a:t>Necesidades</a:t>
            </a:r>
            <a:endParaRPr lang="es-PR" dirty="0">
              <a:solidFill>
                <a:schemeClr val="bg1">
                  <a:lumMod val="10000"/>
                </a:schemeClr>
              </a:solidFill>
            </a:endParaRPr>
          </a:p>
          <a:p>
            <a:pPr algn="just">
              <a:buClrTx/>
              <a:buFont typeface="Wingdings" pitchFamily="2" charset="2"/>
              <a:buChar char="Ø"/>
            </a:pPr>
            <a:endParaRPr lang="es-PR" dirty="0">
              <a:solidFill>
                <a:schemeClr val="bg1">
                  <a:lumMod val="10000"/>
                </a:schemeClr>
              </a:solidFill>
            </a:endParaRPr>
          </a:p>
          <a:p>
            <a:pPr algn="just">
              <a:buClrTx/>
              <a:buFont typeface="Wingdings" pitchFamily="2" charset="2"/>
              <a:buChar char="Ø"/>
            </a:pPr>
            <a:r>
              <a:rPr lang="es-PR" dirty="0">
                <a:solidFill>
                  <a:schemeClr val="bg1">
                    <a:lumMod val="10000"/>
                  </a:schemeClr>
                </a:solidFill>
              </a:rPr>
              <a:t>Como va a </a:t>
            </a:r>
            <a:r>
              <a:rPr lang="es-PR" dirty="0" smtClean="0">
                <a:solidFill>
                  <a:schemeClr val="bg1">
                    <a:lumMod val="10000"/>
                  </a:schemeClr>
                </a:solidFill>
              </a:rPr>
              <a:t>Cumplir </a:t>
            </a:r>
            <a:r>
              <a:rPr lang="es-PR" dirty="0">
                <a:solidFill>
                  <a:schemeClr val="bg1">
                    <a:lumMod val="10000"/>
                  </a:schemeClr>
                </a:solidFill>
              </a:rPr>
              <a:t>con los </a:t>
            </a:r>
            <a:r>
              <a:rPr lang="es-PR" dirty="0" smtClean="0">
                <a:solidFill>
                  <a:schemeClr val="bg1">
                    <a:lumMod val="10000"/>
                  </a:schemeClr>
                </a:solidFill>
              </a:rPr>
              <a:t>Servicios </a:t>
            </a:r>
            <a:r>
              <a:rPr lang="es-PR" dirty="0">
                <a:solidFill>
                  <a:schemeClr val="bg1">
                    <a:lumMod val="10000"/>
                  </a:schemeClr>
                </a:solidFill>
              </a:rPr>
              <a:t>de L</a:t>
            </a:r>
            <a:r>
              <a:rPr lang="es-PR" dirty="0" smtClean="0">
                <a:solidFill>
                  <a:schemeClr val="bg1">
                    <a:lumMod val="10000"/>
                  </a:schemeClr>
                </a:solidFill>
              </a:rPr>
              <a:t>ey Aplicables</a:t>
            </a:r>
            <a:endParaRPr lang="es-PR" dirty="0">
              <a:solidFill>
                <a:schemeClr val="bg1">
                  <a:lumMod val="10000"/>
                </a:schemeClr>
              </a:solidFill>
            </a:endParaRPr>
          </a:p>
          <a:p>
            <a:pPr algn="just">
              <a:buClrTx/>
              <a:buFont typeface="Wingdings" pitchFamily="2" charset="2"/>
              <a:buChar char="Ø"/>
            </a:pPr>
            <a:endParaRPr lang="es-PR" dirty="0">
              <a:solidFill>
                <a:schemeClr val="bg1">
                  <a:lumMod val="10000"/>
                </a:schemeClr>
              </a:solidFill>
            </a:endParaRPr>
          </a:p>
          <a:p>
            <a:pPr algn="just">
              <a:buClrTx/>
              <a:buFont typeface="Wingdings" pitchFamily="2" charset="2"/>
              <a:buChar char="Ø"/>
            </a:pPr>
            <a:r>
              <a:rPr lang="es-PR" dirty="0">
                <a:solidFill>
                  <a:schemeClr val="bg1">
                    <a:lumMod val="10000"/>
                  </a:schemeClr>
                </a:solidFill>
              </a:rPr>
              <a:t>Costo del Proyecto o Iniciativa</a:t>
            </a:r>
          </a:p>
          <a:p>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24</a:t>
            </a:fld>
            <a:endParaRPr lang="es-PR"/>
          </a:p>
        </p:txBody>
      </p:sp>
    </p:spTree>
    <p:extLst>
      <p:ext uri="{BB962C8B-B14F-4D97-AF65-F5344CB8AC3E}">
        <p14:creationId xmlns:p14="http://schemas.microsoft.com/office/powerpoint/2010/main" val="1157590192"/>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t>III. Estudios de </a:t>
            </a:r>
            <a:r>
              <a:rPr lang="es-PR" dirty="0" smtClean="0"/>
              <a:t>Necesidades </a:t>
            </a:r>
            <a:endParaRPr lang="en-US" dirty="0"/>
          </a:p>
        </p:txBody>
      </p:sp>
      <p:sp>
        <p:nvSpPr>
          <p:cNvPr id="3" name="Content Placeholder 2"/>
          <p:cNvSpPr>
            <a:spLocks noGrp="1"/>
          </p:cNvSpPr>
          <p:nvPr>
            <p:ph idx="1"/>
          </p:nvPr>
        </p:nvSpPr>
        <p:spPr>
          <a:xfrm>
            <a:off x="457200" y="1600200"/>
            <a:ext cx="8229600" cy="4673069"/>
          </a:xfrm>
        </p:spPr>
        <p:txBody>
          <a:bodyPr>
            <a:normAutofit fontScale="77500" lnSpcReduction="20000"/>
          </a:bodyPr>
          <a:lstStyle/>
          <a:p>
            <a:pPr>
              <a:buClrTx/>
              <a:buFont typeface="Wingdings" charset="2"/>
              <a:buChar char="Ø"/>
            </a:pPr>
            <a:r>
              <a:rPr lang="es-PR" dirty="0">
                <a:solidFill>
                  <a:schemeClr val="bg1">
                    <a:lumMod val="10000"/>
                  </a:schemeClr>
                </a:solidFill>
              </a:rPr>
              <a:t>Actividad </a:t>
            </a:r>
          </a:p>
          <a:p>
            <a:pPr>
              <a:buClrTx/>
              <a:buFont typeface="Wingdings" pitchFamily="2" charset="2"/>
              <a:buChar char="Ø"/>
            </a:pPr>
            <a:r>
              <a:rPr lang="es-PR" dirty="0">
                <a:solidFill>
                  <a:schemeClr val="bg1">
                    <a:lumMod val="10000"/>
                  </a:schemeClr>
                </a:solidFill>
              </a:rPr>
              <a:t>Personal Administrativo</a:t>
            </a:r>
          </a:p>
          <a:p>
            <a:pPr>
              <a:buClrTx/>
              <a:buFont typeface="Wingdings" pitchFamily="2" charset="2"/>
              <a:buChar char="Ø"/>
            </a:pPr>
            <a:r>
              <a:rPr lang="es-PR" dirty="0">
                <a:solidFill>
                  <a:schemeClr val="bg1">
                    <a:lumMod val="10000"/>
                  </a:schemeClr>
                </a:solidFill>
              </a:rPr>
              <a:t>Fecha</a:t>
            </a:r>
          </a:p>
          <a:p>
            <a:pPr>
              <a:buClrTx/>
              <a:buFont typeface="Wingdings" pitchFamily="2" charset="2"/>
              <a:buChar char="Ø"/>
            </a:pPr>
            <a:r>
              <a:rPr lang="es-PR" dirty="0">
                <a:solidFill>
                  <a:schemeClr val="bg1">
                    <a:lumMod val="10000"/>
                  </a:schemeClr>
                </a:solidFill>
              </a:rPr>
              <a:t>Desde _____ hasta _____</a:t>
            </a:r>
          </a:p>
          <a:p>
            <a:pPr>
              <a:buClrTx/>
              <a:buFont typeface="Wingdings" pitchFamily="2" charset="2"/>
              <a:buChar char="Ø"/>
            </a:pPr>
            <a:r>
              <a:rPr lang="es-PR" dirty="0">
                <a:solidFill>
                  <a:schemeClr val="bg1">
                    <a:lumMod val="10000"/>
                  </a:schemeClr>
                </a:solidFill>
              </a:rPr>
              <a:t>Instrumento </a:t>
            </a:r>
            <a:r>
              <a:rPr lang="es-PR" dirty="0" smtClean="0">
                <a:solidFill>
                  <a:schemeClr val="bg1">
                    <a:lumMod val="10000"/>
                  </a:schemeClr>
                </a:solidFill>
              </a:rPr>
              <a:t>Utilizado</a:t>
            </a:r>
            <a:endParaRPr lang="es-PR" dirty="0">
              <a:solidFill>
                <a:schemeClr val="bg1">
                  <a:lumMod val="10000"/>
                </a:schemeClr>
              </a:solidFill>
            </a:endParaRPr>
          </a:p>
          <a:p>
            <a:pPr>
              <a:buClrTx/>
              <a:buFont typeface="Wingdings" pitchFamily="2" charset="2"/>
              <a:buChar char="Ø"/>
            </a:pPr>
            <a:r>
              <a:rPr lang="es-PR" dirty="0">
                <a:solidFill>
                  <a:schemeClr val="bg1">
                    <a:lumMod val="10000"/>
                  </a:schemeClr>
                </a:solidFill>
              </a:rPr>
              <a:t>Resultados – Necesidad Identificada </a:t>
            </a:r>
            <a:r>
              <a:rPr lang="es-PR" dirty="0" smtClean="0">
                <a:solidFill>
                  <a:schemeClr val="bg1">
                    <a:lumMod val="10000"/>
                  </a:schemeClr>
                </a:solidFill>
              </a:rPr>
              <a:t>(</a:t>
            </a:r>
            <a:r>
              <a:rPr lang="es-PR" dirty="0">
                <a:solidFill>
                  <a:schemeClr val="bg1">
                    <a:lumMod val="10000"/>
                  </a:schemeClr>
                </a:solidFill>
              </a:rPr>
              <a:t>I</a:t>
            </a:r>
            <a:r>
              <a:rPr lang="es-PR" dirty="0" smtClean="0">
                <a:solidFill>
                  <a:schemeClr val="bg1">
                    <a:lumMod val="10000"/>
                  </a:schemeClr>
                </a:solidFill>
              </a:rPr>
              <a:t>ncluye Datos Estadísticos</a:t>
            </a:r>
            <a:r>
              <a:rPr lang="es-PR" dirty="0">
                <a:solidFill>
                  <a:schemeClr val="bg1">
                    <a:lumMod val="10000"/>
                  </a:schemeClr>
                </a:solidFill>
              </a:rPr>
              <a:t>)</a:t>
            </a:r>
          </a:p>
          <a:p>
            <a:pPr>
              <a:buClrTx/>
              <a:buFont typeface="Wingdings" pitchFamily="2" charset="2"/>
              <a:buChar char="Ø"/>
            </a:pPr>
            <a:r>
              <a:rPr lang="es-PR" dirty="0" smtClean="0">
                <a:solidFill>
                  <a:schemeClr val="bg1">
                    <a:lumMod val="10000"/>
                  </a:schemeClr>
                </a:solidFill>
              </a:rPr>
              <a:t>Cómo Va </a:t>
            </a:r>
            <a:r>
              <a:rPr lang="es-PR" dirty="0">
                <a:solidFill>
                  <a:schemeClr val="bg1">
                    <a:lumMod val="10000"/>
                  </a:schemeClr>
                </a:solidFill>
              </a:rPr>
              <a:t>a </a:t>
            </a:r>
            <a:r>
              <a:rPr lang="es-PR" dirty="0" smtClean="0">
                <a:solidFill>
                  <a:schemeClr val="bg1">
                    <a:lumMod val="10000"/>
                  </a:schemeClr>
                </a:solidFill>
              </a:rPr>
              <a:t>Atender </a:t>
            </a:r>
            <a:r>
              <a:rPr lang="es-PR" dirty="0">
                <a:solidFill>
                  <a:schemeClr val="bg1">
                    <a:lumMod val="10000"/>
                  </a:schemeClr>
                </a:solidFill>
              </a:rPr>
              <a:t>la(s) N</a:t>
            </a:r>
            <a:r>
              <a:rPr lang="es-PR" dirty="0" smtClean="0">
                <a:solidFill>
                  <a:schemeClr val="bg1">
                    <a:lumMod val="10000"/>
                  </a:schemeClr>
                </a:solidFill>
              </a:rPr>
              <a:t>ecesidades </a:t>
            </a:r>
            <a:r>
              <a:rPr lang="es-PR" dirty="0">
                <a:solidFill>
                  <a:schemeClr val="bg1">
                    <a:lumMod val="10000"/>
                  </a:schemeClr>
                </a:solidFill>
              </a:rPr>
              <a:t>I</a:t>
            </a:r>
            <a:r>
              <a:rPr lang="es-PR" dirty="0" smtClean="0">
                <a:solidFill>
                  <a:schemeClr val="bg1">
                    <a:lumMod val="10000"/>
                  </a:schemeClr>
                </a:solidFill>
              </a:rPr>
              <a:t>dentificadas</a:t>
            </a:r>
            <a:endParaRPr lang="es-PR" dirty="0">
              <a:solidFill>
                <a:schemeClr val="bg1">
                  <a:lumMod val="10000"/>
                </a:schemeClr>
              </a:solidFill>
            </a:endParaRPr>
          </a:p>
          <a:p>
            <a:pPr lvl="1">
              <a:buClrTx/>
              <a:buFont typeface="Wingdings" pitchFamily="2" charset="2"/>
              <a:buChar char="Ø"/>
            </a:pPr>
            <a:r>
              <a:rPr lang="es-PR" dirty="0">
                <a:solidFill>
                  <a:schemeClr val="bg1">
                    <a:lumMod val="10000"/>
                  </a:schemeClr>
                </a:solidFill>
              </a:rPr>
              <a:t>Prioridades DE y/o Programa, Ej. </a:t>
            </a:r>
            <a:r>
              <a:rPr lang="es-PR" dirty="0" smtClean="0">
                <a:solidFill>
                  <a:schemeClr val="bg1">
                    <a:lumMod val="10000"/>
                  </a:schemeClr>
                </a:solidFill>
              </a:rPr>
              <a:t>Matemática</a:t>
            </a:r>
            <a:endParaRPr lang="es-PR" dirty="0">
              <a:solidFill>
                <a:schemeClr val="bg1">
                  <a:lumMod val="10000"/>
                </a:schemeClr>
              </a:solidFill>
            </a:endParaRPr>
          </a:p>
          <a:p>
            <a:pPr lvl="1">
              <a:buClrTx/>
              <a:buFont typeface="Wingdings" pitchFamily="2" charset="2"/>
              <a:buChar char="Ø"/>
            </a:pPr>
            <a:r>
              <a:rPr lang="es-PR" dirty="0">
                <a:solidFill>
                  <a:schemeClr val="bg1">
                    <a:lumMod val="10000"/>
                  </a:schemeClr>
                </a:solidFill>
              </a:rPr>
              <a:t>PPAA</a:t>
            </a:r>
          </a:p>
          <a:p>
            <a:pPr lvl="1">
              <a:buClrTx/>
              <a:buFont typeface="Wingdings" pitchFamily="2" charset="2"/>
              <a:buChar char="Ø"/>
            </a:pPr>
            <a:r>
              <a:rPr lang="es-PR" dirty="0">
                <a:solidFill>
                  <a:schemeClr val="bg1">
                    <a:lumMod val="10000"/>
                  </a:schemeClr>
                </a:solidFill>
              </a:rPr>
              <a:t>Cuestionario a Maestro</a:t>
            </a:r>
          </a:p>
          <a:p>
            <a:pPr lvl="2">
              <a:buClrTx/>
              <a:buFont typeface="Wingdings" pitchFamily="2" charset="2"/>
              <a:buChar char="Ø"/>
            </a:pPr>
            <a:r>
              <a:rPr lang="es-PR" dirty="0" smtClean="0">
                <a:solidFill>
                  <a:schemeClr val="bg1">
                    <a:lumMod val="10000"/>
                  </a:schemeClr>
                </a:solidFill>
              </a:rPr>
              <a:t>Cuándo</a:t>
            </a:r>
            <a:r>
              <a:rPr lang="es-PR" dirty="0">
                <a:solidFill>
                  <a:schemeClr val="bg1">
                    <a:lumMod val="10000"/>
                  </a:schemeClr>
                </a:solidFill>
              </a:rPr>
              <a:t>/</a:t>
            </a:r>
            <a:r>
              <a:rPr lang="es-PR" dirty="0" smtClean="0">
                <a:solidFill>
                  <a:schemeClr val="bg1">
                    <a:lumMod val="10000"/>
                  </a:schemeClr>
                </a:solidFill>
              </a:rPr>
              <a:t>Cuántos</a:t>
            </a:r>
            <a:endParaRPr lang="es-PR" dirty="0">
              <a:solidFill>
                <a:schemeClr val="bg1">
                  <a:lumMod val="10000"/>
                </a:schemeClr>
              </a:solidFill>
            </a:endParaRPr>
          </a:p>
          <a:p>
            <a:pPr lvl="1">
              <a:buClrTx/>
              <a:buFont typeface="Wingdings" pitchFamily="2" charset="2"/>
              <a:buChar char="Ø"/>
            </a:pPr>
            <a:r>
              <a:rPr lang="es-PR" dirty="0">
                <a:solidFill>
                  <a:schemeClr val="bg1">
                    <a:lumMod val="10000"/>
                  </a:schemeClr>
                </a:solidFill>
              </a:rPr>
              <a:t>Otros</a:t>
            </a:r>
          </a:p>
          <a:p>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25</a:t>
            </a:fld>
            <a:endParaRPr lang="es-PR"/>
          </a:p>
        </p:txBody>
      </p:sp>
    </p:spTree>
    <p:extLst>
      <p:ext uri="{BB962C8B-B14F-4D97-AF65-F5344CB8AC3E}">
        <p14:creationId xmlns:p14="http://schemas.microsoft.com/office/powerpoint/2010/main" val="267135063"/>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a:t>
            </a:r>
            <a:r>
              <a:rPr lang="en-US" dirty="0"/>
              <a:t>Plan de </a:t>
            </a:r>
            <a:r>
              <a:rPr lang="en-US" dirty="0" smtClean="0"/>
              <a:t>Trabajo</a:t>
            </a:r>
            <a:endParaRPr lang="en-US" dirty="0"/>
          </a:p>
        </p:txBody>
      </p:sp>
      <p:sp>
        <p:nvSpPr>
          <p:cNvPr id="3" name="Content Placeholder 2"/>
          <p:cNvSpPr>
            <a:spLocks noGrp="1"/>
          </p:cNvSpPr>
          <p:nvPr>
            <p:ph idx="1"/>
          </p:nvPr>
        </p:nvSpPr>
        <p:spPr/>
        <p:txBody>
          <a:bodyPr/>
          <a:lstStyle/>
          <a:p>
            <a:pPr marL="514350" indent="-514350">
              <a:buAutoNum type="alphaUcPeriod"/>
            </a:pPr>
            <a:r>
              <a:rPr lang="en-US" dirty="0" smtClean="0"/>
              <a:t>Componente Programático</a:t>
            </a:r>
          </a:p>
          <a:p>
            <a:pPr>
              <a:buFont typeface="Arial"/>
              <a:buChar char="•"/>
            </a:pPr>
            <a:r>
              <a:rPr lang="en-US" dirty="0" smtClean="0"/>
              <a:t>Objetivos</a:t>
            </a:r>
            <a:endParaRPr lang="en-US" dirty="0"/>
          </a:p>
          <a:p>
            <a:r>
              <a:rPr lang="en-US" dirty="0"/>
              <a:t>Actividades </a:t>
            </a:r>
            <a:r>
              <a:rPr lang="en-US" dirty="0" smtClean="0"/>
              <a:t>Programáticas </a:t>
            </a:r>
            <a:r>
              <a:rPr lang="en-US" dirty="0"/>
              <a:t>con Base </a:t>
            </a:r>
            <a:r>
              <a:rPr lang="en-US" dirty="0" smtClean="0"/>
              <a:t>Científica </a:t>
            </a:r>
            <a:r>
              <a:rPr lang="en-US" dirty="0"/>
              <a:t>Validada</a:t>
            </a:r>
          </a:p>
          <a:p>
            <a:r>
              <a:rPr lang="en-US" dirty="0"/>
              <a:t>Itinerario</a:t>
            </a:r>
          </a:p>
          <a:p>
            <a:r>
              <a:rPr lang="en-US" dirty="0"/>
              <a:t>Personal </a:t>
            </a:r>
            <a:r>
              <a:rPr lang="en-US" dirty="0" smtClean="0"/>
              <a:t>Responsable</a:t>
            </a:r>
            <a:endParaRPr lang="en-US" dirty="0"/>
          </a:p>
          <a:p>
            <a:r>
              <a:rPr lang="en-US" dirty="0"/>
              <a:t>Metodo de </a:t>
            </a:r>
            <a:r>
              <a:rPr lang="en-US" dirty="0" smtClean="0"/>
              <a:t>Evaluación</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26</a:t>
            </a:fld>
            <a:endParaRPr lang="es-PR"/>
          </a:p>
        </p:txBody>
      </p:sp>
    </p:spTree>
    <p:extLst>
      <p:ext uri="{BB962C8B-B14F-4D97-AF65-F5344CB8AC3E}">
        <p14:creationId xmlns:p14="http://schemas.microsoft.com/office/powerpoint/2010/main" val="1332407566"/>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Plan de Trabajo</a:t>
            </a:r>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27</a:t>
            </a:fld>
            <a:endParaRPr lang="es-PR"/>
          </a:p>
        </p:txBody>
      </p:sp>
      <p:graphicFrame>
        <p:nvGraphicFramePr>
          <p:cNvPr id="7" name="Table 6"/>
          <p:cNvGraphicFramePr>
            <a:graphicFrameLocks noGrp="1"/>
          </p:cNvGraphicFramePr>
          <p:nvPr>
            <p:extLst>
              <p:ext uri="{D42A27DB-BD31-4B8C-83A1-F6EECF244321}">
                <p14:modId xmlns:p14="http://schemas.microsoft.com/office/powerpoint/2010/main" val="1975737230"/>
              </p:ext>
            </p:extLst>
          </p:nvPr>
        </p:nvGraphicFramePr>
        <p:xfrm>
          <a:off x="199962" y="1712725"/>
          <a:ext cx="8686800" cy="2286000"/>
        </p:xfrm>
        <a:graphic>
          <a:graphicData uri="http://schemas.openxmlformats.org/drawingml/2006/table">
            <a:tbl>
              <a:tblPr firstRow="1" bandRow="1">
                <a:tableStyleId>{3C2FFA5D-87B4-456A-9821-1D502468CF0F}</a:tableStyleId>
              </a:tblPr>
              <a:tblGrid>
                <a:gridCol w="1737360"/>
                <a:gridCol w="1737360"/>
                <a:gridCol w="1737360"/>
                <a:gridCol w="1737360"/>
                <a:gridCol w="1737360"/>
              </a:tblGrid>
              <a:tr h="1452020">
                <a:tc>
                  <a:txBody>
                    <a:bodyPr/>
                    <a:lstStyle/>
                    <a:p>
                      <a:pPr algn="ctr"/>
                      <a:endParaRPr lang="es-PR" sz="1600" dirty="0" smtClean="0">
                        <a:solidFill>
                          <a:schemeClr val="bg1">
                            <a:lumMod val="10000"/>
                          </a:schemeClr>
                        </a:solidFill>
                      </a:endParaRPr>
                    </a:p>
                    <a:p>
                      <a:pPr algn="ctr"/>
                      <a:endParaRPr lang="es-PR" sz="1600" dirty="0" smtClean="0">
                        <a:solidFill>
                          <a:schemeClr val="bg1">
                            <a:lumMod val="10000"/>
                          </a:schemeClr>
                        </a:solidFill>
                      </a:endParaRPr>
                    </a:p>
                    <a:p>
                      <a:pPr algn="ctr"/>
                      <a:r>
                        <a:rPr lang="es-PR" sz="1600" dirty="0" smtClean="0">
                          <a:solidFill>
                            <a:schemeClr val="bg1">
                              <a:lumMod val="10000"/>
                            </a:schemeClr>
                          </a:solidFill>
                        </a:rPr>
                        <a:t>Objetivos</a:t>
                      </a:r>
                      <a:r>
                        <a:rPr lang="es-PR" sz="1600" baseline="0" dirty="0" smtClean="0">
                          <a:solidFill>
                            <a:schemeClr val="bg1">
                              <a:lumMod val="10000"/>
                            </a:schemeClr>
                          </a:solidFill>
                        </a:rPr>
                        <a:t> Medibles</a:t>
                      </a:r>
                    </a:p>
                    <a:p>
                      <a:pPr algn="ctr"/>
                      <a:endParaRPr lang="es-PR" sz="1600" baseline="0" dirty="0" smtClean="0">
                        <a:solidFill>
                          <a:schemeClr val="bg1">
                            <a:lumMod val="10000"/>
                          </a:schemeClr>
                        </a:solidFill>
                      </a:endParaRPr>
                    </a:p>
                    <a:p>
                      <a:pPr algn="ctr"/>
                      <a:r>
                        <a:rPr lang="es-PR" sz="1600" b="0" i="1" baseline="0" dirty="0" smtClean="0">
                          <a:solidFill>
                            <a:schemeClr val="bg1">
                              <a:lumMod val="10000"/>
                            </a:schemeClr>
                          </a:solidFill>
                        </a:rPr>
                        <a:t>Qué quiere lograr? Cuándo? Qué? Cómo?</a:t>
                      </a:r>
                      <a:endParaRPr lang="es-PR" sz="1600" b="0" i="1" dirty="0">
                        <a:solidFill>
                          <a:schemeClr val="bg1">
                            <a:lumMod val="10000"/>
                          </a:schemeClr>
                        </a:solidFill>
                      </a:endParaRPr>
                    </a:p>
                  </a:txBody>
                  <a:tcPr>
                    <a:lnR w="3175" cap="flat" cmpd="sng" algn="ctr">
                      <a:solidFill>
                        <a:schemeClr val="bg2">
                          <a:lumMod val="1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2">
                          <a:lumMod val="10000"/>
                        </a:schemeClr>
                      </a:solidFill>
                      <a:prstDash val="solid"/>
                      <a:round/>
                      <a:headEnd type="none" w="med" len="med"/>
                      <a:tailEnd type="none" w="med" len="med"/>
                    </a:lnB>
                    <a:solidFill>
                      <a:schemeClr val="accent6">
                        <a:lumMod val="20000"/>
                        <a:lumOff val="80000"/>
                      </a:schemeClr>
                    </a:solidFill>
                  </a:tcPr>
                </a:tc>
                <a:tc>
                  <a:txBody>
                    <a:bodyPr/>
                    <a:lstStyle/>
                    <a:p>
                      <a:pPr algn="ctr"/>
                      <a:endParaRPr lang="es-PR" sz="1600" dirty="0" smtClean="0">
                        <a:solidFill>
                          <a:schemeClr val="bg1">
                            <a:lumMod val="10000"/>
                          </a:schemeClr>
                        </a:solidFill>
                      </a:endParaRPr>
                    </a:p>
                    <a:p>
                      <a:pPr algn="ctr"/>
                      <a:endParaRPr lang="es-PR" sz="1600" dirty="0" smtClean="0">
                        <a:solidFill>
                          <a:schemeClr val="bg1">
                            <a:lumMod val="10000"/>
                          </a:schemeClr>
                        </a:solidFill>
                      </a:endParaRPr>
                    </a:p>
                    <a:p>
                      <a:pPr algn="ctr"/>
                      <a:r>
                        <a:rPr lang="es-PR" sz="1600" dirty="0" smtClean="0">
                          <a:solidFill>
                            <a:schemeClr val="bg1">
                              <a:lumMod val="10000"/>
                            </a:schemeClr>
                          </a:solidFill>
                        </a:rPr>
                        <a:t>Actividades</a:t>
                      </a:r>
                      <a:r>
                        <a:rPr lang="es-PR" sz="1600" baseline="0" dirty="0" smtClean="0">
                          <a:solidFill>
                            <a:schemeClr val="bg1">
                              <a:lumMod val="10000"/>
                            </a:schemeClr>
                          </a:solidFill>
                        </a:rPr>
                        <a:t> Administrativas</a:t>
                      </a:r>
                    </a:p>
                    <a:p>
                      <a:pPr algn="ctr"/>
                      <a:endParaRPr lang="es-PR" sz="1600" baseline="0" dirty="0" smtClean="0">
                        <a:solidFill>
                          <a:schemeClr val="bg1">
                            <a:lumMod val="10000"/>
                          </a:schemeClr>
                        </a:solidFill>
                      </a:endParaRPr>
                    </a:p>
                    <a:p>
                      <a:pPr algn="ctr"/>
                      <a:endParaRPr lang="es-PR" sz="1600" baseline="0" dirty="0" smtClean="0">
                        <a:solidFill>
                          <a:schemeClr val="bg1">
                            <a:lumMod val="10000"/>
                          </a:schemeClr>
                        </a:solidFill>
                      </a:endParaRPr>
                    </a:p>
                    <a:p>
                      <a:pPr algn="ctr"/>
                      <a:r>
                        <a:rPr lang="es-PR" sz="1600" b="0" i="1" baseline="0" dirty="0" smtClean="0">
                          <a:solidFill>
                            <a:schemeClr val="bg1">
                              <a:lumMod val="10000"/>
                            </a:schemeClr>
                          </a:solidFill>
                        </a:rPr>
                        <a:t>Qué voy a hacer para lograr el objetivo?</a:t>
                      </a:r>
                      <a:endParaRPr lang="es-PR" sz="1600" b="0" i="1" dirty="0">
                        <a:solidFill>
                          <a:schemeClr val="bg1">
                            <a:lumMod val="10000"/>
                          </a:schemeClr>
                        </a:solidFill>
                      </a:endParaRPr>
                    </a:p>
                  </a:txBody>
                  <a:tcPr>
                    <a:lnL w="3175" cap="flat" cmpd="sng" algn="ctr">
                      <a:solidFill>
                        <a:schemeClr val="bg2">
                          <a:lumMod val="10000"/>
                        </a:schemeClr>
                      </a:solidFill>
                      <a:prstDash val="solid"/>
                      <a:round/>
                      <a:headEnd type="none" w="med" len="med"/>
                      <a:tailEnd type="none" w="med" len="med"/>
                    </a:lnL>
                    <a:lnR w="3175" cap="flat" cmpd="sng" algn="ctr">
                      <a:solidFill>
                        <a:schemeClr val="bg2">
                          <a:lumMod val="1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2">
                          <a:lumMod val="10000"/>
                        </a:schemeClr>
                      </a:solidFill>
                      <a:prstDash val="solid"/>
                      <a:round/>
                      <a:headEnd type="none" w="med" len="med"/>
                      <a:tailEnd type="none" w="med" len="med"/>
                    </a:lnB>
                    <a:solidFill>
                      <a:schemeClr val="accent6">
                        <a:lumMod val="20000"/>
                        <a:lumOff val="80000"/>
                      </a:schemeClr>
                    </a:solidFill>
                  </a:tcPr>
                </a:tc>
                <a:tc>
                  <a:txBody>
                    <a:bodyPr/>
                    <a:lstStyle/>
                    <a:p>
                      <a:pPr algn="ctr"/>
                      <a:endParaRPr lang="es-PR" sz="1600" dirty="0" smtClean="0">
                        <a:solidFill>
                          <a:schemeClr val="bg1">
                            <a:lumMod val="10000"/>
                          </a:schemeClr>
                        </a:solidFill>
                      </a:endParaRPr>
                    </a:p>
                    <a:p>
                      <a:pPr algn="ctr"/>
                      <a:endParaRPr lang="es-PR" sz="1600" dirty="0" smtClean="0">
                        <a:solidFill>
                          <a:schemeClr val="bg1">
                            <a:lumMod val="10000"/>
                          </a:schemeClr>
                        </a:solidFill>
                      </a:endParaRPr>
                    </a:p>
                    <a:p>
                      <a:pPr algn="ctr"/>
                      <a:r>
                        <a:rPr lang="es-PR" sz="1600" dirty="0" smtClean="0">
                          <a:solidFill>
                            <a:schemeClr val="bg1">
                              <a:lumMod val="10000"/>
                            </a:schemeClr>
                          </a:solidFill>
                        </a:rPr>
                        <a:t>Fecha</a:t>
                      </a:r>
                      <a:r>
                        <a:rPr lang="es-PR" sz="1600" baseline="0" dirty="0" smtClean="0">
                          <a:solidFill>
                            <a:schemeClr val="bg1">
                              <a:lumMod val="10000"/>
                            </a:schemeClr>
                          </a:solidFill>
                        </a:rPr>
                        <a:t> Itinerario</a:t>
                      </a:r>
                      <a:endParaRPr lang="es-PR" sz="1600" dirty="0" smtClean="0">
                        <a:solidFill>
                          <a:schemeClr val="bg1">
                            <a:lumMod val="10000"/>
                          </a:schemeClr>
                        </a:solidFill>
                      </a:endParaRPr>
                    </a:p>
                  </a:txBody>
                  <a:tcPr>
                    <a:lnL w="3175" cap="flat" cmpd="sng" algn="ctr">
                      <a:solidFill>
                        <a:schemeClr val="bg2">
                          <a:lumMod val="10000"/>
                        </a:schemeClr>
                      </a:solidFill>
                      <a:prstDash val="solid"/>
                      <a:round/>
                      <a:headEnd type="none" w="med" len="med"/>
                      <a:tailEnd type="none" w="med" len="med"/>
                    </a:lnL>
                    <a:lnR w="3175" cap="flat" cmpd="sng" algn="ctr">
                      <a:solidFill>
                        <a:schemeClr val="bg2">
                          <a:lumMod val="1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2">
                          <a:lumMod val="10000"/>
                        </a:schemeClr>
                      </a:solidFill>
                      <a:prstDash val="solid"/>
                      <a:round/>
                      <a:headEnd type="none" w="med" len="med"/>
                      <a:tailEnd type="none" w="med" len="med"/>
                    </a:lnB>
                    <a:solidFill>
                      <a:schemeClr val="accent6">
                        <a:lumMod val="20000"/>
                        <a:lumOff val="80000"/>
                      </a:schemeClr>
                    </a:solidFill>
                  </a:tcPr>
                </a:tc>
                <a:tc>
                  <a:txBody>
                    <a:bodyPr/>
                    <a:lstStyle/>
                    <a:p>
                      <a:pPr algn="ctr"/>
                      <a:endParaRPr lang="es-PR" sz="1600" dirty="0" smtClean="0">
                        <a:solidFill>
                          <a:schemeClr val="bg1">
                            <a:lumMod val="10000"/>
                          </a:schemeClr>
                        </a:solidFill>
                      </a:endParaRPr>
                    </a:p>
                    <a:p>
                      <a:pPr algn="ctr"/>
                      <a:endParaRPr lang="es-PR" sz="1600" dirty="0" smtClean="0">
                        <a:solidFill>
                          <a:schemeClr val="bg1">
                            <a:lumMod val="10000"/>
                          </a:schemeClr>
                        </a:solidFill>
                      </a:endParaRPr>
                    </a:p>
                    <a:p>
                      <a:pPr algn="ctr"/>
                      <a:r>
                        <a:rPr lang="es-PR" sz="1600" dirty="0" smtClean="0">
                          <a:solidFill>
                            <a:schemeClr val="bg1">
                              <a:lumMod val="10000"/>
                            </a:schemeClr>
                          </a:solidFill>
                        </a:rPr>
                        <a:t>Personal</a:t>
                      </a:r>
                      <a:r>
                        <a:rPr lang="es-PR" sz="1600" baseline="0" dirty="0" smtClean="0">
                          <a:solidFill>
                            <a:schemeClr val="bg1">
                              <a:lumMod val="10000"/>
                            </a:schemeClr>
                          </a:solidFill>
                        </a:rPr>
                        <a:t> Responsable</a:t>
                      </a:r>
                    </a:p>
                    <a:p>
                      <a:pPr algn="ctr"/>
                      <a:endParaRPr lang="es-PR" sz="1600" baseline="0" dirty="0" smtClean="0">
                        <a:solidFill>
                          <a:schemeClr val="bg1">
                            <a:lumMod val="10000"/>
                          </a:schemeClr>
                        </a:solidFill>
                      </a:endParaRPr>
                    </a:p>
                    <a:p>
                      <a:pPr algn="ctr"/>
                      <a:r>
                        <a:rPr lang="es-PR" sz="1600" b="0" i="1" baseline="0" dirty="0" smtClean="0">
                          <a:solidFill>
                            <a:schemeClr val="bg1">
                              <a:lumMod val="10000"/>
                            </a:schemeClr>
                          </a:solidFill>
                        </a:rPr>
                        <a:t>Quién o quiénes?</a:t>
                      </a:r>
                    </a:p>
                    <a:p>
                      <a:pPr algn="ctr"/>
                      <a:endParaRPr lang="es-PR" sz="1600" baseline="0" dirty="0" smtClean="0">
                        <a:solidFill>
                          <a:schemeClr val="bg1">
                            <a:lumMod val="10000"/>
                          </a:schemeClr>
                        </a:solidFill>
                      </a:endParaRPr>
                    </a:p>
                    <a:p>
                      <a:pPr algn="ctr"/>
                      <a:endParaRPr lang="es-PR" sz="1600" dirty="0">
                        <a:solidFill>
                          <a:schemeClr val="bg1">
                            <a:lumMod val="10000"/>
                          </a:schemeClr>
                        </a:solidFill>
                      </a:endParaRPr>
                    </a:p>
                  </a:txBody>
                  <a:tcPr>
                    <a:lnL w="3175" cap="flat" cmpd="sng" algn="ctr">
                      <a:solidFill>
                        <a:schemeClr val="bg2">
                          <a:lumMod val="10000"/>
                        </a:schemeClr>
                      </a:solidFill>
                      <a:prstDash val="solid"/>
                      <a:round/>
                      <a:headEnd type="none" w="med" len="med"/>
                      <a:tailEnd type="none" w="med" len="med"/>
                    </a:lnL>
                    <a:lnR w="3175" cap="flat" cmpd="sng" algn="ctr">
                      <a:solidFill>
                        <a:schemeClr val="bg2">
                          <a:lumMod val="1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2">
                          <a:lumMod val="10000"/>
                        </a:schemeClr>
                      </a:solidFill>
                      <a:prstDash val="solid"/>
                      <a:round/>
                      <a:headEnd type="none" w="med" len="med"/>
                      <a:tailEnd type="none" w="med" len="med"/>
                    </a:lnB>
                    <a:solidFill>
                      <a:schemeClr val="accent6">
                        <a:lumMod val="20000"/>
                        <a:lumOff val="80000"/>
                      </a:schemeClr>
                    </a:solidFill>
                  </a:tcPr>
                </a:tc>
                <a:tc>
                  <a:txBody>
                    <a:bodyPr/>
                    <a:lstStyle/>
                    <a:p>
                      <a:pPr algn="ctr"/>
                      <a:endParaRPr lang="es-PR" sz="1600" dirty="0" smtClean="0">
                        <a:solidFill>
                          <a:schemeClr val="bg1">
                            <a:lumMod val="10000"/>
                          </a:schemeClr>
                        </a:solidFill>
                      </a:endParaRPr>
                    </a:p>
                    <a:p>
                      <a:pPr algn="ctr"/>
                      <a:endParaRPr lang="es-PR" sz="1600" dirty="0" smtClean="0">
                        <a:solidFill>
                          <a:schemeClr val="bg1">
                            <a:lumMod val="10000"/>
                          </a:schemeClr>
                        </a:solidFill>
                      </a:endParaRPr>
                    </a:p>
                    <a:p>
                      <a:pPr algn="ctr"/>
                      <a:r>
                        <a:rPr lang="es-PR" sz="1600" dirty="0" smtClean="0">
                          <a:solidFill>
                            <a:schemeClr val="bg1">
                              <a:lumMod val="10000"/>
                            </a:schemeClr>
                          </a:solidFill>
                        </a:rPr>
                        <a:t>Evaluación Método</a:t>
                      </a:r>
                      <a:endParaRPr lang="es-PR" sz="1600" dirty="0">
                        <a:solidFill>
                          <a:schemeClr val="bg1">
                            <a:lumMod val="10000"/>
                          </a:schemeClr>
                        </a:solidFill>
                      </a:endParaRPr>
                    </a:p>
                  </a:txBody>
                  <a:tcPr>
                    <a:lnL w="3175" cap="flat" cmpd="sng" algn="ctr">
                      <a:solidFill>
                        <a:schemeClr val="bg2">
                          <a:lumMod val="10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3175" cap="flat" cmpd="sng" algn="ctr">
                      <a:solidFill>
                        <a:schemeClr val="bg2">
                          <a:lumMod val="10000"/>
                        </a:schemeClr>
                      </a:solidFill>
                      <a:prstDash val="solid"/>
                      <a:round/>
                      <a:headEnd type="none" w="med" len="med"/>
                      <a:tailEnd type="none" w="med" len="med"/>
                    </a:lnB>
                    <a:solidFill>
                      <a:schemeClr val="accent6">
                        <a:lumMod val="20000"/>
                        <a:lumOff val="80000"/>
                      </a:schemeClr>
                    </a:solidFill>
                  </a:tcPr>
                </a:tc>
              </a:tr>
            </a:tbl>
          </a:graphicData>
        </a:graphic>
      </p:graphicFrame>
    </p:spTree>
    <p:extLst>
      <p:ext uri="{BB962C8B-B14F-4D97-AF65-F5344CB8AC3E}">
        <p14:creationId xmlns:p14="http://schemas.microsoft.com/office/powerpoint/2010/main" val="841631231"/>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a:t>
            </a:r>
            <a:r>
              <a:rPr lang="en-US" dirty="0"/>
              <a:t>Plan de </a:t>
            </a:r>
            <a:r>
              <a:rPr lang="en-US" dirty="0" smtClean="0"/>
              <a:t>Trabajo</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B. Componente Administrativo</a:t>
            </a:r>
          </a:p>
          <a:p>
            <a:pPr marL="0" indent="0">
              <a:buNone/>
            </a:pPr>
            <a:endParaRPr lang="en-US" dirty="0" smtClean="0"/>
          </a:p>
          <a:p>
            <a:pPr marL="0" indent="0">
              <a:buNone/>
            </a:pPr>
            <a:r>
              <a:rPr lang="en-US" dirty="0" smtClean="0"/>
              <a:t>C. Plan de Evaluación</a:t>
            </a:r>
          </a:p>
          <a:p>
            <a:pPr marL="0" indent="0">
              <a:buNone/>
            </a:pPr>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28</a:t>
            </a:fld>
            <a:endParaRPr lang="es-PR"/>
          </a:p>
        </p:txBody>
      </p:sp>
    </p:spTree>
    <p:extLst>
      <p:ext uri="{BB962C8B-B14F-4D97-AF65-F5344CB8AC3E}">
        <p14:creationId xmlns:p14="http://schemas.microsoft.com/office/powerpoint/2010/main" val="4072372462"/>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a:t>
            </a:r>
            <a:r>
              <a:rPr lang="en-US" dirty="0"/>
              <a:t>Estudio de </a:t>
            </a:r>
            <a:r>
              <a:rPr lang="en-US" dirty="0" smtClean="0"/>
              <a:t>Necesidades</a:t>
            </a:r>
            <a:endParaRPr lang="en-US" dirty="0"/>
          </a:p>
        </p:txBody>
      </p:sp>
      <p:sp>
        <p:nvSpPr>
          <p:cNvPr id="3" name="Content Placeholder 2"/>
          <p:cNvSpPr>
            <a:spLocks noGrp="1"/>
          </p:cNvSpPr>
          <p:nvPr>
            <p:ph idx="1"/>
          </p:nvPr>
        </p:nvSpPr>
        <p:spPr/>
        <p:txBody>
          <a:bodyPr/>
          <a:lstStyle/>
          <a:p>
            <a:pPr>
              <a:buFont typeface="Wingdings" charset="2"/>
              <a:buChar char="Ø"/>
            </a:pPr>
            <a:r>
              <a:rPr lang="en-US" dirty="0"/>
              <a:t>Objetivos Medibles</a:t>
            </a:r>
          </a:p>
          <a:p>
            <a:pPr>
              <a:buFont typeface="Wingdings" charset="2"/>
              <a:buChar char="Ø"/>
            </a:pPr>
            <a:r>
              <a:rPr lang="en-US" dirty="0"/>
              <a:t>Actividad de </a:t>
            </a:r>
            <a:r>
              <a:rPr lang="en-US" dirty="0" smtClean="0"/>
              <a:t>Evaluación</a:t>
            </a:r>
            <a:endParaRPr lang="en-US" dirty="0"/>
          </a:p>
          <a:p>
            <a:pPr>
              <a:buFont typeface="Wingdings" charset="2"/>
              <a:buChar char="Ø"/>
            </a:pPr>
            <a:r>
              <a:rPr lang="en-US" dirty="0"/>
              <a:t>Fechas Itinerario – Desde </a:t>
            </a:r>
            <a:r>
              <a:rPr lang="en-US" dirty="0" smtClean="0"/>
              <a:t>_____ </a:t>
            </a:r>
            <a:r>
              <a:rPr lang="en-US" dirty="0"/>
              <a:t>Hasta </a:t>
            </a:r>
            <a:r>
              <a:rPr lang="en-US" dirty="0" smtClean="0"/>
              <a:t>_____</a:t>
            </a:r>
            <a:endParaRPr lang="en-US" dirty="0"/>
          </a:p>
          <a:p>
            <a:pPr>
              <a:buFont typeface="Wingdings" charset="2"/>
              <a:buChar char="Ø"/>
            </a:pPr>
            <a:r>
              <a:rPr lang="en-US" dirty="0"/>
              <a:t>Criterios de </a:t>
            </a:r>
            <a:r>
              <a:rPr lang="en-US" dirty="0" smtClean="0"/>
              <a:t>Evaluación</a:t>
            </a:r>
            <a:endParaRPr lang="en-US" dirty="0"/>
          </a:p>
          <a:p>
            <a:pPr lvl="1">
              <a:buFont typeface="Wingdings" charset="2"/>
              <a:buChar char="Ø"/>
            </a:pPr>
            <a:r>
              <a:rPr lang="en-US" dirty="0"/>
              <a:t>Cuantitativos </a:t>
            </a:r>
          </a:p>
          <a:p>
            <a:pPr lvl="1">
              <a:buFont typeface="Wingdings" charset="2"/>
              <a:buChar char="Ø"/>
            </a:pPr>
            <a:r>
              <a:rPr lang="en-US" dirty="0"/>
              <a:t>Cualitativos</a:t>
            </a:r>
          </a:p>
          <a:p>
            <a:pPr>
              <a:buFont typeface="Wingdings" charset="2"/>
              <a:buChar char="Ø"/>
            </a:pPr>
            <a:r>
              <a:rPr lang="en-US" dirty="0"/>
              <a:t>Instrumento de </a:t>
            </a:r>
            <a:r>
              <a:rPr lang="en-US" dirty="0" smtClean="0"/>
              <a:t>Evaluación</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29</a:t>
            </a:fld>
            <a:endParaRPr lang="es-PR"/>
          </a:p>
        </p:txBody>
      </p:sp>
    </p:spTree>
    <p:extLst>
      <p:ext uri="{BB962C8B-B14F-4D97-AF65-F5344CB8AC3E}">
        <p14:creationId xmlns:p14="http://schemas.microsoft.com/office/powerpoint/2010/main" val="4285868466"/>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VI. </a:t>
            </a:r>
            <a:r>
              <a:rPr lang="es-PR" dirty="0"/>
              <a:t>Recursos Humanos</a:t>
            </a:r>
            <a:endParaRPr lang="en-US" dirty="0"/>
          </a:p>
        </p:txBody>
      </p:sp>
      <p:sp>
        <p:nvSpPr>
          <p:cNvPr id="3" name="Content Placeholder 2"/>
          <p:cNvSpPr>
            <a:spLocks noGrp="1"/>
          </p:cNvSpPr>
          <p:nvPr>
            <p:ph idx="1"/>
          </p:nvPr>
        </p:nvSpPr>
        <p:spPr/>
        <p:txBody>
          <a:bodyPr>
            <a:normAutofit fontScale="85000" lnSpcReduction="20000"/>
          </a:bodyPr>
          <a:lstStyle/>
          <a:p>
            <a:pPr>
              <a:buClrTx/>
              <a:buFont typeface="Wingdings" pitchFamily="2" charset="2"/>
              <a:buChar char="Ø"/>
            </a:pPr>
            <a:r>
              <a:rPr lang="es-PR" dirty="0">
                <a:solidFill>
                  <a:schemeClr val="bg1">
                    <a:lumMod val="10000"/>
                  </a:schemeClr>
                </a:solidFill>
              </a:rPr>
              <a:t>Puesto</a:t>
            </a:r>
          </a:p>
          <a:p>
            <a:pPr>
              <a:buClrTx/>
              <a:buFont typeface="Wingdings" pitchFamily="2" charset="2"/>
              <a:buChar char="Ø"/>
            </a:pPr>
            <a:endParaRPr lang="es-PR" dirty="0">
              <a:solidFill>
                <a:schemeClr val="bg1">
                  <a:lumMod val="10000"/>
                </a:schemeClr>
              </a:solidFill>
            </a:endParaRPr>
          </a:p>
          <a:p>
            <a:pPr>
              <a:buClrTx/>
              <a:buFont typeface="Wingdings" pitchFamily="2" charset="2"/>
              <a:buChar char="Ø"/>
            </a:pPr>
            <a:r>
              <a:rPr lang="es-PR" dirty="0">
                <a:solidFill>
                  <a:schemeClr val="bg1">
                    <a:lumMod val="10000"/>
                  </a:schemeClr>
                </a:solidFill>
              </a:rPr>
              <a:t>Nombre</a:t>
            </a:r>
          </a:p>
          <a:p>
            <a:pPr lvl="2">
              <a:buClrTx/>
              <a:buFont typeface="Wingdings" pitchFamily="2" charset="2"/>
              <a:buChar char="Ø"/>
            </a:pPr>
            <a:r>
              <a:rPr lang="es-PR" dirty="0">
                <a:solidFill>
                  <a:schemeClr val="bg1">
                    <a:lumMod val="10000"/>
                  </a:schemeClr>
                </a:solidFill>
              </a:rPr>
              <a:t>Si la persona no </a:t>
            </a:r>
            <a:r>
              <a:rPr lang="es-PR" dirty="0" smtClean="0">
                <a:solidFill>
                  <a:schemeClr val="bg1">
                    <a:lumMod val="10000"/>
                  </a:schemeClr>
                </a:solidFill>
              </a:rPr>
              <a:t>está </a:t>
            </a:r>
            <a:r>
              <a:rPr lang="es-PR" dirty="0">
                <a:solidFill>
                  <a:schemeClr val="bg1">
                    <a:lumMod val="10000"/>
                  </a:schemeClr>
                </a:solidFill>
              </a:rPr>
              <a:t>identificada favor de escribir </a:t>
            </a:r>
            <a:r>
              <a:rPr lang="es-PR" b="1" dirty="0">
                <a:solidFill>
                  <a:schemeClr val="bg1">
                    <a:lumMod val="10000"/>
                  </a:schemeClr>
                </a:solidFill>
              </a:rPr>
              <a:t>vacante</a:t>
            </a:r>
          </a:p>
          <a:p>
            <a:pPr lvl="2">
              <a:buClrTx/>
              <a:buFont typeface="Wingdings" pitchFamily="2" charset="2"/>
              <a:buChar char="Ø"/>
            </a:pPr>
            <a:endParaRPr lang="es-PR" dirty="0">
              <a:solidFill>
                <a:schemeClr val="bg1">
                  <a:lumMod val="10000"/>
                </a:schemeClr>
              </a:solidFill>
            </a:endParaRPr>
          </a:p>
          <a:p>
            <a:pPr>
              <a:buClrTx/>
              <a:buFont typeface="Wingdings" pitchFamily="2" charset="2"/>
              <a:buChar char="Ø"/>
            </a:pPr>
            <a:r>
              <a:rPr lang="es-PR" dirty="0">
                <a:solidFill>
                  <a:schemeClr val="bg1">
                    <a:lumMod val="10000"/>
                  </a:schemeClr>
                </a:solidFill>
              </a:rPr>
              <a:t>Calificaciones</a:t>
            </a:r>
          </a:p>
          <a:p>
            <a:pPr lvl="2">
              <a:buClrTx/>
              <a:buFont typeface="Wingdings" pitchFamily="2" charset="2"/>
              <a:buChar char="Ø"/>
            </a:pPr>
            <a:r>
              <a:rPr lang="es-PR" dirty="0">
                <a:solidFill>
                  <a:schemeClr val="bg1">
                    <a:lumMod val="10000"/>
                  </a:schemeClr>
                </a:solidFill>
              </a:rPr>
              <a:t>Preparación </a:t>
            </a:r>
            <a:r>
              <a:rPr lang="es-PR" dirty="0" smtClean="0">
                <a:solidFill>
                  <a:schemeClr val="bg1">
                    <a:lumMod val="10000"/>
                  </a:schemeClr>
                </a:solidFill>
              </a:rPr>
              <a:t>Académica </a:t>
            </a:r>
            <a:r>
              <a:rPr lang="es-PR" dirty="0">
                <a:solidFill>
                  <a:schemeClr val="bg1">
                    <a:lumMod val="10000"/>
                  </a:schemeClr>
                </a:solidFill>
              </a:rPr>
              <a:t>y Experiencia</a:t>
            </a:r>
          </a:p>
          <a:p>
            <a:pPr lvl="2">
              <a:buClrTx/>
              <a:buFont typeface="Wingdings" pitchFamily="2" charset="2"/>
              <a:buChar char="Ø"/>
            </a:pPr>
            <a:endParaRPr lang="es-PR" dirty="0">
              <a:solidFill>
                <a:schemeClr val="bg1">
                  <a:lumMod val="10000"/>
                </a:schemeClr>
              </a:solidFill>
            </a:endParaRPr>
          </a:p>
          <a:p>
            <a:pPr>
              <a:buClrTx/>
              <a:buFont typeface="Wingdings" pitchFamily="2" charset="2"/>
              <a:buChar char="Ø"/>
            </a:pPr>
            <a:r>
              <a:rPr lang="es-PR" dirty="0">
                <a:solidFill>
                  <a:schemeClr val="bg1">
                    <a:lumMod val="10000"/>
                  </a:schemeClr>
                </a:solidFill>
              </a:rPr>
              <a:t>Responsabilidades</a:t>
            </a:r>
          </a:p>
          <a:p>
            <a:pPr lvl="2">
              <a:buClrTx/>
              <a:buFont typeface="Wingdings" pitchFamily="2" charset="2"/>
              <a:buChar char="Ø"/>
            </a:pPr>
            <a:r>
              <a:rPr lang="es-PR" dirty="0">
                <a:solidFill>
                  <a:schemeClr val="bg1">
                    <a:lumMod val="10000"/>
                  </a:schemeClr>
                </a:solidFill>
              </a:rPr>
              <a:t>Posición – justificación de la posición y actividades a realizar</a:t>
            </a:r>
          </a:p>
          <a:p>
            <a:pPr lvl="2">
              <a:buClrTx/>
              <a:buFont typeface="Wingdings" pitchFamily="2" charset="2"/>
              <a:buChar char="Ø"/>
            </a:pPr>
            <a:endParaRPr lang="es-PR" dirty="0">
              <a:solidFill>
                <a:schemeClr val="bg1">
                  <a:lumMod val="10000"/>
                </a:schemeClr>
              </a:solidFill>
            </a:endParaRPr>
          </a:p>
          <a:p>
            <a:pPr>
              <a:buClrTx/>
              <a:buFont typeface="Wingdings" pitchFamily="2" charset="2"/>
              <a:buChar char="Ø"/>
            </a:pPr>
            <a:r>
              <a:rPr lang="es-PR" dirty="0">
                <a:solidFill>
                  <a:schemeClr val="bg1">
                    <a:lumMod val="10000"/>
                  </a:schemeClr>
                </a:solidFill>
              </a:rPr>
              <a:t>% del tiempo que dedicará al proyecto</a:t>
            </a:r>
          </a:p>
          <a:p>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30</a:t>
            </a:fld>
            <a:endParaRPr lang="es-PR"/>
          </a:p>
        </p:txBody>
      </p:sp>
    </p:spTree>
    <p:extLst>
      <p:ext uri="{BB962C8B-B14F-4D97-AF65-F5344CB8AC3E}">
        <p14:creationId xmlns:p14="http://schemas.microsoft.com/office/powerpoint/2010/main" val="536725225"/>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VII. Presupuesto</a:t>
            </a:r>
            <a:endParaRPr lang="en-US" dirty="0"/>
          </a:p>
        </p:txBody>
      </p:sp>
      <p:sp>
        <p:nvSpPr>
          <p:cNvPr id="3" name="Content Placeholder 2"/>
          <p:cNvSpPr>
            <a:spLocks noGrp="1"/>
          </p:cNvSpPr>
          <p:nvPr>
            <p:ph idx="1"/>
          </p:nvPr>
        </p:nvSpPr>
        <p:spPr/>
        <p:txBody>
          <a:bodyPr>
            <a:normAutofit fontScale="92500" lnSpcReduction="10000"/>
          </a:bodyPr>
          <a:lstStyle/>
          <a:p>
            <a:pPr marL="571500" indent="-457200">
              <a:buClrTx/>
              <a:buAutoNum type="alphaUcPeriod"/>
            </a:pPr>
            <a:r>
              <a:rPr lang="es-PR" dirty="0" smtClean="0">
                <a:solidFill>
                  <a:schemeClr val="bg1">
                    <a:lumMod val="10000"/>
                  </a:schemeClr>
                </a:solidFill>
              </a:rPr>
              <a:t>Personal</a:t>
            </a:r>
          </a:p>
          <a:p>
            <a:pPr marL="114300" indent="0">
              <a:buClrTx/>
              <a:buNone/>
            </a:pPr>
            <a:r>
              <a:rPr lang="es-PR" sz="2000" i="1" dirty="0" smtClean="0">
                <a:solidFill>
                  <a:schemeClr val="bg1">
                    <a:lumMod val="10000"/>
                  </a:schemeClr>
                </a:solidFill>
              </a:rPr>
              <a:t>Título/Posición-&gt; Descripción de la Posición-&gt;  </a:t>
            </a:r>
          </a:p>
          <a:p>
            <a:pPr marL="114300" indent="0">
              <a:buClrTx/>
              <a:buNone/>
            </a:pPr>
            <a:r>
              <a:rPr lang="es-PR" sz="2000" i="1" dirty="0" smtClean="0">
                <a:solidFill>
                  <a:schemeClr val="bg1">
                    <a:lumMod val="10000"/>
                  </a:schemeClr>
                </a:solidFill>
              </a:rPr>
              <a:t>Cálculo del Costo/Cantidad de Personas __ x $__ x horas = ___ -&gt; Detalle del Costo por Personal</a:t>
            </a:r>
            <a:endParaRPr lang="es-PR" sz="2000" i="1" dirty="0">
              <a:solidFill>
                <a:schemeClr val="bg1">
                  <a:lumMod val="10000"/>
                </a:schemeClr>
              </a:solidFill>
            </a:endParaRPr>
          </a:p>
          <a:p>
            <a:pPr marL="114300" indent="0">
              <a:buNone/>
            </a:pPr>
            <a:r>
              <a:rPr lang="es-PR" dirty="0" smtClean="0"/>
              <a:t>B. Beneficios Marginales</a:t>
            </a:r>
          </a:p>
          <a:p>
            <a:pPr marL="114300" indent="0">
              <a:buNone/>
            </a:pPr>
            <a:r>
              <a:rPr lang="es-PR" sz="2000" i="1" dirty="0" smtClean="0"/>
              <a:t>Beneficios Marginales Para Título/Posición-&gt; </a:t>
            </a:r>
          </a:p>
          <a:p>
            <a:pPr marL="114300" indent="0">
              <a:buNone/>
            </a:pPr>
            <a:r>
              <a:rPr lang="es-PR" sz="2000" i="1" dirty="0" smtClean="0"/>
              <a:t>Cálculo/Cantidad de </a:t>
            </a:r>
            <a:r>
              <a:rPr lang="es-PR" sz="2000" i="1" dirty="0" err="1" smtClean="0"/>
              <a:t>Personal__x</a:t>
            </a:r>
            <a:r>
              <a:rPr lang="es-PR" sz="2000" i="1" dirty="0" smtClean="0"/>
              <a:t> $__ = $___ -&gt; Detalle del Costo de los Beneficios Marginales</a:t>
            </a:r>
          </a:p>
          <a:p>
            <a:pPr marL="114300" indent="0">
              <a:buNone/>
            </a:pPr>
            <a:r>
              <a:rPr lang="es-PR" dirty="0" smtClean="0"/>
              <a:t>C. Viajes	</a:t>
            </a:r>
          </a:p>
          <a:p>
            <a:pPr marL="114300" indent="0">
              <a:buNone/>
            </a:pPr>
            <a:r>
              <a:rPr lang="es-PR" dirty="0" smtClean="0"/>
              <a:t>D. Equipo</a:t>
            </a:r>
          </a:p>
          <a:p>
            <a:pPr marL="114300" indent="0">
              <a:buNone/>
            </a:pPr>
            <a:r>
              <a:rPr lang="es-PR" dirty="0" smtClean="0"/>
              <a:t>E. Materiales</a:t>
            </a:r>
            <a:endParaRPr lang="es-PR" dirty="0"/>
          </a:p>
          <a:p>
            <a:endParaRPr lang="en-US" dirty="0" smtClean="0"/>
          </a:p>
          <a:p>
            <a:endParaRPr lang="en-US" dirty="0"/>
          </a:p>
        </p:txBody>
      </p:sp>
      <p:sp>
        <p:nvSpPr>
          <p:cNvPr id="4" name="Footer Placeholder 3"/>
          <p:cNvSpPr>
            <a:spLocks noGrp="1"/>
          </p:cNvSpPr>
          <p:nvPr>
            <p:ph type="ftr" sz="quarter" idx="11"/>
          </p:nvPr>
        </p:nvSpPr>
        <p:spPr/>
        <p:txBody>
          <a:bodyPr/>
          <a:lstStyle/>
          <a:p>
            <a:pPr>
              <a:defRPr/>
            </a:pPr>
            <a:fld id="{CA799EE1-2A07-476A-B1C6-274E0C002800}" type="slidenum">
              <a:rPr lang="es-PR" smtClean="0"/>
              <a:pPr>
                <a:defRPr/>
              </a:pPr>
              <a:t>31</a:t>
            </a:fld>
            <a:endParaRPr lang="es-PR"/>
          </a:p>
        </p:txBody>
      </p:sp>
    </p:spTree>
    <p:extLst>
      <p:ext uri="{BB962C8B-B14F-4D97-AF65-F5344CB8AC3E}">
        <p14:creationId xmlns:p14="http://schemas.microsoft.com/office/powerpoint/2010/main" val="3059813106"/>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DD5FB6AF93B047B19DE203D1FC0EF1" ma:contentTypeVersion="9" ma:contentTypeDescription="Create a new document." ma:contentTypeScope="" ma:versionID="0c4b0ff54803a313fd49388235ab277a">
  <xsd:schema xmlns:xsd="http://www.w3.org/2001/XMLSchema" xmlns:xs="http://www.w3.org/2001/XMLSchema" xmlns:p="http://schemas.microsoft.com/office/2006/metadata/properties" xmlns:ns2="52ebaa95-055a-40f0-9bd5-856e088a933c" targetNamespace="http://schemas.microsoft.com/office/2006/metadata/properties" ma:root="true" ma:fieldsID="6786f7b91adb2ac625a1c53e47f9a39a" ns2:_="">
    <xsd:import namespace="52ebaa95-055a-40f0-9bd5-856e088a933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baa95-055a-40f0-9bd5-856e088a933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52ebaa95-055a-40f0-9bd5-856e088a933c">ANEQXYWM5PSU-32-19</_dlc_DocId>
    <_dlc_DocIdUrl xmlns="52ebaa95-055a-40f0-9bd5-856e088a933c">
      <Url>http://de-moss-002/_layouts/DocIdRedir.aspx?ID=ANEQXYWM5PSU-32-19</Url>
      <Description>ANEQXYWM5PSU-32-19</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7C1F131-CE4B-4349-9415-EAC58F47C278}"/>
</file>

<file path=customXml/itemProps2.xml><?xml version="1.0" encoding="utf-8"?>
<ds:datastoreItem xmlns:ds="http://schemas.openxmlformats.org/officeDocument/2006/customXml" ds:itemID="{9519D27C-ECD2-49E6-80C8-E7FF29D2D527}"/>
</file>

<file path=customXml/itemProps3.xml><?xml version="1.0" encoding="utf-8"?>
<ds:datastoreItem xmlns:ds="http://schemas.openxmlformats.org/officeDocument/2006/customXml" ds:itemID="{FD637DFB-FE6D-48AD-95BD-79091F58217F}"/>
</file>

<file path=customXml/itemProps4.xml><?xml version="1.0" encoding="utf-8"?>
<ds:datastoreItem xmlns:ds="http://schemas.openxmlformats.org/officeDocument/2006/customXml" ds:itemID="{A8912975-804E-4421-9883-030E09B20009}"/>
</file>

<file path=docProps/app.xml><?xml version="1.0" encoding="utf-8"?>
<Properties xmlns="http://schemas.openxmlformats.org/officeDocument/2006/extended-properties" xmlns:vt="http://schemas.openxmlformats.org/officeDocument/2006/docPropsVTypes">
  <Template>Composite</Template>
  <TotalTime>17054</TotalTime>
  <Words>2208</Words>
  <Application>Microsoft Office PowerPoint</Application>
  <PresentationFormat>On-screen Show (4:3)</PresentationFormat>
  <Paragraphs>215</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Tabla de Contenido</vt:lpstr>
      <vt:lpstr>Visión del DEPR</vt:lpstr>
      <vt:lpstr>Misión del DEPR</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Metas Estatales del DEPR y sus Objetivos</vt:lpstr>
      <vt:lpstr>Hallazgos Recurrentes de los  Planes de Trabajo  Verano 2013</vt:lpstr>
      <vt:lpstr>Plan de Trabajo  OBSERVAR CADA PARTE DEL PLAN Y PROVEER LA INFORMACION SOLICITADA</vt:lpstr>
      <vt:lpstr>I. Portada</vt:lpstr>
      <vt:lpstr>II. Prioridades del  Departamento de Educación</vt:lpstr>
      <vt:lpstr>III. Estudios de Necesidades </vt:lpstr>
      <vt:lpstr>IV. Plan de Trabajo</vt:lpstr>
      <vt:lpstr>IV. Plan de Trabajo</vt:lpstr>
      <vt:lpstr>IV. Plan de Trabajo</vt:lpstr>
      <vt:lpstr>V. Estudio de Necesidades</vt:lpstr>
      <vt:lpstr>VI. Recursos Humanos</vt:lpstr>
      <vt:lpstr>VII. Presupuesto</vt:lpstr>
    </vt:vector>
  </TitlesOfParts>
  <Company>Oracle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Vanessa Monroy</dc:creator>
  <dc:description>This presentation contains information proprietary to Oracle Corporation</dc:description>
  <cp:lastModifiedBy>Denise Mattei Louis</cp:lastModifiedBy>
  <cp:revision>2071</cp:revision>
  <cp:lastPrinted>2013-03-11T12:35:24Z</cp:lastPrinted>
  <dcterms:created xsi:type="dcterms:W3CDTF">2004-09-08T23:34:22Z</dcterms:created>
  <dcterms:modified xsi:type="dcterms:W3CDTF">2013-03-14T18:09:00Z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0x0101004EDD5FB6AF93B047B19DE203D1FC0EF1</vt:lpwstr>
  </property>
  <property fmtid="{D5CDD505-2E9C-101B-9397-08002B2CF9AE}" pid="3" name="_dlc_DocIdItemGuid">
    <vt:lpwstr>79bc50cb-d9e8-4111-b363-460794cac886</vt:lpwstr>
  </property>
</Properties>
</file>