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4.xml" ContentType="application/vnd.openxmlformats-officedocument.presentationml.slide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</p:sldMasterIdLst>
  <p:notesMasterIdLst>
    <p:notesMasterId r:id="rId28"/>
  </p:notesMasterIdLst>
  <p:handoutMasterIdLst>
    <p:handoutMasterId r:id="rId29"/>
  </p:handoutMasterIdLst>
  <p:sldIdLst>
    <p:sldId id="406" r:id="rId2"/>
    <p:sldId id="329" r:id="rId3"/>
    <p:sldId id="362" r:id="rId4"/>
    <p:sldId id="407" r:id="rId5"/>
    <p:sldId id="404" r:id="rId6"/>
    <p:sldId id="363" r:id="rId7"/>
    <p:sldId id="364" r:id="rId8"/>
    <p:sldId id="377" r:id="rId9"/>
    <p:sldId id="388" r:id="rId10"/>
    <p:sldId id="398" r:id="rId11"/>
    <p:sldId id="334" r:id="rId12"/>
    <p:sldId id="402" r:id="rId13"/>
    <p:sldId id="401" r:id="rId14"/>
    <p:sldId id="403" r:id="rId15"/>
    <p:sldId id="385" r:id="rId16"/>
    <p:sldId id="378" r:id="rId17"/>
    <p:sldId id="379" r:id="rId18"/>
    <p:sldId id="395" r:id="rId19"/>
    <p:sldId id="389" r:id="rId20"/>
    <p:sldId id="381" r:id="rId21"/>
    <p:sldId id="383" r:id="rId22"/>
    <p:sldId id="337" r:id="rId23"/>
    <p:sldId id="397" r:id="rId24"/>
    <p:sldId id="399" r:id="rId25"/>
    <p:sldId id="400" r:id="rId26"/>
    <p:sldId id="391" r:id="rId27"/>
  </p:sldIdLst>
  <p:sldSz cx="9144000" cy="6858000" type="screen4x3"/>
  <p:notesSz cx="7077075" cy="93821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lenda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B45"/>
    <a:srgbClr val="FE90F6"/>
    <a:srgbClr val="FFD653"/>
    <a:srgbClr val="EE8E00"/>
    <a:srgbClr val="75DBFF"/>
    <a:srgbClr val="CC66FF"/>
    <a:srgbClr val="CCB4DA"/>
    <a:srgbClr val="E8FD23"/>
    <a:srgbClr val="FFFF99"/>
    <a:srgbClr val="CD53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05" autoAdjust="0"/>
    <p:restoredTop sz="99106" autoAdjust="0"/>
  </p:normalViewPr>
  <p:slideViewPr>
    <p:cSldViewPr snapToGrid="0">
      <p:cViewPr>
        <p:scale>
          <a:sx n="76" d="100"/>
          <a:sy n="76" d="100"/>
        </p:scale>
        <p:origin x="-1146" y="-90"/>
      </p:cViewPr>
      <p:guideLst>
        <p:guide orient="horz" pos="3885"/>
        <p:guide orient="horz" pos="2733"/>
        <p:guide orient="horz"/>
        <p:guide orient="horz" pos="576"/>
        <p:guide orient="horz" pos="1490"/>
        <p:guide orient="horz" pos="3520"/>
        <p:guide orient="horz" pos="768"/>
        <p:guide orient="horz" pos="3355"/>
        <p:guide pos="5504"/>
        <p:guide pos="4940"/>
        <p:guide pos="568"/>
        <p:guide pos="3696"/>
        <p:guide pos="962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22"/>
    </p:cViewPr>
  </p:sorterViewPr>
  <p:notesViewPr>
    <p:cSldViewPr snapToGrid="0">
      <p:cViewPr>
        <p:scale>
          <a:sx n="100" d="100"/>
          <a:sy n="100" d="100"/>
        </p:scale>
        <p:origin x="-816" y="518"/>
      </p:cViewPr>
      <p:guideLst>
        <p:guide orient="horz" pos="2956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38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1"/>
            <a:ext cx="3067374" cy="469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3" tIns="47007" rIns="94013" bIns="47007" numCol="1" anchor="t" anchorCtr="0" compatLnSpc="1">
            <a:prstTxWarp prst="textNoShape">
              <a:avLst/>
            </a:prstTxWarp>
          </a:bodyPr>
          <a:lstStyle>
            <a:lvl1pPr defTabSz="939382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9706" y="1"/>
            <a:ext cx="3067374" cy="469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3" tIns="47007" rIns="94013" bIns="47007" numCol="1" anchor="t" anchorCtr="0" compatLnSpc="1">
            <a:prstTxWarp prst="textNoShape">
              <a:avLst/>
            </a:prstTxWarp>
          </a:bodyPr>
          <a:lstStyle>
            <a:lvl1pPr algn="r" defTabSz="939382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8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8912211"/>
            <a:ext cx="3067374" cy="46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3" tIns="47007" rIns="94013" bIns="47007" numCol="1" anchor="b" anchorCtr="0" compatLnSpc="1">
            <a:prstTxWarp prst="textNoShape">
              <a:avLst/>
            </a:prstTxWarp>
          </a:bodyPr>
          <a:lstStyle>
            <a:lvl1pPr defTabSz="939382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8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9706" y="8912211"/>
            <a:ext cx="3067374" cy="46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3" tIns="47007" rIns="94013" bIns="47007" numCol="1" anchor="b" anchorCtr="0" compatLnSpc="1">
            <a:prstTxWarp prst="textNoShape">
              <a:avLst/>
            </a:prstTxWarp>
          </a:bodyPr>
          <a:lstStyle>
            <a:lvl1pPr algn="r" defTabSz="939382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fld id="{B1F2A27A-6470-4850-8E90-BBEC90AC0E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1"/>
            <a:ext cx="3067374" cy="469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3" tIns="47007" rIns="94013" bIns="47007" numCol="1" anchor="t" anchorCtr="0" compatLnSpc="1">
            <a:prstTxWarp prst="textNoShape">
              <a:avLst/>
            </a:prstTxWarp>
          </a:bodyPr>
          <a:lstStyle>
            <a:lvl1pPr defTabSz="939382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9706" y="1"/>
            <a:ext cx="3067374" cy="469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3" tIns="47007" rIns="94013" bIns="47007" numCol="1" anchor="t" anchorCtr="0" compatLnSpc="1">
            <a:prstTxWarp prst="textNoShape">
              <a:avLst/>
            </a:prstTxWarp>
          </a:bodyPr>
          <a:lstStyle>
            <a:lvl1pPr algn="r" defTabSz="939382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3800" y="703263"/>
            <a:ext cx="4689475" cy="3517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2331" y="4456916"/>
            <a:ext cx="5192419" cy="4222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3" tIns="47007" rIns="94013" bIns="470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8912211"/>
            <a:ext cx="3067374" cy="46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3" tIns="47007" rIns="94013" bIns="47007" numCol="1" anchor="b" anchorCtr="0" compatLnSpc="1">
            <a:prstTxWarp prst="textNoShape">
              <a:avLst/>
            </a:prstTxWarp>
          </a:bodyPr>
          <a:lstStyle>
            <a:lvl1pPr defTabSz="939382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9706" y="8912211"/>
            <a:ext cx="3067374" cy="46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3" tIns="47007" rIns="94013" bIns="47007" numCol="1" anchor="b" anchorCtr="0" compatLnSpc="1">
            <a:prstTxWarp prst="textNoShape">
              <a:avLst/>
            </a:prstTxWarp>
          </a:bodyPr>
          <a:lstStyle>
            <a:lvl1pPr algn="r" defTabSz="939382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fld id="{69141E09-3D57-4A2C-8170-2F5428E8D1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429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1143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338138" indent="-109538" algn="l" rtl="0" eaLnBrk="0" fontAlgn="base" hangingPunct="0">
      <a:spcBef>
        <a:spcPct val="30000"/>
      </a:spcBef>
      <a:spcAft>
        <a:spcPct val="0"/>
      </a:spcAft>
      <a:buSzPct val="100000"/>
      <a:buFont typeface="Times" pitchFamily="18" charset="0"/>
      <a:buChar char="•"/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579438" indent="-120650" algn="l" rtl="0" eaLnBrk="0" fontAlgn="base" hangingPunct="0">
      <a:spcBef>
        <a:spcPct val="30000"/>
      </a:spcBef>
      <a:spcAft>
        <a:spcPct val="0"/>
      </a:spcAft>
      <a:buChar char="–"/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6937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87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32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0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66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30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2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07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13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sz="2000" dirty="0">
              <a:latin typeface="Maiandra G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5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24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79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4938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141E09-3D57-4A2C-8170-2F5428E8D14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88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8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9144000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11002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477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0CBFBAE7-8AC3-4033-A285-D50270F636B1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1246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A6C589F6-7450-45EA-ABDE-ACF62DF971F9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15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0FB4CFD9-D13F-41B1-816F-8BB64F326CFC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8274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635FA89-7548-444D-8F3B-F0BD4E0479A0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5776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7F99D447-D02E-47DD-A15C-A1DD82D2BD01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8024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E8B5B7DE-2F25-4313-974A-3DC03AC55CC1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8948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A423CD27-57FB-455D-87DF-B400E97D8227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0323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166126BA-C34E-457B-83CC-510432B4F235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9037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46B1C279-DADF-4F90-AAE1-78B46BCC1115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8896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FECAB-F1C8-442F-9A82-DAE2200C9320}" type="datetimeFigureOut">
              <a:rPr lang="en-US" smtClean="0"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B786DAD-5126-441F-B41F-9F9002376044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57257-503C-4D5D-8A53-0E48680FECF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29"/>
          <p:cNvSpPr>
            <a:spLocks noChangeArrowheads="1"/>
          </p:cNvSpPr>
          <p:nvPr userDrawn="1"/>
        </p:nvSpPr>
        <p:spPr bwMode="auto">
          <a:xfrm>
            <a:off x="-9525" y="6273800"/>
            <a:ext cx="9144000" cy="222250"/>
          </a:xfrm>
          <a:prstGeom prst="rect">
            <a:avLst/>
          </a:prstGeom>
          <a:solidFill>
            <a:srgbClr val="00868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8" name="Rectangle 30"/>
          <p:cNvSpPr>
            <a:spLocks noChangeArrowheads="1"/>
          </p:cNvSpPr>
          <p:nvPr userDrawn="1"/>
        </p:nvSpPr>
        <p:spPr bwMode="auto">
          <a:xfrm>
            <a:off x="0" y="0"/>
            <a:ext cx="817563" cy="804863"/>
          </a:xfrm>
          <a:prstGeom prst="rect">
            <a:avLst/>
          </a:prstGeom>
          <a:solidFill>
            <a:srgbClr val="00868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0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wipe dir="r"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482" y="3955093"/>
            <a:ext cx="7537450" cy="1781827"/>
          </a:xfrm>
        </p:spPr>
        <p:txBody>
          <a:bodyPr>
            <a:normAutofit fontScale="85000" lnSpcReduction="20000"/>
          </a:bodyPr>
          <a:lstStyle/>
          <a:p>
            <a:pPr marL="0" indent="0" algn="ctr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s-PR" b="1" dirty="0">
                <a:latin typeface="Rockwell" pitchFamily="18" charset="0"/>
              </a:rPr>
              <a:t>Ley de Educación Elemental y Secundaria (ESEA) del 1965, según enmendada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s-PR" b="1" dirty="0">
              <a:latin typeface="Rockwell" pitchFamily="18" charset="0"/>
            </a:endParaRP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s-PR" b="1" dirty="0">
                <a:latin typeface="Rockwell" pitchFamily="18" charset="0"/>
              </a:rPr>
              <a:t>Título I, Parte A</a:t>
            </a:r>
            <a:endParaRPr lang="en-US" b="1" dirty="0">
              <a:latin typeface="Rockwell" pitchFamily="18" charset="0"/>
            </a:endParaRPr>
          </a:p>
          <a:p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1</a:t>
            </a:fld>
            <a:endParaRPr lang="es-PR"/>
          </a:p>
        </p:txBody>
      </p:sp>
      <p:pic>
        <p:nvPicPr>
          <p:cNvPr id="5" name="Picture 4" descr="EDU LOGO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659" y="733816"/>
            <a:ext cx="2593761" cy="210959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8940243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4225" y="-60922"/>
            <a:ext cx="7067724" cy="93337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Rockwell" pitchFamily="18" charset="0"/>
              </a:rPr>
              <a:t>                 </a:t>
            </a:r>
            <a:r>
              <a:rPr lang="en-US" dirty="0" err="1" smtClean="0">
                <a:latin typeface="Rockwell" pitchFamily="18" charset="0"/>
              </a:rPr>
              <a:t>Tabla</a:t>
            </a:r>
            <a:r>
              <a:rPr lang="en-US" dirty="0" smtClean="0">
                <a:latin typeface="Rockwell" pitchFamily="18" charset="0"/>
              </a:rPr>
              <a:t> de </a:t>
            </a:r>
            <a:r>
              <a:rPr lang="en-US" dirty="0" err="1" smtClean="0">
                <a:latin typeface="Rockwell" pitchFamily="18" charset="0"/>
              </a:rPr>
              <a:t>Contenido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660748" y="936319"/>
            <a:ext cx="7537450" cy="5088699"/>
          </a:xfrm>
        </p:spPr>
        <p:txBody>
          <a:bodyPr>
            <a:normAutofit lnSpcReduction="10000"/>
          </a:bodyPr>
          <a:lstStyle/>
          <a:p>
            <a:pPr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1800" dirty="0" err="1">
                <a:latin typeface="Rockwell" pitchFamily="18" charset="0"/>
              </a:rPr>
              <a:t>Título</a:t>
            </a:r>
            <a:r>
              <a:rPr lang="en-US" sz="1800" dirty="0">
                <a:latin typeface="Rockwell" pitchFamily="18" charset="0"/>
              </a:rPr>
              <a:t> I Parte </a:t>
            </a:r>
            <a:r>
              <a:rPr lang="en-US" sz="1800" dirty="0" smtClean="0">
                <a:latin typeface="Rockwell" pitchFamily="18" charset="0"/>
              </a:rPr>
              <a:t>A</a:t>
            </a:r>
            <a:endParaRPr lang="en-US" sz="1800" dirty="0">
              <a:latin typeface="Rockwell" pitchFamily="18" charset="0"/>
            </a:endParaRPr>
          </a:p>
          <a:p>
            <a:pPr marL="736092" lvl="1" indent="-342900"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1800" dirty="0" err="1" smtClean="0">
                <a:latin typeface="Rockwell" pitchFamily="18" charset="0"/>
              </a:rPr>
              <a:t>Definición</a:t>
            </a:r>
            <a:endParaRPr lang="en-US" sz="1800" dirty="0" smtClean="0">
              <a:latin typeface="Rockwell" pitchFamily="18" charset="0"/>
            </a:endParaRPr>
          </a:p>
          <a:p>
            <a:pPr marL="736092" lvl="1" indent="-342900"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1800" dirty="0" err="1" smtClean="0">
                <a:latin typeface="Rockwell" pitchFamily="18" charset="0"/>
              </a:rPr>
              <a:t>Requisitos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>
                <a:latin typeface="Rockwell" pitchFamily="18" charset="0"/>
              </a:rPr>
              <a:t>de la </a:t>
            </a:r>
            <a:r>
              <a:rPr lang="en-US" sz="1800" dirty="0" smtClean="0">
                <a:latin typeface="Rockwell" pitchFamily="18" charset="0"/>
              </a:rPr>
              <a:t>Ley ESEA</a:t>
            </a:r>
          </a:p>
          <a:p>
            <a:pPr marL="736092" lvl="1" indent="-342900"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1800" dirty="0" err="1" smtClean="0">
                <a:latin typeface="Rockwell" pitchFamily="18" charset="0"/>
              </a:rPr>
              <a:t>Entidades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elegibles</a:t>
            </a:r>
            <a:endParaRPr lang="en-US" sz="1800" dirty="0" smtClean="0">
              <a:latin typeface="Rockwell" pitchFamily="18" charset="0"/>
            </a:endParaRPr>
          </a:p>
          <a:p>
            <a:pPr marL="736092" lvl="1" indent="-342900"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1800" dirty="0" err="1" smtClean="0">
                <a:latin typeface="Rockwell" pitchFamily="18" charset="0"/>
              </a:rPr>
              <a:t>Actividades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permitidas</a:t>
            </a:r>
            <a:r>
              <a:rPr lang="en-US" sz="1800" dirty="0" smtClean="0">
                <a:latin typeface="Rockwell" pitchFamily="18" charset="0"/>
              </a:rPr>
              <a:t> (general)</a:t>
            </a:r>
            <a:endParaRPr lang="en-US" sz="1800" dirty="0">
              <a:latin typeface="Rockwell" pitchFamily="18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1800" dirty="0" err="1">
                <a:latin typeface="Rockwell" pitchFamily="18" charset="0"/>
              </a:rPr>
              <a:t>Adjudicación</a:t>
            </a:r>
            <a:r>
              <a:rPr lang="en-US" sz="1800" dirty="0">
                <a:latin typeface="Rockwell" pitchFamily="18" charset="0"/>
              </a:rPr>
              <a:t> de </a:t>
            </a:r>
            <a:r>
              <a:rPr lang="en-US" sz="1800" dirty="0" err="1">
                <a:latin typeface="Rockwell" pitchFamily="18" charset="0"/>
              </a:rPr>
              <a:t>Fondos</a:t>
            </a:r>
            <a:r>
              <a:rPr lang="en-US" sz="1800" dirty="0">
                <a:latin typeface="Rockwell" pitchFamily="18" charset="0"/>
              </a:rPr>
              <a:t>  </a:t>
            </a:r>
            <a:r>
              <a:rPr lang="en-US" sz="1800" dirty="0" err="1">
                <a:latin typeface="Rockwell" pitchFamily="18" charset="0"/>
              </a:rPr>
              <a:t>Federales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para</a:t>
            </a:r>
            <a:r>
              <a:rPr lang="en-US" sz="1800" dirty="0">
                <a:latin typeface="Rockwell" pitchFamily="18" charset="0"/>
              </a:rPr>
              <a:t> planes de </a:t>
            </a:r>
            <a:r>
              <a:rPr lang="en-US" sz="1800" dirty="0" err="1">
                <a:latin typeface="Rockwell" pitchFamily="18" charset="0"/>
              </a:rPr>
              <a:t>Trabajo</a:t>
            </a:r>
            <a:endParaRPr lang="en-US" sz="1800" dirty="0">
              <a:latin typeface="Rockwell" pitchFamily="18" charset="0"/>
            </a:endParaRPr>
          </a:p>
          <a:p>
            <a:pPr marL="736092" lvl="1" indent="-342900"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1800" dirty="0" err="1" smtClean="0">
                <a:latin typeface="Rockwell" pitchFamily="18" charset="0"/>
              </a:rPr>
              <a:t>Requisitos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por</a:t>
            </a:r>
            <a:r>
              <a:rPr lang="en-US" sz="1800" dirty="0" smtClean="0">
                <a:latin typeface="Rockwell" pitchFamily="18" charset="0"/>
              </a:rPr>
              <a:t> “set aside”</a:t>
            </a:r>
          </a:p>
          <a:p>
            <a:pPr marL="736092" lvl="1" indent="-342900"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1800" dirty="0" smtClean="0">
                <a:latin typeface="Rockwell" pitchFamily="18" charset="0"/>
              </a:rPr>
              <a:t>Planes </a:t>
            </a:r>
            <a:r>
              <a:rPr lang="en-US" sz="1800" dirty="0" err="1" smtClean="0">
                <a:latin typeface="Rockwell" pitchFamily="18" charset="0"/>
              </a:rPr>
              <a:t>interagenciales</a:t>
            </a:r>
            <a:endParaRPr lang="en-US" sz="1800" dirty="0" smtClean="0">
              <a:latin typeface="Rockwell" pitchFamily="18" charset="0"/>
            </a:endParaRPr>
          </a:p>
          <a:p>
            <a:pPr marL="736092" lvl="1" indent="-342900"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1800" dirty="0" err="1" smtClean="0">
                <a:latin typeface="Rockwell" pitchFamily="18" charset="0"/>
              </a:rPr>
              <a:t>Requisitos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procesales</a:t>
            </a:r>
            <a:endParaRPr lang="en-US" sz="1800" dirty="0">
              <a:latin typeface="Rockwell" pitchFamily="18" charset="0"/>
            </a:endParaRPr>
          </a:p>
          <a:p>
            <a:pPr marL="736092" lvl="1" indent="-342900"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1800" dirty="0" err="1">
                <a:latin typeface="Rockwell" pitchFamily="18" charset="0"/>
              </a:rPr>
              <a:t>Transacciones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Fiscales</a:t>
            </a:r>
            <a:endParaRPr lang="en-US" sz="1800" dirty="0">
              <a:latin typeface="Rockwell" pitchFamily="18" charset="0"/>
            </a:endParaRPr>
          </a:p>
          <a:p>
            <a:pPr marL="736092" lvl="1" indent="-342900"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1800" dirty="0" err="1" smtClean="0">
                <a:latin typeface="Rockwell" pitchFamily="18" charset="0"/>
              </a:rPr>
              <a:t>Razones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Frecuentes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por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las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cuales</a:t>
            </a:r>
            <a:r>
              <a:rPr lang="en-US" sz="1800" dirty="0">
                <a:latin typeface="Rockwell" pitchFamily="18" charset="0"/>
              </a:rPr>
              <a:t> los planes de </a:t>
            </a:r>
            <a:r>
              <a:rPr lang="en-US" sz="1800" dirty="0" err="1">
                <a:latin typeface="Rockwell" pitchFamily="18" charset="0"/>
              </a:rPr>
              <a:t>trabajo</a:t>
            </a:r>
            <a:r>
              <a:rPr lang="en-US" sz="1800" dirty="0">
                <a:latin typeface="Rockwell" pitchFamily="18" charset="0"/>
              </a:rPr>
              <a:t> no son </a:t>
            </a:r>
            <a:r>
              <a:rPr lang="en-US" sz="1800" dirty="0" err="1" smtClean="0">
                <a:latin typeface="Rockwell" pitchFamily="18" charset="0"/>
              </a:rPr>
              <a:t>aprobados</a:t>
            </a:r>
            <a:r>
              <a:rPr lang="en-US" sz="1800" dirty="0" smtClean="0">
                <a:latin typeface="Rockwell" pitchFamily="18" charset="0"/>
              </a:rPr>
              <a:t>.</a:t>
            </a:r>
          </a:p>
          <a:p>
            <a:pPr marL="736092" lvl="1" indent="-342900"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1800" dirty="0" err="1" smtClean="0">
                <a:latin typeface="Rockwell" pitchFamily="18" charset="0"/>
              </a:rPr>
              <a:t>Razones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frecuentes</a:t>
            </a:r>
            <a:r>
              <a:rPr lang="en-US" sz="1800" dirty="0" smtClean="0">
                <a:latin typeface="Rockwell" pitchFamily="18" charset="0"/>
              </a:rPr>
              <a:t> de </a:t>
            </a:r>
            <a:r>
              <a:rPr lang="en-US" sz="1800" dirty="0" err="1" smtClean="0">
                <a:latin typeface="Rockwell" pitchFamily="18" charset="0"/>
              </a:rPr>
              <a:t>denegación</a:t>
            </a:r>
            <a:r>
              <a:rPr lang="en-US" sz="1800" dirty="0" smtClean="0">
                <a:latin typeface="Rockwell" pitchFamily="18" charset="0"/>
              </a:rPr>
              <a:t> de </a:t>
            </a:r>
            <a:r>
              <a:rPr lang="en-US" sz="1800" dirty="0" err="1" smtClean="0">
                <a:latin typeface="Rockwell" pitchFamily="18" charset="0"/>
              </a:rPr>
              <a:t>actividades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bajo</a:t>
            </a:r>
            <a:r>
              <a:rPr lang="en-US" sz="1800" dirty="0" smtClean="0">
                <a:latin typeface="Rockwell" pitchFamily="18" charset="0"/>
              </a:rPr>
              <a:t> planes de </a:t>
            </a:r>
            <a:r>
              <a:rPr lang="en-US" sz="1800" dirty="0" err="1" smtClean="0">
                <a:latin typeface="Rockwell" pitchFamily="18" charset="0"/>
              </a:rPr>
              <a:t>trabajo</a:t>
            </a:r>
            <a:r>
              <a:rPr lang="en-US" sz="1800" dirty="0" smtClean="0">
                <a:latin typeface="Rockwell" pitchFamily="18" charset="0"/>
              </a:rPr>
              <a:t>.</a:t>
            </a:r>
            <a:endParaRPr lang="en-US" sz="1800" dirty="0">
              <a:latin typeface="Rockwell" pitchFamily="18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1800" dirty="0" err="1" smtClean="0">
                <a:latin typeface="Rockwell" pitchFamily="18" charset="0"/>
              </a:rPr>
              <a:t>Preguntas</a:t>
            </a:r>
            <a:endParaRPr lang="en-US" sz="1800" dirty="0" smtClean="0">
              <a:latin typeface="Rockwell" pitchFamily="18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1800" dirty="0" err="1" smtClean="0">
                <a:latin typeface="Rockwell" pitchFamily="18" charset="0"/>
              </a:rPr>
              <a:t>Contactos</a:t>
            </a:r>
            <a:endParaRPr lang="en-US" sz="1800" dirty="0">
              <a:latin typeface="Rockwell" pitchFamily="18" charset="0"/>
            </a:endParaRPr>
          </a:p>
          <a:p>
            <a:pPr eaLnBrk="1" hangingPunct="1"/>
            <a:endParaRPr lang="en-US" sz="2800" dirty="0" smtClean="0"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47229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47" y="31357"/>
            <a:ext cx="8229600" cy="1143000"/>
          </a:xfrm>
        </p:spPr>
        <p:txBody>
          <a:bodyPr>
            <a:normAutofit/>
          </a:bodyPr>
          <a:lstStyle/>
          <a:p>
            <a:r>
              <a:rPr lang="es-PR" sz="2800" dirty="0">
                <a:latin typeface="Rockwell" pitchFamily="18" charset="0"/>
              </a:rPr>
              <a:t>Título I, Parte A : Mejorando el aprovechamiento académico </a:t>
            </a:r>
            <a:r>
              <a:rPr lang="es-PR" sz="2800" dirty="0" smtClean="0">
                <a:latin typeface="Rockwell" pitchFamily="18" charset="0"/>
              </a:rPr>
              <a:t>del desventajado</a:t>
            </a:r>
            <a:endParaRPr lang="en-US" sz="28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681" y="1300294"/>
            <a:ext cx="8181478" cy="46475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s-PR" sz="2000" dirty="0" smtClean="0">
                <a:latin typeface="Rockwell" pitchFamily="18" charset="0"/>
              </a:rPr>
              <a:t>Asegurar </a:t>
            </a:r>
            <a:r>
              <a:rPr lang="es-PR" sz="2000" dirty="0">
                <a:latin typeface="Rockwell" pitchFamily="18" charset="0"/>
              </a:rPr>
              <a:t>que </a:t>
            </a:r>
            <a:r>
              <a:rPr lang="es-PR" sz="2000" dirty="0" smtClean="0">
                <a:latin typeface="Rockwell" pitchFamily="18" charset="0"/>
              </a:rPr>
              <a:t>todos </a:t>
            </a:r>
            <a:r>
              <a:rPr lang="es-PR" sz="2000" dirty="0">
                <a:latin typeface="Rockwell" pitchFamily="18" charset="0"/>
              </a:rPr>
              <a:t>los estudiantes </a:t>
            </a:r>
            <a:r>
              <a:rPr lang="es-PR" sz="2000" dirty="0" smtClean="0">
                <a:latin typeface="Rockwell" pitchFamily="18" charset="0"/>
              </a:rPr>
              <a:t>tengan una oportunidad justa, igual y significativa de obtener </a:t>
            </a:r>
            <a:r>
              <a:rPr lang="es-PR" sz="2000" dirty="0">
                <a:latin typeface="Rockwell" pitchFamily="18" charset="0"/>
              </a:rPr>
              <a:t>una educación de alta calidad y </a:t>
            </a:r>
            <a:r>
              <a:rPr lang="es-PR" sz="2000" dirty="0" smtClean="0">
                <a:latin typeface="Rockwell" pitchFamily="18" charset="0"/>
              </a:rPr>
              <a:t>alcanzar, </a:t>
            </a:r>
            <a:r>
              <a:rPr lang="es-PR" sz="2000" dirty="0">
                <a:latin typeface="Rockwell" pitchFamily="18" charset="0"/>
              </a:rPr>
              <a:t>como </a:t>
            </a:r>
            <a:r>
              <a:rPr lang="es-PR" sz="2000" dirty="0" smtClean="0">
                <a:latin typeface="Rockwell" pitchFamily="18" charset="0"/>
              </a:rPr>
              <a:t>mínimo, </a:t>
            </a:r>
            <a:r>
              <a:rPr lang="es-PR" sz="2000" dirty="0" err="1" smtClean="0">
                <a:latin typeface="Rockwell" pitchFamily="18" charset="0"/>
              </a:rPr>
              <a:t>proficiencia</a:t>
            </a:r>
            <a:r>
              <a:rPr lang="es-PR" sz="2000" dirty="0" smtClean="0">
                <a:latin typeface="Rockwell" pitchFamily="18" charset="0"/>
              </a:rPr>
              <a:t> </a:t>
            </a:r>
            <a:r>
              <a:rPr lang="es-PR" sz="2000" dirty="0">
                <a:latin typeface="Rockwell" pitchFamily="18" charset="0"/>
              </a:rPr>
              <a:t>en </a:t>
            </a:r>
            <a:r>
              <a:rPr lang="es-PR" sz="2000" dirty="0" smtClean="0">
                <a:latin typeface="Rockwell" pitchFamily="18" charset="0"/>
              </a:rPr>
              <a:t>estándares académicos </a:t>
            </a:r>
            <a:r>
              <a:rPr lang="es-PR" sz="2000" dirty="0" err="1" smtClean="0">
                <a:latin typeface="Rockwell" pitchFamily="18" charset="0"/>
              </a:rPr>
              <a:t>retantes</a:t>
            </a:r>
            <a:r>
              <a:rPr lang="es-PR" sz="2000" dirty="0" smtClean="0">
                <a:latin typeface="Rockwell" pitchFamily="18" charset="0"/>
              </a:rPr>
              <a:t> </a:t>
            </a:r>
            <a:r>
              <a:rPr lang="es-PR" sz="2000" dirty="0">
                <a:latin typeface="Rockwell" pitchFamily="18" charset="0"/>
              </a:rPr>
              <a:t>y </a:t>
            </a:r>
            <a:r>
              <a:rPr lang="es-PR" sz="2000" dirty="0" smtClean="0">
                <a:latin typeface="Rockwell" pitchFamily="18" charset="0"/>
              </a:rPr>
              <a:t>las pruebas </a:t>
            </a:r>
            <a:r>
              <a:rPr lang="es-PR" sz="2000" dirty="0">
                <a:latin typeface="Rockwell" pitchFamily="18" charset="0"/>
              </a:rPr>
              <a:t>del </a:t>
            </a:r>
            <a:r>
              <a:rPr lang="es-PR" sz="2000" dirty="0" smtClean="0">
                <a:latin typeface="Rockwell" pitchFamily="18" charset="0"/>
              </a:rPr>
              <a:t>Estado (PPAA) mediante:</a:t>
            </a:r>
          </a:p>
          <a:p>
            <a:pPr marL="0" indent="0" algn="just">
              <a:buNone/>
            </a:pPr>
            <a:endParaRPr lang="es-PR" sz="1200" dirty="0" smtClean="0">
              <a:latin typeface="Rockwell" pitchFamily="18" charset="0"/>
            </a:endParaRPr>
          </a:p>
          <a:p>
            <a:pPr lvl="1" algn="just">
              <a:buFont typeface="Wingdings" pitchFamily="2" charset="2"/>
              <a:buChar char="§"/>
            </a:pPr>
            <a:r>
              <a:rPr lang="es-PR" sz="1800" dirty="0" smtClean="0">
                <a:latin typeface="Rockwell" pitchFamily="18" charset="0"/>
              </a:rPr>
              <a:t>Alineación de evaluaciones de alta calidad, sistemas de “</a:t>
            </a:r>
            <a:r>
              <a:rPr lang="es-PR" sz="1800" dirty="0" err="1" smtClean="0">
                <a:latin typeface="Rockwell" pitchFamily="18" charset="0"/>
              </a:rPr>
              <a:t>accountability</a:t>
            </a:r>
            <a:r>
              <a:rPr lang="es-PR" sz="1800" dirty="0" smtClean="0">
                <a:latin typeface="Rockwell" pitchFamily="18" charset="0"/>
              </a:rPr>
              <a:t>”, preparación y adiestramiento de maestros, el currículo y materiales curriculares con los estándares académicos del Estado.</a:t>
            </a:r>
          </a:p>
          <a:p>
            <a:pPr lvl="1" algn="just">
              <a:buFont typeface="Wingdings" pitchFamily="2" charset="2"/>
              <a:buChar char="§"/>
            </a:pPr>
            <a:r>
              <a:rPr lang="es-PR" sz="1800" dirty="0" smtClean="0">
                <a:latin typeface="Rockwell" pitchFamily="18" charset="0"/>
              </a:rPr>
              <a:t>Atención a necesidades académicas de los estudiantes con bajo aprovechamiento.</a:t>
            </a:r>
          </a:p>
          <a:p>
            <a:pPr lvl="1" algn="just">
              <a:buFont typeface="Wingdings" pitchFamily="2" charset="2"/>
              <a:buChar char="§"/>
            </a:pPr>
            <a:r>
              <a:rPr lang="es-PR" sz="1800" dirty="0" smtClean="0">
                <a:latin typeface="Rockwell" pitchFamily="18" charset="0"/>
              </a:rPr>
              <a:t>Cerrar brecha académica entre estudiantes especialmente minorías y no minorías.</a:t>
            </a:r>
          </a:p>
          <a:p>
            <a:pPr lvl="1" algn="just">
              <a:buFont typeface="Wingdings" pitchFamily="2" charset="2"/>
              <a:buChar char="§"/>
            </a:pPr>
            <a:r>
              <a:rPr lang="es-PR" sz="1800" dirty="0" smtClean="0">
                <a:latin typeface="Rockwell" pitchFamily="18" charset="0"/>
              </a:rPr>
              <a:t>Proveer acceso a los estudiantes a estrategias </a:t>
            </a:r>
            <a:r>
              <a:rPr lang="es-PR" sz="1800" dirty="0" err="1" smtClean="0">
                <a:latin typeface="Rockwell" pitchFamily="18" charset="0"/>
              </a:rPr>
              <a:t>instruccionales</a:t>
            </a:r>
            <a:r>
              <a:rPr lang="es-PR" sz="1800" dirty="0" smtClean="0">
                <a:latin typeface="Rockwell" pitchFamily="18" charset="0"/>
              </a:rPr>
              <a:t> efectivas y de base científica.</a:t>
            </a:r>
            <a:endParaRPr lang="es-PR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dirty="0">
              <a:latin typeface="Rockwell" pitchFamily="18" charset="0"/>
            </a:endParaRPr>
          </a:p>
          <a:p>
            <a:pPr marL="0" indent="0">
              <a:buNone/>
            </a:pPr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3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8217978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591" y="274638"/>
            <a:ext cx="8229600" cy="1143000"/>
          </a:xfrm>
        </p:spPr>
        <p:txBody>
          <a:bodyPr>
            <a:noAutofit/>
          </a:bodyPr>
          <a:lstStyle/>
          <a:p>
            <a:r>
              <a:rPr lang="es-PR" sz="2800" dirty="0">
                <a:latin typeface="Rockwell" pitchFamily="18" charset="0"/>
              </a:rPr>
              <a:t>Título I, Parte A : </a:t>
            </a:r>
            <a:r>
              <a:rPr lang="es-PR" sz="2800" dirty="0" smtClean="0">
                <a:latin typeface="Rockwell" pitchFamily="18" charset="0"/>
              </a:rPr>
              <a:t>Mejorando </a:t>
            </a:r>
            <a:r>
              <a:rPr lang="es-PR" sz="2800" dirty="0">
                <a:latin typeface="Rockwell" pitchFamily="18" charset="0"/>
              </a:rPr>
              <a:t>el aprovechamiento académico del </a:t>
            </a:r>
            <a:r>
              <a:rPr lang="es-PR" sz="2800" dirty="0" smtClean="0">
                <a:latin typeface="Rockwell" pitchFamily="18" charset="0"/>
              </a:rPr>
              <a:t>desventajado</a:t>
            </a:r>
            <a:br>
              <a:rPr lang="es-PR" sz="2800" dirty="0" smtClean="0">
                <a:latin typeface="Rockwell" pitchFamily="18" charset="0"/>
              </a:rPr>
            </a:br>
            <a:endParaRPr lang="en-US" sz="28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8132"/>
            <a:ext cx="8229600" cy="364921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2000" dirty="0" smtClean="0">
                <a:latin typeface="Rockwell" pitchFamily="18" charset="0"/>
              </a:rPr>
              <a:t>Elevar significativamente  la calidad de la instrucción mediante la provisión de oportunidades de desarrollo profesional al personal de las escuelas participantes.</a:t>
            </a:r>
          </a:p>
          <a:p>
            <a:pPr>
              <a:buFont typeface="Wingdings" pitchFamily="2" charset="2"/>
              <a:buChar char="§"/>
            </a:pPr>
            <a:endParaRPr lang="es-ES" sz="20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2000" dirty="0" smtClean="0">
                <a:latin typeface="Rockwell" pitchFamily="18" charset="0"/>
              </a:rPr>
              <a:t>Sufragar  oportunidades sustanciales y significativas  a los padres para participar en la educación de sus hijos.</a:t>
            </a:r>
          </a:p>
          <a:p>
            <a:pPr>
              <a:buFont typeface="Wingdings" pitchFamily="2" charset="2"/>
              <a:buChar char="§"/>
            </a:pPr>
            <a:endParaRPr lang="es-ES" sz="2000" dirty="0">
              <a:latin typeface="Rockwell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2000" dirty="0">
                <a:latin typeface="Rockwell" pitchFamily="18" charset="0"/>
              </a:rPr>
              <a:t> </a:t>
            </a:r>
            <a:r>
              <a:rPr lang="es-ES" sz="2000" dirty="0" smtClean="0">
                <a:latin typeface="Rockwell" pitchFamily="18" charset="0"/>
              </a:rPr>
              <a:t>Utilización de recursos Título I </a:t>
            </a:r>
            <a:r>
              <a:rPr lang="es-ES" sz="2000" dirty="0">
                <a:latin typeface="Rockwell" pitchFamily="18" charset="0"/>
              </a:rPr>
              <a:t>para apoyar a estudiantes a alcanzar las metas e</a:t>
            </a:r>
            <a:r>
              <a:rPr lang="es-ES" sz="1900" dirty="0">
                <a:latin typeface="Rockwell" pitchFamily="18" charset="0"/>
              </a:rPr>
              <a:t>stablecidas por el Estado y medidas por las </a:t>
            </a:r>
            <a:r>
              <a:rPr lang="es-ES" sz="2000" dirty="0">
                <a:latin typeface="Rockwell" pitchFamily="18" charset="0"/>
              </a:rPr>
              <a:t>pruebas del Estado</a:t>
            </a:r>
          </a:p>
          <a:p>
            <a:endParaRPr lang="es-ES" dirty="0">
              <a:latin typeface="Rockwell" pitchFamily="18" charset="0"/>
            </a:endParaRPr>
          </a:p>
          <a:p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4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7363050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982" y="232693"/>
            <a:ext cx="8229600" cy="1143000"/>
          </a:xfrm>
        </p:spPr>
        <p:txBody>
          <a:bodyPr>
            <a:noAutofit/>
          </a:bodyPr>
          <a:lstStyle/>
          <a:p>
            <a:r>
              <a:rPr lang="es-PR" sz="2800" dirty="0">
                <a:latin typeface="Rockwell" pitchFamily="18" charset="0"/>
              </a:rPr>
              <a:t>Título I, Parte A : </a:t>
            </a:r>
            <a:r>
              <a:rPr lang="es-ES" sz="2800" dirty="0" smtClean="0">
                <a:latin typeface="Rockwell" pitchFamily="18" charset="0"/>
              </a:rPr>
              <a:t>Mejorando </a:t>
            </a:r>
            <a:r>
              <a:rPr lang="es-ES" sz="2800" dirty="0">
                <a:latin typeface="Rockwell" pitchFamily="18" charset="0"/>
              </a:rPr>
              <a:t>el aprovechamiento académico del </a:t>
            </a:r>
            <a:r>
              <a:rPr lang="es-ES" sz="2800" dirty="0" smtClean="0">
                <a:latin typeface="Rockwell" pitchFamily="18" charset="0"/>
              </a:rPr>
              <a:t>desventajado</a:t>
            </a:r>
            <a:br>
              <a:rPr lang="es-ES" sz="2800" dirty="0" smtClean="0">
                <a:latin typeface="Rockwell" pitchFamily="18" charset="0"/>
              </a:rPr>
            </a:br>
            <a:endParaRPr lang="en-US" sz="28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241" y="1501630"/>
            <a:ext cx="7537450" cy="4186105"/>
          </a:xfrm>
        </p:spPr>
        <p:txBody>
          <a:bodyPr>
            <a:normAutofit/>
          </a:bodyPr>
          <a:lstStyle/>
          <a:p>
            <a:pPr marL="342900" lvl="1" indent="-342900" algn="just">
              <a:buFont typeface="Wingdings" pitchFamily="2" charset="2"/>
              <a:buChar char="§"/>
            </a:pPr>
            <a:r>
              <a:rPr lang="es-PR" sz="2200" dirty="0" smtClean="0">
                <a:latin typeface="Rockwell" pitchFamily="18" charset="0"/>
              </a:rPr>
              <a:t>El </a:t>
            </a:r>
            <a:r>
              <a:rPr lang="es-PR" sz="2200" dirty="0">
                <a:latin typeface="Rockwell" pitchFamily="18" charset="0"/>
              </a:rPr>
              <a:t>estudio de necesidades debe reflejar la  necesidad que se desea atender con el plan de </a:t>
            </a:r>
            <a:r>
              <a:rPr lang="es-PR" sz="2200" dirty="0" smtClean="0">
                <a:latin typeface="Rockwell" pitchFamily="18" charset="0"/>
              </a:rPr>
              <a:t>trabajo.</a:t>
            </a:r>
          </a:p>
          <a:p>
            <a:pPr marL="342900" lvl="1" indent="-342900" algn="just">
              <a:buFont typeface="Wingdings" pitchFamily="2" charset="2"/>
              <a:buChar char="§"/>
            </a:pPr>
            <a:endParaRPr lang="es-PR" sz="2200" dirty="0" smtClean="0">
              <a:latin typeface="Rockwell" pitchFamily="18" charset="0"/>
            </a:endParaRPr>
          </a:p>
          <a:p>
            <a:pPr marL="342900" lvl="1" indent="-342900" algn="just">
              <a:buFont typeface="Wingdings" pitchFamily="2" charset="2"/>
              <a:buChar char="§"/>
            </a:pPr>
            <a:r>
              <a:rPr lang="es-PR" sz="2200" dirty="0" smtClean="0">
                <a:latin typeface="Rockwell" pitchFamily="18" charset="0"/>
              </a:rPr>
              <a:t>Debe ir dirigido a servir a estudiantes en desventaja académica en </a:t>
            </a:r>
            <a:r>
              <a:rPr lang="es-PR" sz="2200" dirty="0">
                <a:latin typeface="Rockwell" pitchFamily="18" charset="0"/>
              </a:rPr>
              <a:t>las materias de español, inglés, matemáticas y </a:t>
            </a:r>
            <a:r>
              <a:rPr lang="es-PR" sz="2200" dirty="0" smtClean="0">
                <a:latin typeface="Rockwell" pitchFamily="18" charset="0"/>
              </a:rPr>
              <a:t>ciencias.</a:t>
            </a:r>
          </a:p>
          <a:p>
            <a:pPr marL="0" lvl="1" indent="0" algn="just">
              <a:buNone/>
            </a:pPr>
            <a:endParaRPr lang="es-PR" sz="2200" dirty="0">
              <a:latin typeface="Rockwell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PR" sz="2200" dirty="0">
                <a:latin typeface="Rockwell" pitchFamily="18" charset="0"/>
              </a:rPr>
              <a:t>El plan de trabajo tiene que especificar el alcance </a:t>
            </a:r>
            <a:r>
              <a:rPr lang="es-PR" sz="2200" dirty="0" smtClean="0">
                <a:latin typeface="Rockwell" pitchFamily="18" charset="0"/>
              </a:rPr>
              <a:t>en las </a:t>
            </a:r>
            <a:r>
              <a:rPr lang="es-PR" sz="2200" dirty="0">
                <a:latin typeface="Rockwell" pitchFamily="18" charset="0"/>
              </a:rPr>
              <a:t>escuelas, maestros o estudiantes a ser </a:t>
            </a:r>
            <a:r>
              <a:rPr lang="es-PR" sz="2200" dirty="0" smtClean="0">
                <a:latin typeface="Rockwell" pitchFamily="18" charset="0"/>
              </a:rPr>
              <a:t>impactados.</a:t>
            </a:r>
            <a:endParaRPr lang="en-US" sz="2200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5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5185273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R" sz="3600" dirty="0" smtClean="0">
                <a:latin typeface="Rockwell" pitchFamily="18" charset="0"/>
              </a:rPr>
              <a:t>Requisitos de Ley ESEA</a:t>
            </a:r>
            <a:endParaRPr lang="en-US" sz="36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225" y="1552575"/>
            <a:ext cx="3692525" cy="43434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endParaRPr lang="es-PR" sz="20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PR" sz="2400" dirty="0" smtClean="0">
                <a:latin typeface="Rockwell" pitchFamily="18" charset="0"/>
              </a:rPr>
              <a:t>Resultados Educativos</a:t>
            </a:r>
          </a:p>
          <a:p>
            <a:pPr>
              <a:buFont typeface="Wingdings" pitchFamily="2" charset="2"/>
              <a:buChar char="§"/>
            </a:pPr>
            <a:endParaRPr lang="es-PR" sz="24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PR" sz="2400" dirty="0" smtClean="0">
                <a:latin typeface="Rockwell" pitchFamily="18" charset="0"/>
              </a:rPr>
              <a:t>Establecer estándares </a:t>
            </a:r>
            <a:r>
              <a:rPr lang="es-PR" sz="2400" dirty="0">
                <a:latin typeface="Rockwell" pitchFamily="18" charset="0"/>
              </a:rPr>
              <a:t>educativos para todos los </a:t>
            </a:r>
            <a:r>
              <a:rPr lang="es-PR" sz="2400" dirty="0" smtClean="0">
                <a:latin typeface="Rockwell" pitchFamily="18" charset="0"/>
              </a:rPr>
              <a:t>estudiantes</a:t>
            </a:r>
            <a:endParaRPr lang="es-PR" sz="2400" dirty="0">
              <a:latin typeface="Rockwell" pitchFamily="18" charset="0"/>
            </a:endParaRPr>
          </a:p>
          <a:p>
            <a:endParaRPr lang="en-US" sz="2400" dirty="0">
              <a:latin typeface="Rockwell" pitchFamily="18" charset="0"/>
            </a:endParaRPr>
          </a:p>
          <a:p>
            <a:endParaRPr lang="es-PR" sz="2000" dirty="0">
              <a:latin typeface="Rockwell" pitchFamily="18" charset="0"/>
            </a:endParaRPr>
          </a:p>
          <a:p>
            <a:endParaRPr lang="en-US" sz="2000" dirty="0">
              <a:latin typeface="Rockwell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4227" y="1538586"/>
            <a:ext cx="3692525" cy="43434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endParaRPr lang="es-PR" sz="20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PR" sz="2400" dirty="0" smtClean="0">
                <a:latin typeface="Rockwell" pitchFamily="18" charset="0"/>
              </a:rPr>
              <a:t>Consecuencias </a:t>
            </a:r>
            <a:r>
              <a:rPr lang="es-PR" sz="2400" dirty="0">
                <a:latin typeface="Rockwell" pitchFamily="18" charset="0"/>
              </a:rPr>
              <a:t>por incumplimientos de la </a:t>
            </a:r>
            <a:r>
              <a:rPr lang="es-PR" sz="2400" dirty="0" smtClean="0">
                <a:latin typeface="Rockwell" pitchFamily="18" charset="0"/>
              </a:rPr>
              <a:t>ley</a:t>
            </a:r>
            <a:endParaRPr lang="es-PR" sz="2400" dirty="0">
              <a:latin typeface="Rockwell" pitchFamily="18" charset="0"/>
            </a:endParaRPr>
          </a:p>
          <a:p>
            <a:pPr>
              <a:buFont typeface="Wingdings" pitchFamily="2" charset="2"/>
              <a:buChar char="§"/>
            </a:pPr>
            <a:endParaRPr lang="es-PR" sz="24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PR" sz="2400" dirty="0" smtClean="0">
                <a:latin typeface="Rockwell" pitchFamily="18" charset="0"/>
              </a:rPr>
              <a:t>Excelencia </a:t>
            </a:r>
            <a:r>
              <a:rPr lang="es-PR" sz="2400" dirty="0">
                <a:latin typeface="Rockwell" pitchFamily="18" charset="0"/>
              </a:rPr>
              <a:t>académica para </a:t>
            </a:r>
            <a:r>
              <a:rPr lang="es-PR" sz="2400" dirty="0" smtClean="0">
                <a:latin typeface="Rockwell" pitchFamily="18" charset="0"/>
              </a:rPr>
              <a:t>2013-2014</a:t>
            </a:r>
          </a:p>
          <a:p>
            <a:pPr>
              <a:buFont typeface="Wingdings" pitchFamily="2" charset="2"/>
              <a:buChar char="§"/>
            </a:pPr>
            <a:endParaRPr lang="en-US" dirty="0">
              <a:latin typeface="Rockwell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A6C589F6-7450-45EA-ABDE-ACF62DF971F9}" type="slidenum">
              <a:rPr lang="es-PR" smtClean="0"/>
              <a:pPr>
                <a:defRPr/>
              </a:pPr>
              <a:t>6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2300285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79"/>
            <a:ext cx="8229600" cy="1143000"/>
          </a:xfrm>
        </p:spPr>
        <p:txBody>
          <a:bodyPr>
            <a:normAutofit/>
          </a:bodyPr>
          <a:lstStyle/>
          <a:p>
            <a:r>
              <a:rPr lang="es-PR" sz="3600" dirty="0">
                <a:latin typeface="Rockwell" pitchFamily="18" charset="0"/>
              </a:rPr>
              <a:t>Requisitos de L</a:t>
            </a:r>
            <a:r>
              <a:rPr lang="es-PR" sz="3600" dirty="0" smtClean="0">
                <a:latin typeface="Rockwell" pitchFamily="18" charset="0"/>
              </a:rPr>
              <a:t>ey ESEA</a:t>
            </a:r>
            <a:endParaRPr lang="en-US" sz="36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None/>
              <a:defRPr/>
            </a:pPr>
            <a:endParaRPr lang="es-PR" sz="2000" dirty="0" smtClean="0">
              <a:latin typeface="Rockwell" pitchFamily="18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sz="2000" dirty="0" smtClean="0">
                <a:latin typeface="Rockwell" pitchFamily="18" charset="0"/>
              </a:rPr>
              <a:t>Uso </a:t>
            </a:r>
            <a:r>
              <a:rPr lang="es-PR" sz="2000" dirty="0">
                <a:latin typeface="Rockwell" pitchFamily="18" charset="0"/>
              </a:rPr>
              <a:t>de </a:t>
            </a:r>
            <a:r>
              <a:rPr lang="es-PR" sz="2000" dirty="0" smtClean="0">
                <a:latin typeface="Rockwell" pitchFamily="18" charset="0"/>
              </a:rPr>
              <a:t>fondos </a:t>
            </a:r>
            <a:r>
              <a:rPr lang="es-PR" sz="2000" dirty="0">
                <a:latin typeface="Rockwell" pitchFamily="18" charset="0"/>
              </a:rPr>
              <a:t>solamente para prácticas educativas </a:t>
            </a:r>
            <a:r>
              <a:rPr lang="es-PR" sz="2000" dirty="0" smtClean="0">
                <a:latin typeface="Rockwell" pitchFamily="18" charset="0"/>
              </a:rPr>
              <a:t>que han mostrado ser efectivas.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endParaRPr lang="es-PR" sz="2000" dirty="0">
              <a:latin typeface="Rockwell" pitchFamily="18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sz="2000" dirty="0">
                <a:latin typeface="Rockwell" pitchFamily="18" charset="0"/>
              </a:rPr>
              <a:t>Requiere el desarrollo de planes </a:t>
            </a:r>
            <a:r>
              <a:rPr lang="es-PR" sz="2000" dirty="0" smtClean="0">
                <a:latin typeface="Rockwell" pitchFamily="18" charset="0"/>
              </a:rPr>
              <a:t>anuales</a:t>
            </a:r>
            <a:r>
              <a:rPr lang="es-PR" sz="2000" dirty="0">
                <a:latin typeface="Rockwell" pitchFamily="18" charset="0"/>
              </a:rPr>
              <a:t>:</a:t>
            </a:r>
          </a:p>
          <a:p>
            <a:pPr marL="571500" lvl="3" indent="-342900" algn="just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s-PR" dirty="0">
                <a:latin typeface="Rockwell" pitchFamily="18" charset="0"/>
              </a:rPr>
              <a:t>con objetivos medibles </a:t>
            </a:r>
          </a:p>
          <a:p>
            <a:pPr marL="571500" lvl="3" indent="-342900" algn="just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s-PR" dirty="0">
                <a:latin typeface="Rockwell" pitchFamily="18" charset="0"/>
              </a:rPr>
              <a:t>alineados a los estándares</a:t>
            </a:r>
          </a:p>
          <a:p>
            <a:pPr marL="571500" lvl="3" indent="-342900" algn="just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s-PR" dirty="0">
                <a:latin typeface="Rockwell" pitchFamily="18" charset="0"/>
              </a:rPr>
              <a:t>con estrategias de </a:t>
            </a:r>
            <a:r>
              <a:rPr lang="es-PR" dirty="0" smtClean="0">
                <a:latin typeface="Rockwell" pitchFamily="18" charset="0"/>
              </a:rPr>
              <a:t>base científica</a:t>
            </a:r>
            <a:endParaRPr lang="es-PR" dirty="0">
              <a:latin typeface="Rockwell" pitchFamily="18" charset="0"/>
            </a:endParaRPr>
          </a:p>
          <a:p>
            <a:pPr marL="571500" lvl="3" indent="-342900" algn="just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s-PR" dirty="0">
                <a:latin typeface="Rockwell" pitchFamily="18" charset="0"/>
              </a:rPr>
              <a:t>Implantados por maestros altamente </a:t>
            </a:r>
            <a:r>
              <a:rPr lang="es-PR" dirty="0" smtClean="0">
                <a:latin typeface="Rockwell" pitchFamily="18" charset="0"/>
              </a:rPr>
              <a:t>cualificados</a:t>
            </a:r>
          </a:p>
          <a:p>
            <a:pPr marL="228600" lvl="3" indent="0" algn="just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None/>
              <a:defRPr/>
            </a:pPr>
            <a:endParaRPr lang="es-PR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7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6803987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>
                <a:latin typeface="Rockwell" pitchFamily="18" charset="0"/>
              </a:rPr>
              <a:t>Entidades</a:t>
            </a:r>
            <a:r>
              <a:rPr lang="en-US" sz="3600" dirty="0" smtClean="0">
                <a:latin typeface="Rockwell" pitchFamily="18" charset="0"/>
              </a:rPr>
              <a:t>  </a:t>
            </a:r>
            <a:r>
              <a:rPr lang="en-US" sz="3600" dirty="0" err="1" smtClean="0">
                <a:latin typeface="Rockwell" pitchFamily="18" charset="0"/>
              </a:rPr>
              <a:t>Elegibles</a:t>
            </a:r>
            <a:endParaRPr lang="en-US" sz="36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615" y="1600200"/>
            <a:ext cx="8556769" cy="4525963"/>
          </a:xfrm>
        </p:spPr>
        <p:txBody>
          <a:bodyPr/>
          <a:lstStyle/>
          <a:p>
            <a:pPr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 smtClean="0">
                <a:latin typeface="Rockwell" pitchFamily="18" charset="0"/>
              </a:rPr>
              <a:t>Las </a:t>
            </a:r>
            <a:r>
              <a:rPr lang="en-US" sz="2000" dirty="0" err="1">
                <a:latin typeface="Rockwell" pitchFamily="18" charset="0"/>
              </a:rPr>
              <a:t>entidades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elegibles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para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recibir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Fondos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Federales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smtClean="0">
                <a:latin typeface="Rockwell" pitchFamily="18" charset="0"/>
              </a:rPr>
              <a:t>de  </a:t>
            </a:r>
            <a:r>
              <a:rPr lang="en-US" sz="2000" dirty="0" err="1" smtClean="0">
                <a:latin typeface="Rockwell" pitchFamily="18" charset="0"/>
              </a:rPr>
              <a:t>Título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>
                <a:latin typeface="Rockwell" pitchFamily="18" charset="0"/>
              </a:rPr>
              <a:t>I –A </a:t>
            </a:r>
            <a:r>
              <a:rPr lang="en-US" sz="2000" dirty="0" err="1" smtClean="0">
                <a:latin typeface="Rockwell" pitchFamily="18" charset="0"/>
              </a:rPr>
              <a:t>por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medio</a:t>
            </a:r>
            <a:r>
              <a:rPr lang="en-US" sz="2000" dirty="0">
                <a:latin typeface="Rockwell" pitchFamily="18" charset="0"/>
              </a:rPr>
              <a:t> de Planes de </a:t>
            </a:r>
            <a:r>
              <a:rPr lang="en-US" sz="2000" dirty="0" err="1">
                <a:latin typeface="Rockwell" pitchFamily="18" charset="0"/>
              </a:rPr>
              <a:t>Trabajo</a:t>
            </a:r>
            <a:r>
              <a:rPr lang="en-US" sz="2000" dirty="0">
                <a:latin typeface="Rockwell" pitchFamily="18" charset="0"/>
              </a:rPr>
              <a:t> son</a:t>
            </a:r>
            <a:r>
              <a:rPr lang="en-US" sz="2000" dirty="0" smtClean="0">
                <a:latin typeface="Rockwell" pitchFamily="18" charset="0"/>
              </a:rPr>
              <a:t>:</a:t>
            </a:r>
          </a:p>
          <a:p>
            <a:pPr marL="0" indent="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endParaRPr lang="es-PR" sz="1100" dirty="0">
              <a:latin typeface="Rockwell" pitchFamily="18" charset="0"/>
            </a:endParaRPr>
          </a:p>
          <a:p>
            <a:pPr marL="571500" lvl="3" indent="-342900"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 smtClean="0">
                <a:latin typeface="Rockwell" pitchFamily="18" charset="0"/>
              </a:rPr>
              <a:t>Subsecretarías</a:t>
            </a:r>
            <a:r>
              <a:rPr lang="es-PR" dirty="0">
                <a:latin typeface="Rockwell" pitchFamily="18" charset="0"/>
              </a:rPr>
              <a:t>, </a:t>
            </a:r>
            <a:r>
              <a:rPr lang="es-PR" dirty="0" smtClean="0">
                <a:latin typeface="Rockwell" pitchFamily="18" charset="0"/>
              </a:rPr>
              <a:t>Secretarías </a:t>
            </a:r>
            <a:r>
              <a:rPr lang="es-PR" dirty="0">
                <a:latin typeface="Rockwell" pitchFamily="18" charset="0"/>
              </a:rPr>
              <a:t>Auxiliares, Oficinas y Programas de Nivel </a:t>
            </a:r>
            <a:r>
              <a:rPr lang="es-PR" dirty="0" smtClean="0">
                <a:latin typeface="Rockwell" pitchFamily="18" charset="0"/>
              </a:rPr>
              <a:t>Central.</a:t>
            </a:r>
          </a:p>
          <a:p>
            <a:pPr marL="571500" lvl="3" indent="-342900"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 err="1" smtClean="0">
                <a:latin typeface="Rockwell" pitchFamily="18" charset="0"/>
              </a:rPr>
              <a:t>Instrumentalidades</a:t>
            </a:r>
            <a:r>
              <a:rPr lang="es-PR" dirty="0" smtClean="0">
                <a:latin typeface="Rockwell" pitchFamily="18" charset="0"/>
              </a:rPr>
              <a:t> públicas (alianzas</a:t>
            </a:r>
            <a:r>
              <a:rPr lang="es-PR" b="1" dirty="0" smtClean="0">
                <a:latin typeface="Rockwell" pitchFamily="18" charset="0"/>
              </a:rPr>
              <a:t> </a:t>
            </a:r>
            <a:r>
              <a:rPr lang="es-PR" dirty="0" smtClean="0">
                <a:latin typeface="Rockwell" pitchFamily="18" charset="0"/>
              </a:rPr>
              <a:t>entre </a:t>
            </a:r>
            <a:r>
              <a:rPr lang="es-PR" dirty="0">
                <a:latin typeface="Rockwell" pitchFamily="18" charset="0"/>
              </a:rPr>
              <a:t>agencias y municipios con el </a:t>
            </a:r>
            <a:r>
              <a:rPr lang="es-PR" dirty="0" smtClean="0">
                <a:latin typeface="Rockwell" pitchFamily="18" charset="0"/>
              </a:rPr>
              <a:t>Departamento de Educación).</a:t>
            </a:r>
            <a:endParaRPr lang="es-PR" dirty="0">
              <a:latin typeface="Rockwell" pitchFamily="18" charset="0"/>
            </a:endParaRPr>
          </a:p>
          <a:p>
            <a:pPr marL="457200" lvl="4" indent="0"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endParaRPr lang="es-PR" sz="1400" b="1" dirty="0">
              <a:latin typeface="Rockwell" pitchFamily="18" charset="0"/>
            </a:endParaRPr>
          </a:p>
          <a:p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8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6868399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47" y="123636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Rockwell" pitchFamily="18" charset="0"/>
              </a:rPr>
              <a:t>Actividades</a:t>
            </a:r>
            <a:r>
              <a:rPr lang="en-US" sz="3600" dirty="0" smtClean="0">
                <a:latin typeface="Rockwell" pitchFamily="18" charset="0"/>
              </a:rPr>
              <a:t> </a:t>
            </a:r>
            <a:r>
              <a:rPr lang="en-US" sz="3600" dirty="0" err="1" smtClean="0">
                <a:latin typeface="Rockwell" pitchFamily="18" charset="0"/>
              </a:rPr>
              <a:t>permitidas</a:t>
            </a:r>
            <a:r>
              <a:rPr lang="en-US" sz="3600" dirty="0" smtClean="0">
                <a:latin typeface="Rockwell" pitchFamily="18" charset="0"/>
              </a:rPr>
              <a:t> (general)</a:t>
            </a:r>
            <a:endParaRPr lang="en-US" sz="36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394" y="1424258"/>
            <a:ext cx="8070210" cy="4924167"/>
          </a:xfrm>
        </p:spPr>
        <p:txBody>
          <a:bodyPr/>
          <a:lstStyle/>
          <a:p>
            <a:pPr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Rockwell" pitchFamily="18" charset="0"/>
              </a:rPr>
              <a:t>Actividades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permitidas</a:t>
            </a:r>
            <a:r>
              <a:rPr lang="en-US" sz="2000" dirty="0">
                <a:latin typeface="Rockwell" pitchFamily="18" charset="0"/>
              </a:rPr>
              <a:t> en el </a:t>
            </a:r>
            <a:r>
              <a:rPr lang="en-US" sz="2000" dirty="0" err="1">
                <a:latin typeface="Rockwell" pitchFamily="18" charset="0"/>
              </a:rPr>
              <a:t>desarrollo</a:t>
            </a:r>
            <a:r>
              <a:rPr lang="en-US" sz="2000" dirty="0">
                <a:latin typeface="Rockwell" pitchFamily="18" charset="0"/>
              </a:rPr>
              <a:t> de los planes de </a:t>
            </a:r>
            <a:r>
              <a:rPr lang="en-US" sz="2000" dirty="0" err="1" smtClean="0">
                <a:latin typeface="Rockwell" pitchFamily="18" charset="0"/>
              </a:rPr>
              <a:t>trabajos</a:t>
            </a:r>
            <a:r>
              <a:rPr lang="en-US" sz="2000" dirty="0">
                <a:latin typeface="Rockwell" pitchFamily="18" charset="0"/>
              </a:rPr>
              <a:t>:</a:t>
            </a:r>
            <a:r>
              <a:rPr lang="en-US" sz="2000" dirty="0" smtClean="0">
                <a:latin typeface="Rockwell" pitchFamily="18" charset="0"/>
              </a:rPr>
              <a:t> </a:t>
            </a:r>
            <a:endParaRPr lang="en-US" sz="2000" dirty="0">
              <a:latin typeface="Rockwell" pitchFamily="18" charset="0"/>
            </a:endParaRPr>
          </a:p>
          <a:p>
            <a:pPr marL="685800" lvl="3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n-US" dirty="0" err="1">
                <a:solidFill>
                  <a:srgbClr val="000000"/>
                </a:solidFill>
                <a:latin typeface="Rockwell" pitchFamily="18" charset="0"/>
              </a:rPr>
              <a:t>Actividades</a:t>
            </a:r>
            <a:r>
              <a:rPr lang="en-US" dirty="0">
                <a:solidFill>
                  <a:srgbClr val="000000"/>
                </a:solidFill>
                <a:latin typeface="Rockwell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ckwell" pitchFamily="18" charset="0"/>
              </a:rPr>
              <a:t>e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ducativas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 de base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científica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dirigidas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a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mejorar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Rockwell" pitchFamily="18" charset="0"/>
              </a:rPr>
              <a:t>el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aprovechamiento</a:t>
            </a:r>
            <a:r>
              <a:rPr lang="en-US" dirty="0">
                <a:solidFill>
                  <a:srgbClr val="000000"/>
                </a:solidFill>
                <a:latin typeface="Rockwell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ckwell" pitchFamily="18" charset="0"/>
              </a:rPr>
              <a:t>a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cadémico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en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las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materias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básicas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.</a:t>
            </a:r>
          </a:p>
          <a:p>
            <a:pPr marL="685800" lvl="3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n-US" dirty="0" err="1">
                <a:solidFill>
                  <a:srgbClr val="000000"/>
                </a:solidFill>
                <a:latin typeface="Rockwell" pitchFamily="18" charset="0"/>
              </a:rPr>
              <a:t>D</a:t>
            </a:r>
            <a:r>
              <a:rPr lang="en-US" dirty="0" err="1">
                <a:latin typeface="Rockwell" pitchFamily="18" charset="0"/>
              </a:rPr>
              <a:t>esarrollo</a:t>
            </a:r>
            <a:r>
              <a:rPr lang="en-US" dirty="0">
                <a:latin typeface="Rockwell" pitchFamily="18" charset="0"/>
              </a:rPr>
              <a:t> </a:t>
            </a:r>
            <a:r>
              <a:rPr lang="en-US" dirty="0" err="1">
                <a:latin typeface="Rockwell" pitchFamily="18" charset="0"/>
              </a:rPr>
              <a:t>profesional</a:t>
            </a:r>
            <a:endParaRPr lang="en-US" dirty="0">
              <a:latin typeface="Rockwell" pitchFamily="18" charset="0"/>
            </a:endParaRPr>
          </a:p>
          <a:p>
            <a:pPr marL="914400" lvl="4" indent="-3429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Rockwell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Talleres</a:t>
            </a:r>
            <a:endParaRPr lang="en-US" dirty="0" smtClean="0">
              <a:solidFill>
                <a:srgbClr val="000000"/>
              </a:solidFill>
              <a:latin typeface="Rockwell" pitchFamily="18" charset="0"/>
            </a:endParaRPr>
          </a:p>
          <a:p>
            <a:pPr marL="1028700" lvl="4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Adiestramientos</a:t>
            </a:r>
            <a:endParaRPr lang="en-US" dirty="0" smtClean="0">
              <a:solidFill>
                <a:srgbClr val="000000"/>
              </a:solidFill>
              <a:latin typeface="Rockwell" pitchFamily="18" charset="0"/>
            </a:endParaRPr>
          </a:p>
          <a:p>
            <a:pPr marL="1028700" lvl="4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Tutorías</a:t>
            </a:r>
            <a:endParaRPr lang="en-US" dirty="0" smtClean="0">
              <a:solidFill>
                <a:srgbClr val="000000"/>
              </a:solidFill>
              <a:latin typeface="Rockwell" pitchFamily="18" charset="0"/>
            </a:endParaRPr>
          </a:p>
          <a:p>
            <a:pPr marL="1028700" lvl="4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Reuniones</a:t>
            </a:r>
            <a:endParaRPr lang="en-US" dirty="0" smtClean="0">
              <a:solidFill>
                <a:srgbClr val="000000"/>
              </a:solidFill>
              <a:latin typeface="Rockwell" pitchFamily="18" charset="0"/>
            </a:endParaRPr>
          </a:p>
          <a:p>
            <a:pPr marL="1028700" lvl="4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Conferencias</a:t>
            </a:r>
            <a:endParaRPr lang="en-US" dirty="0" smtClean="0">
              <a:solidFill>
                <a:srgbClr val="000000"/>
              </a:solidFill>
              <a:latin typeface="Rockwell" pitchFamily="18" charset="0"/>
            </a:endParaRPr>
          </a:p>
          <a:p>
            <a:pPr marL="685800" lvl="3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endParaRPr lang="en-US" sz="1400" dirty="0" smtClean="0">
              <a:latin typeface="Rockwell" pitchFamily="18" charset="0"/>
            </a:endParaRPr>
          </a:p>
          <a:p>
            <a:pPr marL="685800" lvl="3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endParaRPr lang="en-US" sz="1400" dirty="0">
              <a:latin typeface="Rockwell" pitchFamily="18" charset="0"/>
            </a:endParaRPr>
          </a:p>
          <a:p>
            <a:endParaRPr lang="en-US" sz="1600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9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7818631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18977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Rockwell" pitchFamily="18" charset="0"/>
              </a:rPr>
              <a:t>Actividades</a:t>
            </a:r>
            <a:r>
              <a:rPr lang="en-US" sz="3600" dirty="0" smtClean="0">
                <a:latin typeface="Rockwell" pitchFamily="18" charset="0"/>
              </a:rPr>
              <a:t> </a:t>
            </a:r>
            <a:r>
              <a:rPr lang="en-US" sz="3600" dirty="0" err="1" smtClean="0">
                <a:latin typeface="Rockwell" pitchFamily="18" charset="0"/>
              </a:rPr>
              <a:t>permitidas</a:t>
            </a:r>
            <a:r>
              <a:rPr lang="en-US" sz="3600" dirty="0" smtClean="0">
                <a:latin typeface="Rockwell" pitchFamily="18" charset="0"/>
              </a:rPr>
              <a:t> (general)</a:t>
            </a:r>
            <a:endParaRPr lang="en-US" sz="36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6128"/>
            <a:ext cx="8229600" cy="4700035"/>
          </a:xfrm>
        </p:spPr>
        <p:txBody>
          <a:bodyPr>
            <a:normAutofit/>
          </a:bodyPr>
          <a:lstStyle/>
          <a:p>
            <a:pPr marL="685800" lvl="3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smtClean="0">
                <a:latin typeface="Rockwell" pitchFamily="18" charset="0"/>
              </a:rPr>
              <a:t>Pago de </a:t>
            </a:r>
            <a:r>
              <a:rPr lang="en-US" dirty="0" err="1" smtClean="0">
                <a:latin typeface="Rockwell" pitchFamily="18" charset="0"/>
              </a:rPr>
              <a:t>nómina</a:t>
            </a:r>
            <a:endParaRPr lang="en-US" dirty="0" smtClean="0">
              <a:latin typeface="Rockwell" pitchFamily="18" charset="0"/>
            </a:endParaRPr>
          </a:p>
          <a:p>
            <a:pPr marL="685800" lvl="3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smtClean="0">
                <a:latin typeface="Rockwell" pitchFamily="18" charset="0"/>
              </a:rPr>
              <a:t>Pago de </a:t>
            </a:r>
            <a:r>
              <a:rPr lang="en-US" dirty="0" err="1" smtClean="0">
                <a:latin typeface="Rockwell" pitchFamily="18" charset="0"/>
              </a:rPr>
              <a:t>dietas</a:t>
            </a:r>
            <a:r>
              <a:rPr lang="en-US" dirty="0" smtClean="0">
                <a:latin typeface="Rockwell" pitchFamily="18" charset="0"/>
              </a:rPr>
              <a:t> y </a:t>
            </a:r>
            <a:r>
              <a:rPr lang="en-US" dirty="0" err="1" smtClean="0">
                <a:latin typeface="Rockwell" pitchFamily="18" charset="0"/>
              </a:rPr>
              <a:t>millaje</a:t>
            </a:r>
            <a:r>
              <a:rPr lang="en-US" dirty="0" smtClean="0">
                <a:latin typeface="Rockwell" pitchFamily="18" charset="0"/>
              </a:rPr>
              <a:t> (al personal </a:t>
            </a:r>
            <a:r>
              <a:rPr lang="en-US" dirty="0" err="1" smtClean="0">
                <a:latin typeface="Rockwell" pitchFamily="18" charset="0"/>
              </a:rPr>
              <a:t>que</a:t>
            </a:r>
            <a:r>
              <a:rPr lang="en-US" dirty="0" smtClean="0">
                <a:latin typeface="Rockwell" pitchFamily="18" charset="0"/>
              </a:rPr>
              <a:t> </a:t>
            </a:r>
            <a:r>
              <a:rPr lang="en-US" dirty="0" err="1" smtClean="0">
                <a:latin typeface="Rockwell" pitchFamily="18" charset="0"/>
              </a:rPr>
              <a:t>aplique</a:t>
            </a:r>
            <a:r>
              <a:rPr lang="en-US" dirty="0" smtClean="0">
                <a:latin typeface="Rockwell" pitchFamily="18" charset="0"/>
              </a:rPr>
              <a:t>)</a:t>
            </a:r>
          </a:p>
          <a:p>
            <a:pPr marL="685800" lvl="3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Actividades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para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participación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de padres</a:t>
            </a:r>
          </a:p>
          <a:p>
            <a:pPr marL="685800" lvl="3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Proyectos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de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verano</a:t>
            </a:r>
            <a:endParaRPr lang="en-US" dirty="0" smtClean="0">
              <a:solidFill>
                <a:srgbClr val="000000"/>
              </a:solidFill>
              <a:latin typeface="Rockwell" pitchFamily="18" charset="0"/>
            </a:endParaRPr>
          </a:p>
          <a:p>
            <a:pPr marL="685800" lvl="3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Reclutamiento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de personal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instruccional</a:t>
            </a:r>
            <a:endParaRPr lang="en-US" dirty="0" smtClean="0">
              <a:solidFill>
                <a:srgbClr val="000000"/>
              </a:solidFill>
              <a:latin typeface="Rockwell" pitchFamily="18" charset="0"/>
            </a:endParaRPr>
          </a:p>
          <a:p>
            <a:pPr marL="685800" lvl="3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Equipo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y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mantenimiento</a:t>
            </a:r>
            <a:endParaRPr lang="en-US" dirty="0" smtClean="0">
              <a:solidFill>
                <a:srgbClr val="000000"/>
              </a:solidFill>
              <a:latin typeface="Rockwell" pitchFamily="18" charset="0"/>
            </a:endParaRPr>
          </a:p>
          <a:p>
            <a:pPr marL="685800" lvl="3" indent="-457200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Materiales</a:t>
            </a:r>
            <a:r>
              <a:rPr lang="en-US" dirty="0" smtClean="0">
                <a:solidFill>
                  <a:srgbClr val="000000"/>
                </a:solidFill>
                <a:latin typeface="Rockwell" pitchFamily="18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Rockwell" pitchFamily="18" charset="0"/>
              </a:rPr>
              <a:t>educativos</a:t>
            </a:r>
            <a:endParaRPr lang="en-US" dirty="0" smtClean="0">
              <a:solidFill>
                <a:srgbClr val="000000"/>
              </a:solidFill>
              <a:latin typeface="Rockwell" pitchFamily="18" charset="0"/>
            </a:endParaRPr>
          </a:p>
          <a:p>
            <a:pPr marL="685800" lvl="3" indent="-457200"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en-US" dirty="0" err="1" smtClean="0">
                <a:latin typeface="Rockwell" pitchFamily="18" charset="0"/>
              </a:rPr>
              <a:t>Contratación</a:t>
            </a:r>
            <a:r>
              <a:rPr lang="en-US" dirty="0" smtClean="0">
                <a:latin typeface="Rockwell" pitchFamily="18" charset="0"/>
              </a:rPr>
              <a:t> de </a:t>
            </a:r>
            <a:r>
              <a:rPr lang="en-US" dirty="0" err="1" smtClean="0">
                <a:latin typeface="Rockwell" pitchFamily="18" charset="0"/>
              </a:rPr>
              <a:t>Recursos</a:t>
            </a:r>
            <a:r>
              <a:rPr lang="en-US" dirty="0" smtClean="0">
                <a:latin typeface="Rockwell" pitchFamily="18" charset="0"/>
              </a:rPr>
              <a:t> </a:t>
            </a:r>
            <a:r>
              <a:rPr lang="en-US" dirty="0" err="1" smtClean="0">
                <a:latin typeface="Rockwell" pitchFamily="18" charset="0"/>
              </a:rPr>
              <a:t>por</a:t>
            </a:r>
            <a:r>
              <a:rPr lang="en-US" dirty="0" smtClean="0">
                <a:latin typeface="Rockwell" pitchFamily="18" charset="0"/>
              </a:rPr>
              <a:t> </a:t>
            </a:r>
            <a:r>
              <a:rPr lang="en-US" dirty="0" err="1" smtClean="0">
                <a:latin typeface="Rockwell" pitchFamily="18" charset="0"/>
              </a:rPr>
              <a:t>Servicios</a:t>
            </a:r>
            <a:r>
              <a:rPr lang="en-US" dirty="0" smtClean="0">
                <a:latin typeface="Rockwell" pitchFamily="18" charset="0"/>
              </a:rPr>
              <a:t>  </a:t>
            </a:r>
            <a:r>
              <a:rPr lang="en-US" dirty="0" err="1" smtClean="0">
                <a:latin typeface="Rockwell" pitchFamily="18" charset="0"/>
              </a:rPr>
              <a:t>Profesionales</a:t>
            </a:r>
            <a:r>
              <a:rPr lang="en-US" dirty="0" smtClean="0">
                <a:latin typeface="Rockwell" pitchFamily="18" charset="0"/>
              </a:rPr>
              <a:t> y </a:t>
            </a:r>
            <a:r>
              <a:rPr lang="en-US" dirty="0" err="1" smtClean="0">
                <a:latin typeface="Rockwell" pitchFamily="18" charset="0"/>
              </a:rPr>
              <a:t>Consultivos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10</a:t>
            </a:fld>
            <a:endParaRPr lang="es-P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204" y="619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 smtClean="0">
                <a:latin typeface="Rockwell" pitchFamily="18" charset="0"/>
              </a:rPr>
              <a:t>Adjudicación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>
                <a:latin typeface="Rockwell" pitchFamily="18" charset="0"/>
              </a:rPr>
              <a:t>de </a:t>
            </a:r>
            <a:r>
              <a:rPr lang="en-US" sz="2800" dirty="0" err="1" smtClean="0">
                <a:latin typeface="Rockwell" pitchFamily="18" charset="0"/>
              </a:rPr>
              <a:t>Fondos</a:t>
            </a:r>
            <a:r>
              <a:rPr lang="en-US" sz="2800" dirty="0" smtClean="0">
                <a:latin typeface="Rockwell" pitchFamily="18" charset="0"/>
              </a:rPr>
              <a:t>  </a:t>
            </a:r>
            <a:r>
              <a:rPr lang="en-US" sz="2800" dirty="0" err="1" smtClean="0">
                <a:latin typeface="Rockwell" pitchFamily="18" charset="0"/>
              </a:rPr>
              <a:t>Federales</a:t>
            </a:r>
            <a:r>
              <a:rPr lang="en-US" sz="2800" dirty="0" smtClean="0">
                <a:latin typeface="Rockwell" pitchFamily="18" charset="0"/>
              </a:rPr>
              <a:t>   </a:t>
            </a:r>
            <a:r>
              <a:rPr lang="en-US" sz="2800" dirty="0" err="1">
                <a:latin typeface="Rockwell" pitchFamily="18" charset="0"/>
              </a:rPr>
              <a:t>para</a:t>
            </a:r>
            <a:r>
              <a:rPr lang="en-US" sz="2800" dirty="0">
                <a:latin typeface="Rockwell" pitchFamily="18" charset="0"/>
              </a:rPr>
              <a:t> </a:t>
            </a:r>
            <a:r>
              <a:rPr lang="en-US" sz="2800" dirty="0" smtClean="0">
                <a:latin typeface="Rockwell" pitchFamily="18" charset="0"/>
              </a:rPr>
              <a:t> Planes de </a:t>
            </a:r>
            <a:r>
              <a:rPr lang="en-US" sz="2800" dirty="0" err="1" smtClean="0">
                <a:latin typeface="Rockwell" pitchFamily="18" charset="0"/>
              </a:rPr>
              <a:t>Trabajos</a:t>
            </a:r>
            <a:endParaRPr lang="en-US" sz="2800" dirty="0">
              <a:latin typeface="Rockwell" pitchFamily="18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266738"/>
            <a:ext cx="8229600" cy="4859425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El </a:t>
            </a:r>
            <a:r>
              <a:rPr lang="en-US" sz="2000" dirty="0">
                <a:latin typeface="Rockwell" pitchFamily="18" charset="0"/>
              </a:rPr>
              <a:t>Plan de </a:t>
            </a:r>
            <a:r>
              <a:rPr lang="en-US" sz="2000" dirty="0" err="1">
                <a:latin typeface="Rockwell" pitchFamily="18" charset="0"/>
              </a:rPr>
              <a:t>Trabajo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recoge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una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iniciativa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estructurada</a:t>
            </a:r>
            <a:r>
              <a:rPr lang="en-US" sz="2000" dirty="0">
                <a:latin typeface="Rockwell" pitchFamily="18" charset="0"/>
              </a:rPr>
              <a:t> con el </a:t>
            </a:r>
            <a:r>
              <a:rPr lang="en-US" sz="2000" dirty="0" err="1">
                <a:latin typeface="Rockwell" pitchFamily="18" charset="0"/>
              </a:rPr>
              <a:t>propósito</a:t>
            </a:r>
            <a:r>
              <a:rPr lang="en-US" sz="2000" dirty="0">
                <a:latin typeface="Rockwell" pitchFamily="18" charset="0"/>
              </a:rPr>
              <a:t> de </a:t>
            </a:r>
            <a:r>
              <a:rPr lang="en-US" sz="2000" dirty="0" err="1">
                <a:latin typeface="Rockwell" pitchFamily="18" charset="0"/>
              </a:rPr>
              <a:t>solicitar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Fondos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Federales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para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programas</a:t>
            </a:r>
            <a:r>
              <a:rPr lang="en-US" sz="2000" dirty="0">
                <a:latin typeface="Rockwell" pitchFamily="18" charset="0"/>
              </a:rPr>
              <a:t> o </a:t>
            </a:r>
            <a:r>
              <a:rPr lang="en-US" sz="2000" dirty="0" err="1" smtClean="0">
                <a:latin typeface="Rockwell" pitchFamily="18" charset="0"/>
              </a:rPr>
              <a:t>subvenciones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alineada</a:t>
            </a:r>
            <a:r>
              <a:rPr lang="en-US" sz="2000" dirty="0" smtClean="0">
                <a:latin typeface="Rockwell" pitchFamily="18" charset="0"/>
              </a:rPr>
              <a:t> con </a:t>
            </a:r>
            <a:r>
              <a:rPr lang="en-US" sz="2000" dirty="0" err="1" smtClean="0">
                <a:latin typeface="Rockwell" pitchFamily="18" charset="0"/>
              </a:rPr>
              <a:t>las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metas</a:t>
            </a:r>
            <a:r>
              <a:rPr lang="en-US" sz="2000" dirty="0" smtClean="0">
                <a:latin typeface="Rockwell" pitchFamily="18" charset="0"/>
              </a:rPr>
              <a:t> y </a:t>
            </a:r>
            <a:r>
              <a:rPr lang="en-US" sz="2000" dirty="0" err="1" smtClean="0">
                <a:latin typeface="Rockwell" pitchFamily="18" charset="0"/>
              </a:rPr>
              <a:t>estrategias</a:t>
            </a:r>
            <a:r>
              <a:rPr lang="en-US" sz="2000" dirty="0" smtClean="0">
                <a:latin typeface="Rockwell" pitchFamily="18" charset="0"/>
              </a:rPr>
              <a:t> del </a:t>
            </a:r>
            <a:r>
              <a:rPr lang="en-US" sz="2000" dirty="0" err="1" smtClean="0">
                <a:latin typeface="Rockwell" pitchFamily="18" charset="0"/>
              </a:rPr>
              <a:t>Departamento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Educación</a:t>
            </a:r>
            <a:r>
              <a:rPr lang="en-US" sz="2000" dirty="0" smtClean="0">
                <a:latin typeface="Rockwell" pitchFamily="18" charset="0"/>
              </a:rPr>
              <a:t>, </a:t>
            </a:r>
            <a:r>
              <a:rPr lang="en-US" sz="2000" dirty="0" err="1">
                <a:latin typeface="Rockwell" pitchFamily="18" charset="0"/>
              </a:rPr>
              <a:t>para</a:t>
            </a:r>
            <a:r>
              <a:rPr lang="en-US" sz="2000" dirty="0">
                <a:latin typeface="Rockwell" pitchFamily="18" charset="0"/>
              </a:rPr>
              <a:t> los </a:t>
            </a:r>
            <a:r>
              <a:rPr lang="en-US" sz="2000" dirty="0" err="1">
                <a:latin typeface="Rockwell" pitchFamily="18" charset="0"/>
              </a:rPr>
              <a:t>cuales</a:t>
            </a:r>
            <a:r>
              <a:rPr lang="en-US" sz="2000" dirty="0">
                <a:latin typeface="Rockwell" pitchFamily="18" charset="0"/>
              </a:rPr>
              <a:t> la ley no </a:t>
            </a:r>
            <a:r>
              <a:rPr lang="en-US" sz="2000" dirty="0" err="1">
                <a:latin typeface="Rockwell" pitchFamily="18" charset="0"/>
              </a:rPr>
              <a:t>establece</a:t>
            </a:r>
            <a:r>
              <a:rPr lang="en-US" sz="2000" dirty="0">
                <a:latin typeface="Rockwell" pitchFamily="18" charset="0"/>
              </a:rPr>
              <a:t> la </a:t>
            </a:r>
            <a:r>
              <a:rPr lang="en-US" sz="2000" dirty="0" err="1">
                <a:latin typeface="Rockwell" pitchFamily="18" charset="0"/>
              </a:rPr>
              <a:t>necesidad</a:t>
            </a:r>
            <a:r>
              <a:rPr lang="en-US" sz="2000" dirty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competencia</a:t>
            </a:r>
            <a:r>
              <a:rPr lang="en-US" sz="1800" dirty="0" smtClean="0">
                <a:latin typeface="Rockwell" pitchFamily="18" charset="0"/>
              </a:rPr>
              <a:t>.</a:t>
            </a: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 smtClean="0">
                <a:latin typeface="Rockwell" pitchFamily="18" charset="0"/>
              </a:rPr>
              <a:t>Las </a:t>
            </a:r>
            <a:r>
              <a:rPr lang="en-US" sz="2000" dirty="0" err="1">
                <a:latin typeface="Rockwell" pitchFamily="18" charset="0"/>
              </a:rPr>
              <a:t>secciones</a:t>
            </a:r>
            <a:r>
              <a:rPr lang="en-US" sz="2000" dirty="0">
                <a:latin typeface="Rockwell" pitchFamily="18" charset="0"/>
              </a:rPr>
              <a:t>  de </a:t>
            </a:r>
            <a:r>
              <a:rPr lang="en-US" sz="2000" dirty="0" err="1">
                <a:latin typeface="Rockwell" pitchFamily="18" charset="0"/>
              </a:rPr>
              <a:t>Título</a:t>
            </a:r>
            <a:r>
              <a:rPr lang="en-US" sz="2000" dirty="0">
                <a:latin typeface="Rockwell" pitchFamily="18" charset="0"/>
              </a:rPr>
              <a:t> I-A en </a:t>
            </a:r>
            <a:r>
              <a:rPr lang="en-US" sz="2000" dirty="0" err="1">
                <a:latin typeface="Rockwell" pitchFamily="18" charset="0"/>
              </a:rPr>
              <a:t>las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cuales</a:t>
            </a:r>
            <a:r>
              <a:rPr lang="en-US" sz="2000" dirty="0">
                <a:latin typeface="Rockwell" pitchFamily="18" charset="0"/>
              </a:rPr>
              <a:t> se </a:t>
            </a:r>
            <a:r>
              <a:rPr lang="en-US" sz="2000" dirty="0" err="1">
                <a:latin typeface="Rockwell" pitchFamily="18" charset="0"/>
              </a:rPr>
              <a:t>adjudican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Fondos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Federales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por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medio</a:t>
            </a:r>
            <a:r>
              <a:rPr lang="en-US" sz="2000" dirty="0">
                <a:latin typeface="Rockwell" pitchFamily="18" charset="0"/>
              </a:rPr>
              <a:t> de Planes de </a:t>
            </a:r>
            <a:r>
              <a:rPr lang="en-US" sz="2000" dirty="0" err="1">
                <a:latin typeface="Rockwell" pitchFamily="18" charset="0"/>
              </a:rPr>
              <a:t>Trabajo</a:t>
            </a:r>
            <a:r>
              <a:rPr lang="en-US" sz="2000" dirty="0">
                <a:latin typeface="Rockwell" pitchFamily="18" charset="0"/>
              </a:rPr>
              <a:t> son:</a:t>
            </a:r>
            <a:endParaRPr lang="es-PR" sz="2000" dirty="0">
              <a:latin typeface="Rockwell" pitchFamily="18" charset="0"/>
            </a:endParaRPr>
          </a:p>
          <a:p>
            <a:pPr marL="685800" lvl="3" indent="-457200" algn="just" eaLnBrk="1" fontAlgn="auto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>
                <a:latin typeface="Rockwell" pitchFamily="18" charset="0"/>
              </a:rPr>
              <a:t>Sección 1116 Desarrollo </a:t>
            </a:r>
            <a:r>
              <a:rPr lang="es-PR" dirty="0" smtClean="0">
                <a:latin typeface="Rockwell" pitchFamily="18" charset="0"/>
              </a:rPr>
              <a:t>Profesional (</a:t>
            </a:r>
            <a:r>
              <a:rPr lang="es-PR" dirty="0">
                <a:latin typeface="Rockwell" pitchFamily="18" charset="0"/>
              </a:rPr>
              <a:t>10% LEA mejoramiento)</a:t>
            </a:r>
          </a:p>
          <a:p>
            <a:pPr marL="685800" lvl="3" indent="-457200" algn="just" eaLnBrk="1" fontAlgn="auto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>
                <a:latin typeface="Rockwell" pitchFamily="18" charset="0"/>
              </a:rPr>
              <a:t>Sección 1118 Participación de Padres</a:t>
            </a:r>
          </a:p>
          <a:p>
            <a:pPr marL="685800" lvl="3" indent="-457200" algn="just" eaLnBrk="1" fontAlgn="auto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>
                <a:latin typeface="Rockwell" pitchFamily="18" charset="0"/>
              </a:rPr>
              <a:t>Sección 1119 Certificación de Maestros</a:t>
            </a:r>
          </a:p>
          <a:p>
            <a:pPr marL="685800" lvl="3" indent="-457200" algn="just" eaLnBrk="1" fontAlgn="auto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>
                <a:latin typeface="Rockwell" pitchFamily="18" charset="0"/>
              </a:rPr>
              <a:t>Sección </a:t>
            </a:r>
            <a:r>
              <a:rPr lang="es-PR" dirty="0" smtClean="0">
                <a:latin typeface="Rockwell" pitchFamily="18" charset="0"/>
              </a:rPr>
              <a:t>1003(a) </a:t>
            </a:r>
            <a:r>
              <a:rPr lang="es-PR" dirty="0">
                <a:latin typeface="Rockwell" pitchFamily="18" charset="0"/>
              </a:rPr>
              <a:t>Escuelas en Mejoramiento</a:t>
            </a:r>
          </a:p>
          <a:p>
            <a:pPr marL="685800" lvl="3" indent="-457200" algn="just" eaLnBrk="1" fontAlgn="auto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>
                <a:latin typeface="Rockwell" pitchFamily="18" charset="0"/>
              </a:rPr>
              <a:t>Iniciativas de </a:t>
            </a:r>
            <a:r>
              <a:rPr lang="es-PR" dirty="0" err="1">
                <a:latin typeface="Rockwell" pitchFamily="18" charset="0"/>
              </a:rPr>
              <a:t>Districtwide</a:t>
            </a:r>
            <a:endParaRPr lang="es-PR" dirty="0">
              <a:latin typeface="Rockwell" pitchFamily="18" charset="0"/>
            </a:endParaRPr>
          </a:p>
          <a:p>
            <a:pPr marL="685800" lvl="3" indent="-457200" algn="just" eaLnBrk="1" fontAlgn="auto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>
                <a:latin typeface="Rockwell" pitchFamily="18" charset="0"/>
              </a:rPr>
              <a:t>Escuelas de Verano</a:t>
            </a:r>
          </a:p>
          <a:p>
            <a:pPr algn="just" eaLnBrk="1" hangingPunct="1"/>
            <a:endParaRPr lang="en-US" sz="1800" dirty="0" smtClean="0">
              <a:latin typeface="Rockwell" pitchFamily="18" charset="0"/>
            </a:endParaRPr>
          </a:p>
          <a:p>
            <a:pPr lvl="1" algn="just" eaLnBrk="1" hangingPunct="1">
              <a:buFont typeface="Wingdings 2" pitchFamily="18" charset="2"/>
              <a:buNone/>
            </a:pPr>
            <a:endParaRPr lang="en-US" sz="1800" dirty="0" smtClean="0"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2661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339" y="103464"/>
            <a:ext cx="8539992" cy="1461370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Rockwell" pitchFamily="18" charset="0"/>
              </a:rPr>
              <a:t>Sección</a:t>
            </a:r>
            <a:r>
              <a:rPr lang="en-US" sz="2800" dirty="0" smtClean="0">
                <a:latin typeface="Rockwell" pitchFamily="18" charset="0"/>
              </a:rPr>
              <a:t> 1116: </a:t>
            </a:r>
            <a:br>
              <a:rPr lang="en-US" sz="2800" dirty="0" smtClean="0">
                <a:latin typeface="Rockwell" pitchFamily="18" charset="0"/>
              </a:rPr>
            </a:br>
            <a:r>
              <a:rPr lang="en-US" sz="2800" dirty="0" err="1" smtClean="0">
                <a:latin typeface="Rockwell" pitchFamily="18" charset="0"/>
              </a:rPr>
              <a:t>Desarrollo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Profesional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para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Directores</a:t>
            </a:r>
            <a:r>
              <a:rPr lang="en-US" sz="2800" dirty="0" smtClean="0">
                <a:latin typeface="Rockwell" pitchFamily="18" charset="0"/>
              </a:rPr>
              <a:t> y Maestros </a:t>
            </a:r>
            <a:endParaRPr lang="en-US" sz="28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889" y="1903956"/>
            <a:ext cx="8793273" cy="397075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200" dirty="0" err="1" smtClean="0">
                <a:latin typeface="Rockwell" pitchFamily="18" charset="0"/>
              </a:rPr>
              <a:t>Aumentar</a:t>
            </a:r>
            <a:r>
              <a:rPr lang="en-US" sz="2200" dirty="0" smtClean="0">
                <a:latin typeface="Rockwell" pitchFamily="18" charset="0"/>
              </a:rPr>
              <a:t> la </a:t>
            </a:r>
            <a:r>
              <a:rPr lang="en-US" sz="2200" dirty="0" err="1" smtClean="0">
                <a:latin typeface="Rockwell" pitchFamily="18" charset="0"/>
              </a:rPr>
              <a:t>efectividad</a:t>
            </a:r>
            <a:r>
              <a:rPr lang="en-US" sz="2200" dirty="0" smtClean="0">
                <a:latin typeface="Rockwell" pitchFamily="18" charset="0"/>
              </a:rPr>
              <a:t> de </a:t>
            </a:r>
            <a:r>
              <a:rPr lang="en-US" sz="2200" dirty="0" err="1" smtClean="0">
                <a:latin typeface="Rockwell" pitchFamily="18" charset="0"/>
              </a:rPr>
              <a:t>estrategias</a:t>
            </a:r>
            <a:r>
              <a:rPr lang="en-US" sz="2200" dirty="0" smtClean="0">
                <a:latin typeface="Rockwell" pitchFamily="18" charset="0"/>
              </a:rPr>
              <a:t> de </a:t>
            </a:r>
            <a:r>
              <a:rPr lang="en-US" sz="2200" dirty="0" err="1" smtClean="0">
                <a:latin typeface="Rockwell" pitchFamily="18" charset="0"/>
              </a:rPr>
              <a:t>enseñanza</a:t>
            </a:r>
            <a:r>
              <a:rPr lang="en-US" sz="2200" dirty="0" smtClean="0">
                <a:latin typeface="Rockwell" pitchFamily="18" charset="0"/>
              </a:rPr>
              <a:t> en el </a:t>
            </a:r>
            <a:r>
              <a:rPr lang="en-US" sz="2200" dirty="0" err="1" smtClean="0">
                <a:latin typeface="Rockwell" pitchFamily="18" charset="0"/>
              </a:rPr>
              <a:t>salón</a:t>
            </a:r>
            <a:r>
              <a:rPr lang="en-US" sz="2200" dirty="0" smtClean="0">
                <a:latin typeface="Rockwell" pitchFamily="18" charset="0"/>
              </a:rPr>
              <a:t> de </a:t>
            </a:r>
            <a:r>
              <a:rPr lang="en-US" sz="2200" dirty="0" err="1" smtClean="0">
                <a:latin typeface="Rockwell" pitchFamily="18" charset="0"/>
              </a:rPr>
              <a:t>clases</a:t>
            </a:r>
            <a:r>
              <a:rPr lang="en-US" sz="2200" dirty="0" smtClean="0">
                <a:latin typeface="Rockwell" pitchFamily="18" charset="0"/>
              </a:rPr>
              <a:t> con el </a:t>
            </a:r>
            <a:r>
              <a:rPr lang="en-US" sz="2200" dirty="0" err="1" smtClean="0">
                <a:latin typeface="Rockwell" pitchFamily="18" charset="0"/>
              </a:rPr>
              <a:t>propósito</a:t>
            </a:r>
            <a:r>
              <a:rPr lang="en-US" sz="2200" dirty="0" smtClean="0">
                <a:latin typeface="Rockwell" pitchFamily="18" charset="0"/>
              </a:rPr>
              <a:t> </a:t>
            </a:r>
            <a:r>
              <a:rPr lang="en-US" sz="2200" dirty="0" err="1" smtClean="0">
                <a:latin typeface="Rockwell" pitchFamily="18" charset="0"/>
              </a:rPr>
              <a:t>que</a:t>
            </a:r>
            <a:r>
              <a:rPr lang="en-US" sz="2200" dirty="0" smtClean="0">
                <a:latin typeface="Rockwell" pitchFamily="18" charset="0"/>
              </a:rPr>
              <a:t> los </a:t>
            </a:r>
            <a:r>
              <a:rPr lang="en-US" sz="2200" dirty="0" err="1" smtClean="0">
                <a:latin typeface="Rockwell" pitchFamily="18" charset="0"/>
              </a:rPr>
              <a:t>estudiantes</a:t>
            </a:r>
            <a:r>
              <a:rPr lang="en-US" sz="2200" dirty="0" smtClean="0">
                <a:latin typeface="Rockwell" pitchFamily="18" charset="0"/>
              </a:rPr>
              <a:t> </a:t>
            </a:r>
            <a:r>
              <a:rPr lang="en-US" sz="2200" dirty="0" err="1" smtClean="0">
                <a:latin typeface="Rockwell" pitchFamily="18" charset="0"/>
              </a:rPr>
              <a:t>alcancen</a:t>
            </a:r>
            <a:r>
              <a:rPr lang="en-US" sz="2200" dirty="0" smtClean="0">
                <a:latin typeface="Rockwell" pitchFamily="18" charset="0"/>
              </a:rPr>
              <a:t> el </a:t>
            </a:r>
            <a:r>
              <a:rPr lang="en-US" sz="2200" dirty="0" err="1" smtClean="0">
                <a:latin typeface="Rockwell" pitchFamily="18" charset="0"/>
              </a:rPr>
              <a:t>aprovechamiento</a:t>
            </a:r>
            <a:r>
              <a:rPr lang="en-US" sz="2200" dirty="0" smtClean="0">
                <a:latin typeface="Rockwell" pitchFamily="18" charset="0"/>
              </a:rPr>
              <a:t> </a:t>
            </a:r>
            <a:r>
              <a:rPr lang="en-US" sz="2200" dirty="0" err="1" smtClean="0">
                <a:latin typeface="Rockwell" pitchFamily="18" charset="0"/>
              </a:rPr>
              <a:t>académico</a:t>
            </a:r>
            <a:r>
              <a:rPr lang="en-US" sz="2200" dirty="0" smtClean="0">
                <a:latin typeface="Rockwell" pitchFamily="18" charset="0"/>
              </a:rPr>
              <a:t> en </a:t>
            </a:r>
            <a:r>
              <a:rPr lang="en-US" sz="2200" dirty="0" err="1" smtClean="0">
                <a:latin typeface="Rockwell" pitchFamily="18" charset="0"/>
              </a:rPr>
              <a:t>las</a:t>
            </a:r>
            <a:r>
              <a:rPr lang="en-US" sz="2200" dirty="0" smtClean="0">
                <a:latin typeface="Rockwell" pitchFamily="18" charset="0"/>
              </a:rPr>
              <a:t> </a:t>
            </a:r>
            <a:r>
              <a:rPr lang="en-US" sz="2200" dirty="0" err="1" smtClean="0">
                <a:latin typeface="Rockwell" pitchFamily="18" charset="0"/>
              </a:rPr>
              <a:t>materias</a:t>
            </a:r>
            <a:r>
              <a:rPr lang="en-US" sz="2200" dirty="0" smtClean="0">
                <a:latin typeface="Rockwell" pitchFamily="18" charset="0"/>
              </a:rPr>
              <a:t> </a:t>
            </a:r>
            <a:r>
              <a:rPr lang="en-US" sz="2200" dirty="0" err="1" smtClean="0">
                <a:latin typeface="Rockwell" pitchFamily="18" charset="0"/>
              </a:rPr>
              <a:t>basicas</a:t>
            </a:r>
            <a:r>
              <a:rPr lang="en-US" sz="2200" dirty="0" smtClean="0">
                <a:latin typeface="Rockwell" pitchFamily="18" charset="0"/>
              </a:rPr>
              <a:t>.</a:t>
            </a:r>
          </a:p>
          <a:p>
            <a:pPr marL="0" indent="0">
              <a:buNone/>
            </a:pPr>
            <a:endParaRPr lang="en-US" sz="1200" dirty="0" smtClean="0">
              <a:latin typeface="Rockwell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latin typeface="Rockwell" pitchFamily="18" charset="0"/>
              </a:rPr>
              <a:t>Se </a:t>
            </a:r>
            <a:r>
              <a:rPr lang="en-US" sz="2000" dirty="0" err="1" smtClean="0">
                <a:latin typeface="Rockwell" pitchFamily="18" charset="0"/>
              </a:rPr>
              <a:t>pueden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ofrecer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talleres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smtClean="0">
                <a:latin typeface="Rockwell" pitchFamily="18" charset="0"/>
              </a:rPr>
              <a:t>y “coaching”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err="1" smtClean="0">
                <a:latin typeface="Rockwell" pitchFamily="18" charset="0"/>
              </a:rPr>
              <a:t>Compras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materiales</a:t>
            </a:r>
            <a:r>
              <a:rPr lang="en-US" sz="2000" dirty="0" smtClean="0">
                <a:latin typeface="Rockwell" pitchFamily="18" charset="0"/>
              </a:rPr>
              <a:t>, </a:t>
            </a:r>
            <a:r>
              <a:rPr lang="en-US" sz="2000" b="1" dirty="0" smtClean="0">
                <a:latin typeface="Rockwell" pitchFamily="18" charset="0"/>
              </a:rPr>
              <a:t>NO</a:t>
            </a:r>
            <a:r>
              <a:rPr lang="en-US" sz="2000" dirty="0" smtClean="0">
                <a:latin typeface="Rockwell" pitchFamily="18" charset="0"/>
              </a:rPr>
              <a:t> son </a:t>
            </a:r>
            <a:r>
              <a:rPr lang="en-US" sz="2000" dirty="0" err="1" smtClean="0">
                <a:latin typeface="Rockwell" pitchFamily="18" charset="0"/>
              </a:rPr>
              <a:t>permisibles</a:t>
            </a:r>
            <a:endParaRPr lang="en-US" sz="2000" dirty="0" smtClean="0">
              <a:latin typeface="Rockwell" pitchFamily="18" charset="0"/>
            </a:endParaRPr>
          </a:p>
          <a:p>
            <a:pPr marL="0" indent="0">
              <a:buNone/>
            </a:pPr>
            <a:endParaRPr lang="en-US" dirty="0" smtClean="0">
              <a:latin typeface="Rockwell" pitchFamily="18" charset="0"/>
            </a:endParaRPr>
          </a:p>
          <a:p>
            <a:pPr marL="0" indent="0">
              <a:buNone/>
            </a:pPr>
            <a:endParaRPr lang="en-US" dirty="0" smtClean="0">
              <a:latin typeface="Rockwell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1400" dirty="0" smtClean="0">
                <a:latin typeface="Rockwell" pitchFamily="18" charset="0"/>
              </a:rPr>
              <a:t>Para mas </a:t>
            </a:r>
            <a:r>
              <a:rPr lang="en-US" sz="1400" dirty="0" err="1" smtClean="0">
                <a:latin typeface="Rockwell" pitchFamily="18" charset="0"/>
              </a:rPr>
              <a:t>detalles</a:t>
            </a:r>
            <a:r>
              <a:rPr lang="en-US" sz="1400" dirty="0" smtClean="0">
                <a:latin typeface="Rockwell" pitchFamily="18" charset="0"/>
              </a:rPr>
              <a:t> de </a:t>
            </a:r>
            <a:r>
              <a:rPr lang="en-US" sz="1400" dirty="0" err="1" smtClean="0">
                <a:latin typeface="Rockwell" pitchFamily="18" charset="0"/>
              </a:rPr>
              <a:t>actividades</a:t>
            </a:r>
            <a:r>
              <a:rPr lang="en-US" sz="1400" dirty="0" smtClean="0">
                <a:latin typeface="Rockwell" pitchFamily="18" charset="0"/>
              </a:rPr>
              <a:t> </a:t>
            </a:r>
            <a:r>
              <a:rPr lang="en-US" sz="1400" dirty="0" err="1" smtClean="0">
                <a:latin typeface="Rockwell" pitchFamily="18" charset="0"/>
              </a:rPr>
              <a:t>permisibles</a:t>
            </a:r>
            <a:r>
              <a:rPr lang="en-US" sz="1400" dirty="0" smtClean="0">
                <a:latin typeface="Rockwell" pitchFamily="18" charset="0"/>
              </a:rPr>
              <a:t> </a:t>
            </a:r>
            <a:r>
              <a:rPr lang="en-US" sz="1400" dirty="0" err="1" smtClean="0">
                <a:latin typeface="Rockwell" pitchFamily="18" charset="0"/>
              </a:rPr>
              <a:t>bajo</a:t>
            </a:r>
            <a:r>
              <a:rPr lang="en-US" sz="1400" dirty="0" smtClean="0">
                <a:latin typeface="Rockwell" pitchFamily="18" charset="0"/>
              </a:rPr>
              <a:t> </a:t>
            </a:r>
            <a:r>
              <a:rPr lang="en-US" sz="1400" dirty="0" err="1" smtClean="0">
                <a:latin typeface="Rockwell" pitchFamily="18" charset="0"/>
              </a:rPr>
              <a:t>esta</a:t>
            </a:r>
            <a:r>
              <a:rPr lang="en-US" sz="1400" dirty="0" smtClean="0">
                <a:latin typeface="Rockwell" pitchFamily="18" charset="0"/>
              </a:rPr>
              <a:t> </a:t>
            </a:r>
            <a:r>
              <a:rPr lang="en-US" sz="1400" dirty="0" err="1" smtClean="0">
                <a:latin typeface="Rockwell" pitchFamily="18" charset="0"/>
              </a:rPr>
              <a:t>partida</a:t>
            </a:r>
            <a:r>
              <a:rPr lang="en-US" sz="1400" dirty="0" smtClean="0">
                <a:latin typeface="Rockwell" pitchFamily="18" charset="0"/>
              </a:rPr>
              <a:t> </a:t>
            </a:r>
            <a:r>
              <a:rPr lang="en-US" sz="1400" dirty="0" err="1" smtClean="0">
                <a:latin typeface="Rockwell" pitchFamily="18" charset="0"/>
              </a:rPr>
              <a:t>refiérase</a:t>
            </a:r>
            <a:r>
              <a:rPr lang="en-US" sz="1400" dirty="0" smtClean="0">
                <a:latin typeface="Rockwell" pitchFamily="18" charset="0"/>
              </a:rPr>
              <a:t> a la Ley ESEA                     </a:t>
            </a:r>
            <a:r>
              <a:rPr lang="en-US" sz="1400" dirty="0" err="1" smtClean="0">
                <a:latin typeface="Rockwell" pitchFamily="18" charset="0"/>
              </a:rPr>
              <a:t>Secc</a:t>
            </a:r>
            <a:r>
              <a:rPr lang="en-US" sz="1400" dirty="0" smtClean="0">
                <a:latin typeface="Rockwell" pitchFamily="18" charset="0"/>
              </a:rPr>
              <a:t>. 9101 de “Professional Development”</a:t>
            </a:r>
          </a:p>
          <a:p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12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419770541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15" y="67112"/>
            <a:ext cx="8594521" cy="1493139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s-PR" sz="3200" dirty="0">
                <a:latin typeface="Rockwell" pitchFamily="18" charset="0"/>
              </a:rPr>
              <a:t>Sección </a:t>
            </a:r>
            <a:r>
              <a:rPr lang="es-PR" sz="3200" dirty="0" smtClean="0">
                <a:latin typeface="Rockwell" pitchFamily="18" charset="0"/>
              </a:rPr>
              <a:t>1119: </a:t>
            </a:r>
            <a:br>
              <a:rPr lang="es-PR" sz="3200" dirty="0" smtClean="0">
                <a:latin typeface="Rockwell" pitchFamily="18" charset="0"/>
              </a:rPr>
            </a:br>
            <a:r>
              <a:rPr lang="es-PR" sz="2800" dirty="0" smtClean="0">
                <a:latin typeface="Rockwell" pitchFamily="18" charset="0"/>
              </a:rPr>
              <a:t>Certificación de Profesionales y </a:t>
            </a:r>
            <a:r>
              <a:rPr lang="es-PR" sz="2800" dirty="0" err="1" smtClean="0">
                <a:latin typeface="Rockwell" pitchFamily="18" charset="0"/>
              </a:rPr>
              <a:t>Paraprofesionales</a:t>
            </a:r>
            <a:endParaRPr lang="es-PR" sz="2800" dirty="0">
              <a:latin typeface="Rockwell" pitchFamily="18" charset="0"/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553673" y="1921079"/>
            <a:ext cx="8137321" cy="3397542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US" sz="2800" dirty="0" smtClean="0">
                <a:latin typeface="Rockwell" pitchFamily="18" charset="0"/>
              </a:rPr>
              <a:t>El </a:t>
            </a:r>
            <a:r>
              <a:rPr lang="en-US" sz="2800" dirty="0" err="1" smtClean="0">
                <a:latin typeface="Rockwell" pitchFamily="18" charset="0"/>
              </a:rPr>
              <a:t>objetivo</a:t>
            </a:r>
            <a:r>
              <a:rPr lang="en-US" sz="2800" dirty="0" smtClean="0">
                <a:latin typeface="Rockwell" pitchFamily="18" charset="0"/>
              </a:rPr>
              <a:t> de los </a:t>
            </a:r>
            <a:r>
              <a:rPr lang="en-US" sz="2800" dirty="0" err="1" smtClean="0">
                <a:latin typeface="Rockwell" pitchFamily="18" charset="0"/>
              </a:rPr>
              <a:t>fondos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otorgados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bajo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esta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sección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es</a:t>
            </a:r>
            <a:r>
              <a:rPr lang="en-US" sz="2800" dirty="0" smtClean="0">
                <a:latin typeface="Rockwell" pitchFamily="18" charset="0"/>
              </a:rPr>
              <a:t> la </a:t>
            </a:r>
            <a:r>
              <a:rPr lang="en-US" sz="2800" dirty="0" err="1" smtClean="0">
                <a:latin typeface="Rockwell" pitchFamily="18" charset="0"/>
              </a:rPr>
              <a:t>certificación</a:t>
            </a:r>
            <a:r>
              <a:rPr lang="en-US" sz="2800" dirty="0" smtClean="0">
                <a:latin typeface="Rockwell" pitchFamily="18" charset="0"/>
              </a:rPr>
              <a:t> y </a:t>
            </a:r>
            <a:r>
              <a:rPr lang="en-US" sz="2800" dirty="0" err="1" smtClean="0">
                <a:latin typeface="Rockwell" pitchFamily="18" charset="0"/>
              </a:rPr>
              <a:t>recertificación</a:t>
            </a:r>
            <a:r>
              <a:rPr lang="en-US" sz="2800" dirty="0" smtClean="0">
                <a:latin typeface="Rockwell" pitchFamily="18" charset="0"/>
              </a:rPr>
              <a:t> de maestros y </a:t>
            </a:r>
            <a:r>
              <a:rPr lang="en-US" sz="2800" dirty="0" err="1" smtClean="0">
                <a:latin typeface="Rockwell" pitchFamily="18" charset="0"/>
              </a:rPr>
              <a:t>ayudantes</a:t>
            </a:r>
            <a:r>
              <a:rPr lang="en-US" sz="2800" dirty="0" smtClean="0">
                <a:latin typeface="Rockwell" pitchFamily="18" charset="0"/>
              </a:rPr>
              <a:t> de maestros (</a:t>
            </a:r>
            <a:r>
              <a:rPr lang="en-US" sz="2800" dirty="0" err="1" smtClean="0">
                <a:latin typeface="Rockwell" pitchFamily="18" charset="0"/>
              </a:rPr>
              <a:t>paraprofesionales</a:t>
            </a:r>
            <a:r>
              <a:rPr lang="en-US" sz="2800" dirty="0" smtClean="0">
                <a:latin typeface="Rockwell" pitchFamily="18" charset="0"/>
              </a:rPr>
              <a:t>) con el </a:t>
            </a:r>
            <a:r>
              <a:rPr lang="en-US" sz="2800" dirty="0" err="1" smtClean="0">
                <a:latin typeface="Rockwell" pitchFamily="18" charset="0"/>
              </a:rPr>
              <a:t>propósito</a:t>
            </a:r>
            <a:r>
              <a:rPr lang="en-US" sz="2800" dirty="0" smtClean="0">
                <a:latin typeface="Rockwell" pitchFamily="18" charset="0"/>
              </a:rPr>
              <a:t> de </a:t>
            </a:r>
            <a:r>
              <a:rPr lang="en-US" sz="2800" dirty="0" err="1" smtClean="0">
                <a:latin typeface="Rockwell" pitchFamily="18" charset="0"/>
              </a:rPr>
              <a:t>aumentar</a:t>
            </a:r>
            <a:r>
              <a:rPr lang="en-US" sz="2800" dirty="0" smtClean="0">
                <a:latin typeface="Rockwell" pitchFamily="18" charset="0"/>
              </a:rPr>
              <a:t> el </a:t>
            </a:r>
            <a:r>
              <a:rPr lang="en-US" sz="2800" dirty="0" err="1" smtClean="0">
                <a:latin typeface="Rockwell" pitchFamily="18" charset="0"/>
              </a:rPr>
              <a:t>número</a:t>
            </a:r>
            <a:r>
              <a:rPr lang="en-US" sz="2800" dirty="0" smtClean="0">
                <a:latin typeface="Rockwell" pitchFamily="18" charset="0"/>
              </a:rPr>
              <a:t> de maestros y </a:t>
            </a:r>
            <a:r>
              <a:rPr lang="en-US" sz="2800" dirty="0" err="1" smtClean="0">
                <a:latin typeface="Rockwell" pitchFamily="18" charset="0"/>
              </a:rPr>
              <a:t>ayudantes</a:t>
            </a:r>
            <a:r>
              <a:rPr lang="en-US" sz="2800" dirty="0" smtClean="0">
                <a:latin typeface="Rockwell" pitchFamily="18" charset="0"/>
              </a:rPr>
              <a:t> de maestros </a:t>
            </a:r>
            <a:r>
              <a:rPr lang="en-US" sz="2800" dirty="0" err="1" smtClean="0">
                <a:latin typeface="Rockwell" pitchFamily="18" charset="0"/>
              </a:rPr>
              <a:t>altamente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cualificados</a:t>
            </a:r>
            <a:r>
              <a:rPr lang="en-US" sz="2800" dirty="0" smtClean="0">
                <a:latin typeface="Rockwell" pitchFamily="18" charset="0"/>
              </a:rPr>
              <a:t> en </a:t>
            </a:r>
            <a:r>
              <a:rPr lang="en-US" sz="2800" dirty="0" err="1" smtClean="0">
                <a:latin typeface="Rockwell" pitchFamily="18" charset="0"/>
              </a:rPr>
              <a:t>las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materias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asignadas</a:t>
            </a:r>
            <a:r>
              <a:rPr lang="en-US" sz="2800" dirty="0" smtClean="0">
                <a:latin typeface="Rockwell" pitchFamily="18" charset="0"/>
              </a:rPr>
              <a:t> a </a:t>
            </a:r>
            <a:r>
              <a:rPr lang="en-US" sz="2800" dirty="0" err="1" smtClean="0">
                <a:latin typeface="Rockwell" pitchFamily="18" charset="0"/>
              </a:rPr>
              <a:t>enseñar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cubiertas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por</a:t>
            </a:r>
            <a:r>
              <a:rPr lang="en-US" sz="2800" dirty="0" smtClean="0">
                <a:latin typeface="Rockwell" pitchFamily="18" charset="0"/>
              </a:rPr>
              <a:t> ley.</a:t>
            </a:r>
            <a:endParaRPr lang="en-US" sz="2800" dirty="0">
              <a:latin typeface="Rockwell" pitchFamily="18" charset="0"/>
            </a:endParaRPr>
          </a:p>
          <a:p>
            <a:pPr algn="just" eaLnBrk="1" hangingPunct="1">
              <a:buFont typeface="Wingdings" pitchFamily="2" charset="2"/>
              <a:buChar char="ü"/>
            </a:pPr>
            <a:endParaRPr lang="en-US" sz="2800" dirty="0" smtClean="0">
              <a:latin typeface="Rockwell" pitchFamily="18" charset="0"/>
            </a:endParaRPr>
          </a:p>
          <a:p>
            <a:pPr algn="just" eaLnBrk="1" hangingPunct="1"/>
            <a:endParaRPr lang="es-PR" dirty="0" smtClean="0"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4717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66"/>
            <a:ext cx="8229600" cy="924988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Rockwell" pitchFamily="18" charset="0"/>
              </a:rPr>
              <a:t>Escuela</a:t>
            </a:r>
            <a:r>
              <a:rPr lang="en-US" sz="3200" dirty="0" smtClean="0">
                <a:latin typeface="Rockwell" pitchFamily="18" charset="0"/>
              </a:rPr>
              <a:t> de </a:t>
            </a:r>
            <a:r>
              <a:rPr lang="en-US" sz="3200" dirty="0" err="1" smtClean="0">
                <a:latin typeface="Rockwell" pitchFamily="18" charset="0"/>
              </a:rPr>
              <a:t>Verano</a:t>
            </a:r>
            <a:endParaRPr lang="en-US" sz="32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830510"/>
            <a:ext cx="7636079" cy="5161413"/>
          </a:xfrm>
        </p:spPr>
        <p:txBody>
          <a:bodyPr>
            <a:normAutofit/>
          </a:bodyPr>
          <a:lstStyle/>
          <a:p>
            <a:pPr marL="285750" lvl="1" algn="just">
              <a:buFont typeface="Wingdings" pitchFamily="2" charset="2"/>
              <a:buChar char="Ø"/>
            </a:pPr>
            <a:r>
              <a:rPr lang="es-PR" sz="2000" dirty="0">
                <a:latin typeface="Rockwell" pitchFamily="18" charset="0"/>
              </a:rPr>
              <a:t>Establecer programas basados en métodos efectivos y sustentados científicamente para mejorar aprovechamiento académico de estudiantes en desventaja en las materias de español, inglés, matemáticas y </a:t>
            </a:r>
            <a:r>
              <a:rPr lang="es-PR" sz="2000" dirty="0" smtClean="0">
                <a:latin typeface="Rockwell" pitchFamily="18" charset="0"/>
              </a:rPr>
              <a:t>ciencias con el propósito de alcanzar </a:t>
            </a:r>
            <a:r>
              <a:rPr lang="es-PR" sz="2000" dirty="0">
                <a:latin typeface="Rockwell" pitchFamily="18" charset="0"/>
              </a:rPr>
              <a:t>las metas establecidas por el Estado y medidas por las pruebas del </a:t>
            </a:r>
            <a:r>
              <a:rPr lang="es-PR" sz="2000" dirty="0" smtClean="0">
                <a:latin typeface="Rockwell" pitchFamily="18" charset="0"/>
              </a:rPr>
              <a:t>Estado.</a:t>
            </a:r>
          </a:p>
          <a:p>
            <a:pPr marL="285750" lvl="1" algn="just">
              <a:buFont typeface="Wingdings" pitchFamily="2" charset="2"/>
              <a:buChar char="Ø"/>
            </a:pPr>
            <a:endParaRPr lang="es-PR" sz="1700" dirty="0" smtClean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PR" sz="2000" dirty="0" smtClean="0">
                <a:latin typeface="Rockwell" pitchFamily="18" charset="0"/>
              </a:rPr>
              <a:t>Que se le de prioridad a los estudiantes en riesgo de fracasar por desventaja </a:t>
            </a:r>
            <a:r>
              <a:rPr lang="es-PR" sz="2000" dirty="0">
                <a:latin typeface="Rockwell" pitchFamily="18" charset="0"/>
              </a:rPr>
              <a:t>en las materias de español, inglés, matemáticas y </a:t>
            </a:r>
            <a:r>
              <a:rPr lang="es-PR" sz="2000" dirty="0" smtClean="0">
                <a:latin typeface="Rockwell" pitchFamily="18" charset="0"/>
              </a:rPr>
              <a:t>ciencias.</a:t>
            </a:r>
          </a:p>
          <a:p>
            <a:pPr marL="0" indent="0" algn="just">
              <a:buNone/>
            </a:pPr>
            <a:endParaRPr lang="es-PR" sz="1700" dirty="0" smtClean="0">
              <a:latin typeface="Rockwell" pitchFamily="18" charset="0"/>
            </a:endParaRPr>
          </a:p>
          <a:p>
            <a:pPr marL="285750" lvl="1" algn="just">
              <a:buFont typeface="Wingdings" pitchFamily="2" charset="2"/>
              <a:buChar char="Ø"/>
            </a:pPr>
            <a:r>
              <a:rPr lang="es-PR" sz="2000" dirty="0">
                <a:latin typeface="Rockwell" pitchFamily="18" charset="0"/>
              </a:rPr>
              <a:t>El plan de trabajo tiene que especificar el alcance y las escuelas, maestros o estudiantes a ser </a:t>
            </a:r>
            <a:r>
              <a:rPr lang="es-PR" sz="2000" dirty="0" smtClean="0">
                <a:latin typeface="Rockwell" pitchFamily="18" charset="0"/>
              </a:rPr>
              <a:t>impactados.</a:t>
            </a:r>
          </a:p>
          <a:p>
            <a:pPr marL="0" lvl="1" indent="0" algn="just">
              <a:buNone/>
            </a:pPr>
            <a:endParaRPr lang="es-PR" sz="1700" dirty="0">
              <a:latin typeface="Rockwell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Rockwell" pitchFamily="18" charset="0"/>
              </a:rPr>
              <a:t>Escuela</a:t>
            </a:r>
            <a:r>
              <a:rPr lang="en-US" sz="2400" dirty="0" smtClean="0">
                <a:latin typeface="Rockwell" pitchFamily="18" charset="0"/>
              </a:rPr>
              <a:t> de </a:t>
            </a:r>
            <a:r>
              <a:rPr lang="en-US" sz="2400" dirty="0" err="1" smtClean="0">
                <a:latin typeface="Rockwell" pitchFamily="18" charset="0"/>
              </a:rPr>
              <a:t>Verano</a:t>
            </a:r>
            <a:r>
              <a:rPr lang="en-US" sz="2400" dirty="0" smtClean="0">
                <a:latin typeface="Rockwell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Rockwell" pitchFamily="18" charset="0"/>
              </a:rPr>
              <a:t>NO</a:t>
            </a:r>
            <a:r>
              <a:rPr lang="en-US" sz="2400" dirty="0" smtClean="0">
                <a:latin typeface="Rockwell" pitchFamily="18" charset="0"/>
              </a:rPr>
              <a:t> </a:t>
            </a:r>
            <a:r>
              <a:rPr lang="en-US" sz="2400" dirty="0" err="1" smtClean="0">
                <a:latin typeface="Rockwell" pitchFamily="18" charset="0"/>
              </a:rPr>
              <a:t>es</a:t>
            </a:r>
            <a:r>
              <a:rPr lang="en-US" sz="2400" dirty="0" smtClean="0">
                <a:latin typeface="Rockwell" pitchFamily="18" charset="0"/>
              </a:rPr>
              <a:t> </a:t>
            </a:r>
            <a:r>
              <a:rPr lang="en-US" sz="2400" dirty="0" err="1">
                <a:latin typeface="Rockwell" pitchFamily="18" charset="0"/>
              </a:rPr>
              <a:t>C</a:t>
            </a:r>
            <a:r>
              <a:rPr lang="en-US" sz="2400" dirty="0" err="1" smtClean="0">
                <a:latin typeface="Rockwell" pitchFamily="18" charset="0"/>
              </a:rPr>
              <a:t>ampamento</a:t>
            </a:r>
            <a:r>
              <a:rPr lang="en-US" sz="2400" dirty="0" smtClean="0">
                <a:latin typeface="Rockwell" pitchFamily="18" charset="0"/>
              </a:rPr>
              <a:t> de </a:t>
            </a:r>
            <a:r>
              <a:rPr lang="en-US" sz="2400" dirty="0" err="1" smtClean="0">
                <a:latin typeface="Rockwell" pitchFamily="18" charset="0"/>
              </a:rPr>
              <a:t>Verano</a:t>
            </a:r>
            <a:endParaRPr lang="en-US" sz="2400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14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1776077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99"/>
            <a:ext cx="8229600" cy="958544"/>
          </a:xfrm>
        </p:spPr>
        <p:txBody>
          <a:bodyPr>
            <a:normAutofit/>
          </a:bodyPr>
          <a:lstStyle/>
          <a:p>
            <a:r>
              <a:rPr lang="es-PR" sz="3600" dirty="0" smtClean="0">
                <a:latin typeface="Rockwell" pitchFamily="18" charset="0"/>
              </a:rPr>
              <a:t>Planes </a:t>
            </a:r>
            <a:r>
              <a:rPr lang="es-PR" sz="3600" dirty="0" err="1" smtClean="0">
                <a:latin typeface="Rockwell" pitchFamily="18" charset="0"/>
              </a:rPr>
              <a:t>Interagenciales</a:t>
            </a:r>
            <a:endParaRPr lang="en-US" sz="36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952" y="957648"/>
            <a:ext cx="7726261" cy="5146589"/>
          </a:xfrm>
        </p:spPr>
        <p:txBody>
          <a:bodyPr>
            <a:normAutofit lnSpcReduction="10000"/>
          </a:bodyPr>
          <a:lstStyle/>
          <a:p>
            <a:pPr marL="571500" lvl="3" indent="-342900"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1800" dirty="0" err="1" smtClean="0">
                <a:latin typeface="Rockwell" pitchFamily="18" charset="0"/>
              </a:rPr>
              <a:t>Debe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contar</a:t>
            </a:r>
            <a:r>
              <a:rPr lang="en-US" sz="1800" dirty="0" smtClean="0">
                <a:latin typeface="Rockwell" pitchFamily="18" charset="0"/>
              </a:rPr>
              <a:t> con </a:t>
            </a:r>
            <a:r>
              <a:rPr lang="en-US" sz="1800" dirty="0" err="1" smtClean="0">
                <a:latin typeface="Rockwell" pitchFamily="18" charset="0"/>
              </a:rPr>
              <a:t>debido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endoso</a:t>
            </a:r>
            <a:r>
              <a:rPr lang="en-US" sz="1800" dirty="0" smtClean="0">
                <a:latin typeface="Rockwell" pitchFamily="18" charset="0"/>
              </a:rPr>
              <a:t> de parte del </a:t>
            </a:r>
            <a:r>
              <a:rPr lang="en-US" sz="1800" dirty="0" err="1" smtClean="0">
                <a:latin typeface="Rockwell" pitchFamily="18" charset="0"/>
              </a:rPr>
              <a:t>programa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académico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correspondiente</a:t>
            </a:r>
            <a:r>
              <a:rPr lang="en-US" sz="1800" dirty="0" smtClean="0">
                <a:latin typeface="Rockwell" pitchFamily="18" charset="0"/>
              </a:rPr>
              <a:t>.</a:t>
            </a:r>
          </a:p>
          <a:p>
            <a:pPr marL="571500" lvl="3" indent="-342900"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1800" dirty="0" smtClean="0">
                <a:latin typeface="Rockwell" pitchFamily="18" charset="0"/>
              </a:rPr>
              <a:t>El </a:t>
            </a:r>
            <a:r>
              <a:rPr lang="en-US" sz="1800" dirty="0" err="1">
                <a:latin typeface="Rockwell" pitchFamily="18" charset="0"/>
              </a:rPr>
              <a:t>programa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que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endosa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es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responsable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>
                <a:latin typeface="Rockwell" pitchFamily="18" charset="0"/>
              </a:rPr>
              <a:t>del </a:t>
            </a:r>
            <a:r>
              <a:rPr lang="en-US" sz="1800" dirty="0" err="1">
                <a:latin typeface="Rockwell" pitchFamily="18" charset="0"/>
              </a:rPr>
              <a:t>seguimiento</a:t>
            </a:r>
            <a:r>
              <a:rPr lang="en-US" sz="1800" dirty="0">
                <a:latin typeface="Rockwell" pitchFamily="18" charset="0"/>
              </a:rPr>
              <a:t> y el </a:t>
            </a:r>
            <a:r>
              <a:rPr lang="en-US" sz="1800" dirty="0" err="1">
                <a:latin typeface="Rockwell" pitchFamily="18" charset="0"/>
              </a:rPr>
              <a:t>requerimiento</a:t>
            </a:r>
            <a:r>
              <a:rPr lang="en-US" sz="1800" dirty="0">
                <a:latin typeface="Rockwell" pitchFamily="18" charset="0"/>
              </a:rPr>
              <a:t> de </a:t>
            </a:r>
            <a:r>
              <a:rPr lang="en-US" sz="1800" dirty="0" err="1">
                <a:latin typeface="Rockwell" pitchFamily="18" charset="0"/>
              </a:rPr>
              <a:t>información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para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asegurar</a:t>
            </a:r>
            <a:r>
              <a:rPr lang="en-US" sz="1800" dirty="0">
                <a:latin typeface="Rockwell" pitchFamily="18" charset="0"/>
              </a:rPr>
              <a:t> el </a:t>
            </a:r>
            <a:r>
              <a:rPr lang="en-US" sz="1800" dirty="0" err="1">
                <a:latin typeface="Rockwell" pitchFamily="18" charset="0"/>
              </a:rPr>
              <a:t>uso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eficiente</a:t>
            </a:r>
            <a:r>
              <a:rPr lang="en-US" sz="1800" dirty="0">
                <a:latin typeface="Rockwell" pitchFamily="18" charset="0"/>
              </a:rPr>
              <a:t> y </a:t>
            </a:r>
            <a:r>
              <a:rPr lang="en-US" sz="1800" dirty="0" err="1">
                <a:latin typeface="Rockwell" pitchFamily="18" charset="0"/>
              </a:rPr>
              <a:t>efectivo</a:t>
            </a:r>
            <a:r>
              <a:rPr lang="en-US" sz="1800" dirty="0">
                <a:latin typeface="Rockwell" pitchFamily="18" charset="0"/>
              </a:rPr>
              <a:t> de los </a:t>
            </a:r>
            <a:r>
              <a:rPr lang="en-US" sz="1800" dirty="0" err="1">
                <a:latin typeface="Rockwell" pitchFamily="18" charset="0"/>
              </a:rPr>
              <a:t>fondos</a:t>
            </a:r>
            <a:r>
              <a:rPr lang="en-US" sz="1800" dirty="0">
                <a:latin typeface="Rockwell" pitchFamily="18" charset="0"/>
              </a:rPr>
              <a:t>, el </a:t>
            </a:r>
            <a:r>
              <a:rPr lang="en-US" sz="1800" dirty="0" err="1">
                <a:latin typeface="Rockwell" pitchFamily="18" charset="0"/>
              </a:rPr>
              <a:t>cumplimiento</a:t>
            </a:r>
            <a:r>
              <a:rPr lang="en-US" sz="1800" dirty="0">
                <a:latin typeface="Rockwell" pitchFamily="18" charset="0"/>
              </a:rPr>
              <a:t> con el plan de </a:t>
            </a:r>
            <a:r>
              <a:rPr lang="en-US" sz="1800" dirty="0" err="1">
                <a:latin typeface="Rockwell" pitchFamily="18" charset="0"/>
              </a:rPr>
              <a:t>trabajo</a:t>
            </a:r>
            <a:r>
              <a:rPr lang="en-US" sz="1800" dirty="0">
                <a:latin typeface="Rockwell" pitchFamily="18" charset="0"/>
              </a:rPr>
              <a:t> y la </a:t>
            </a:r>
            <a:r>
              <a:rPr lang="en-US" sz="1800" dirty="0" err="1">
                <a:latin typeface="Rockwell" pitchFamily="18" charset="0"/>
              </a:rPr>
              <a:t>medición</a:t>
            </a:r>
            <a:r>
              <a:rPr lang="en-US" sz="1800" dirty="0">
                <a:latin typeface="Rockwell" pitchFamily="18" charset="0"/>
              </a:rPr>
              <a:t> de </a:t>
            </a:r>
            <a:r>
              <a:rPr lang="en-US" sz="1800" dirty="0" err="1">
                <a:latin typeface="Rockwell" pitchFamily="18" charset="0"/>
              </a:rPr>
              <a:t>las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metas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delineadas</a:t>
            </a:r>
            <a:r>
              <a:rPr lang="en-US" sz="1800" dirty="0">
                <a:latin typeface="Rockwell" pitchFamily="18" charset="0"/>
              </a:rPr>
              <a:t> en el plan de </a:t>
            </a:r>
            <a:r>
              <a:rPr lang="en-US" sz="1800" dirty="0" err="1" smtClean="0">
                <a:latin typeface="Rockwell" pitchFamily="18" charset="0"/>
              </a:rPr>
              <a:t>trabajo</a:t>
            </a:r>
            <a:r>
              <a:rPr lang="en-US" sz="1800" dirty="0" smtClean="0">
                <a:latin typeface="Rockwell" pitchFamily="18" charset="0"/>
              </a:rPr>
              <a:t>.</a:t>
            </a:r>
          </a:p>
          <a:p>
            <a:pPr marL="571500" lvl="3" indent="-342900"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n-US" sz="1800" dirty="0" smtClean="0">
                <a:latin typeface="Rockwell" pitchFamily="18" charset="0"/>
              </a:rPr>
              <a:t>El </a:t>
            </a:r>
            <a:r>
              <a:rPr lang="en-US" sz="1800" dirty="0" err="1">
                <a:latin typeface="Rockwell" pitchFamily="18" charset="0"/>
              </a:rPr>
              <a:t>proponente</a:t>
            </a:r>
            <a:r>
              <a:rPr lang="en-US" sz="1800" dirty="0">
                <a:latin typeface="Rockwell" pitchFamily="18" charset="0"/>
              </a:rPr>
              <a:t> de la </a:t>
            </a:r>
            <a:r>
              <a:rPr lang="en-US" sz="1800" dirty="0" err="1">
                <a:latin typeface="Rockwell" pitchFamily="18" charset="0"/>
              </a:rPr>
              <a:t>alianza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>
                <a:latin typeface="Rockwell" pitchFamily="18" charset="0"/>
              </a:rPr>
              <a:t>es</a:t>
            </a:r>
            <a:r>
              <a:rPr lang="en-US" sz="1800" dirty="0">
                <a:latin typeface="Rockwell" pitchFamily="18" charset="0"/>
              </a:rPr>
              <a:t> </a:t>
            </a:r>
            <a:r>
              <a:rPr lang="en-US" sz="1800" dirty="0" err="1" smtClean="0">
                <a:latin typeface="Rockwell" pitchFamily="18" charset="0"/>
              </a:rPr>
              <a:t>responsable</a:t>
            </a:r>
            <a:r>
              <a:rPr lang="en-US" sz="1800" dirty="0" smtClean="0">
                <a:latin typeface="Rockwell" pitchFamily="18" charset="0"/>
              </a:rPr>
              <a:t> </a:t>
            </a:r>
            <a:r>
              <a:rPr lang="en-US" sz="1800" dirty="0">
                <a:latin typeface="Rockwell" pitchFamily="18" charset="0"/>
              </a:rPr>
              <a:t>de </a:t>
            </a:r>
            <a:r>
              <a:rPr lang="en-US" sz="1800" dirty="0" err="1">
                <a:latin typeface="Rockwell" pitchFamily="18" charset="0"/>
              </a:rPr>
              <a:t>cumplir</a:t>
            </a:r>
            <a:r>
              <a:rPr lang="en-US" sz="1800" dirty="0">
                <a:latin typeface="Rockwell" pitchFamily="18" charset="0"/>
              </a:rPr>
              <a:t> con los </a:t>
            </a:r>
            <a:r>
              <a:rPr lang="en-US" sz="1800" dirty="0" err="1">
                <a:latin typeface="Rockwell" pitchFamily="18" charset="0"/>
              </a:rPr>
              <a:t>requisitos</a:t>
            </a:r>
            <a:r>
              <a:rPr lang="en-US" sz="1800" dirty="0">
                <a:latin typeface="Rockwell" pitchFamily="18" charset="0"/>
              </a:rPr>
              <a:t> de ley </a:t>
            </a:r>
            <a:r>
              <a:rPr lang="en-US" sz="1800" dirty="0" err="1">
                <a:latin typeface="Rockwell" pitchFamily="18" charset="0"/>
              </a:rPr>
              <a:t>aplicables</a:t>
            </a:r>
            <a:r>
              <a:rPr lang="en-US" sz="1800" dirty="0" smtClean="0">
                <a:latin typeface="Rockwell" pitchFamily="18" charset="0"/>
              </a:rPr>
              <a:t>.</a:t>
            </a:r>
            <a:endParaRPr lang="en-US" sz="1800" dirty="0">
              <a:latin typeface="Rockwell" pitchFamily="18" charset="0"/>
            </a:endParaRPr>
          </a:p>
          <a:p>
            <a:pPr marL="571500" lvl="3" indent="-342900"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s-PR" sz="1800" dirty="0">
                <a:latin typeface="Rockwell" pitchFamily="18" charset="0"/>
              </a:rPr>
              <a:t>EL plan de trabajo  requiere de la firma de un convenio, por lo que no podrá comenzar hasta tanto </a:t>
            </a:r>
            <a:r>
              <a:rPr lang="es-PR" sz="1800" dirty="0" smtClean="0">
                <a:latin typeface="Rockwell" pitchFamily="18" charset="0"/>
              </a:rPr>
              <a:t>éste </a:t>
            </a:r>
            <a:r>
              <a:rPr lang="es-PR" sz="1800" dirty="0">
                <a:latin typeface="Rockwell" pitchFamily="18" charset="0"/>
              </a:rPr>
              <a:t>no este firmado por las </a:t>
            </a:r>
            <a:r>
              <a:rPr lang="es-PR" sz="1800" dirty="0" smtClean="0">
                <a:latin typeface="Rockwell" pitchFamily="18" charset="0"/>
              </a:rPr>
              <a:t>partes.</a:t>
            </a:r>
            <a:endParaRPr lang="en-US" sz="1800" dirty="0">
              <a:latin typeface="Rockwell" pitchFamily="18" charset="0"/>
            </a:endParaRPr>
          </a:p>
          <a:p>
            <a:pPr marL="571500" lvl="3" indent="-342900"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s-ES" sz="1800" dirty="0">
                <a:latin typeface="Rockwell" pitchFamily="18" charset="0"/>
              </a:rPr>
              <a:t>El programa  académico y la agencia deberán reunirse para dilucidar estos y otros detalles del plan así como las condiciones expresadas en la carta de </a:t>
            </a:r>
            <a:r>
              <a:rPr lang="es-ES" sz="1800" dirty="0" smtClean="0">
                <a:latin typeface="Rockwell" pitchFamily="18" charset="0"/>
              </a:rPr>
              <a:t>aprobación.</a:t>
            </a:r>
            <a:endParaRPr lang="es-ES" sz="1800" dirty="0">
              <a:latin typeface="Rockwell" pitchFamily="18" charset="0"/>
            </a:endParaRPr>
          </a:p>
          <a:p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15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6112269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858"/>
            <a:ext cx="8229600" cy="1000489"/>
          </a:xfrm>
        </p:spPr>
        <p:txBody>
          <a:bodyPr/>
          <a:lstStyle/>
          <a:p>
            <a:r>
              <a:rPr lang="en-US" dirty="0" err="1" smtClean="0">
                <a:latin typeface="Rockwell" pitchFamily="18" charset="0"/>
              </a:rPr>
              <a:t>Requisitos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1296"/>
            <a:ext cx="8229600" cy="4674868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spcBef>
                <a:spcPts val="1000"/>
              </a:spcBef>
              <a:buFont typeface="Wingdings" pitchFamily="2" charset="2"/>
              <a:buChar char="Ø"/>
            </a:pPr>
            <a:r>
              <a:rPr lang="en-US" sz="2000" dirty="0" err="1" smtClean="0">
                <a:latin typeface="Rockwell" pitchFamily="18" charset="0"/>
              </a:rPr>
              <a:t>Debe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completarse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utilizando</a:t>
            </a:r>
            <a:r>
              <a:rPr lang="en-US" sz="2000" dirty="0" smtClean="0">
                <a:latin typeface="Rockwell" pitchFamily="18" charset="0"/>
              </a:rPr>
              <a:t> el </a:t>
            </a:r>
            <a:r>
              <a:rPr lang="en-US" sz="2000" dirty="0" err="1">
                <a:latin typeface="Rockwell" pitchFamily="18" charset="0"/>
              </a:rPr>
              <a:t>formulario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electrónico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diseñado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para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estos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efectos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por</a:t>
            </a:r>
            <a:r>
              <a:rPr lang="en-US" sz="2000" dirty="0">
                <a:latin typeface="Rockwell" pitchFamily="18" charset="0"/>
              </a:rPr>
              <a:t> la </a:t>
            </a:r>
            <a:r>
              <a:rPr lang="en-US" sz="2000" dirty="0" err="1">
                <a:latin typeface="Rockwell" pitchFamily="18" charset="0"/>
              </a:rPr>
              <a:t>Unidad</a:t>
            </a:r>
            <a:r>
              <a:rPr lang="en-US" sz="2000" dirty="0">
                <a:latin typeface="Rockwell" pitchFamily="18" charset="0"/>
              </a:rPr>
              <a:t> de Planes de </a:t>
            </a:r>
            <a:r>
              <a:rPr lang="en-US" sz="2000" dirty="0" err="1">
                <a:latin typeface="Rockwell" pitchFamily="18" charset="0"/>
              </a:rPr>
              <a:t>Trabajo</a:t>
            </a:r>
            <a:r>
              <a:rPr lang="en-US" sz="2000" dirty="0">
                <a:latin typeface="Rockwell" pitchFamily="18" charset="0"/>
              </a:rPr>
              <a:t> de la </a:t>
            </a:r>
            <a:r>
              <a:rPr lang="en-US" sz="2000" dirty="0" err="1" smtClean="0">
                <a:latin typeface="Rockwell" pitchFamily="18" charset="0"/>
              </a:rPr>
              <a:t>Unidad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Adjudicación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Fondos</a:t>
            </a:r>
            <a:r>
              <a:rPr lang="en-US" sz="2000" dirty="0" smtClean="0">
                <a:latin typeface="Rockwell" pitchFamily="18" charset="0"/>
              </a:rPr>
              <a:t> de la </a:t>
            </a:r>
            <a:r>
              <a:rPr lang="en-US" sz="2000" dirty="0" err="1" smtClean="0">
                <a:latin typeface="Rockwell" pitchFamily="18" charset="0"/>
              </a:rPr>
              <a:t>Oficina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>
                <a:latin typeface="Rockwell" pitchFamily="18" charset="0"/>
              </a:rPr>
              <a:t>de </a:t>
            </a:r>
            <a:r>
              <a:rPr lang="en-US" sz="2000" dirty="0" err="1">
                <a:latin typeface="Rockwell" pitchFamily="18" charset="0"/>
              </a:rPr>
              <a:t>Asuntos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Federales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 marL="0" indent="0" algn="just" eaLnBrk="1" hangingPunct="1">
              <a:lnSpc>
                <a:spcPct val="110000"/>
              </a:lnSpc>
              <a:spcBef>
                <a:spcPts val="1000"/>
              </a:spcBef>
              <a:buNone/>
            </a:pPr>
            <a:endParaRPr lang="en-US" sz="1400" dirty="0">
              <a:latin typeface="Rockwell" pitchFamily="18" charset="0"/>
            </a:endParaRPr>
          </a:p>
          <a:p>
            <a:pPr algn="just" eaLnBrk="1" hangingPunct="1">
              <a:lnSpc>
                <a:spcPct val="110000"/>
              </a:lnSpc>
              <a:spcBef>
                <a:spcPts val="1000"/>
              </a:spcBef>
              <a:buFont typeface="Wingdings" pitchFamily="2" charset="2"/>
              <a:buChar char="Ø"/>
            </a:pPr>
            <a:r>
              <a:rPr lang="en-US" sz="2000" dirty="0" err="1" smtClean="0">
                <a:latin typeface="Rockwell" pitchFamily="18" charset="0"/>
              </a:rPr>
              <a:t>Debe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>
                <a:latin typeface="Rockwell" pitchFamily="18" charset="0"/>
              </a:rPr>
              <a:t>responder a </a:t>
            </a:r>
            <a:r>
              <a:rPr lang="en-US" sz="2000" dirty="0" err="1">
                <a:latin typeface="Rockwell" pitchFamily="18" charset="0"/>
              </a:rPr>
              <a:t>las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necesidades</a:t>
            </a:r>
            <a:r>
              <a:rPr lang="en-US" sz="2000" dirty="0">
                <a:latin typeface="Rockwell" pitchFamily="18" charset="0"/>
              </a:rPr>
              <a:t> de los </a:t>
            </a:r>
            <a:r>
              <a:rPr lang="en-US" sz="2000" dirty="0" err="1">
                <a:latin typeface="Rockwell" pitchFamily="18" charset="0"/>
              </a:rPr>
              <a:t>estudiantes</a:t>
            </a:r>
            <a:r>
              <a:rPr lang="en-US" sz="2000" dirty="0">
                <a:latin typeface="Rockwell" pitchFamily="18" charset="0"/>
              </a:rPr>
              <a:t> con </a:t>
            </a:r>
            <a:r>
              <a:rPr lang="en-US" sz="2000" dirty="0" err="1">
                <a:latin typeface="Rockwell" pitchFamily="18" charset="0"/>
              </a:rPr>
              <a:t>desventajas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académicas</a:t>
            </a:r>
            <a:r>
              <a:rPr lang="en-US" sz="2000" dirty="0">
                <a:latin typeface="Rockwell" pitchFamily="18" charset="0"/>
              </a:rPr>
              <a:t>, padres, maestros y </a:t>
            </a:r>
            <a:r>
              <a:rPr lang="en-US" sz="2000" dirty="0" err="1">
                <a:latin typeface="Rockwell" pitchFamily="18" charset="0"/>
              </a:rPr>
              <a:t>directores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smtClean="0">
                <a:latin typeface="Rockwell" pitchFamily="18" charset="0"/>
              </a:rPr>
              <a:t>y </a:t>
            </a:r>
            <a:r>
              <a:rPr lang="en-US" sz="2000" dirty="0" err="1" smtClean="0">
                <a:latin typeface="Rockwell" pitchFamily="18" charset="0"/>
              </a:rPr>
              <a:t>alineado</a:t>
            </a:r>
            <a:r>
              <a:rPr lang="en-US" sz="2000" dirty="0" smtClean="0">
                <a:latin typeface="Rockwell" pitchFamily="18" charset="0"/>
              </a:rPr>
              <a:t> a </a:t>
            </a:r>
            <a:r>
              <a:rPr lang="en-US" sz="2000" dirty="0" err="1">
                <a:latin typeface="Rockwell" pitchFamily="18" charset="0"/>
              </a:rPr>
              <a:t>las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prioridades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establecidas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por</a:t>
            </a:r>
            <a:r>
              <a:rPr lang="en-US" sz="2000" dirty="0">
                <a:latin typeface="Rockwell" pitchFamily="18" charset="0"/>
              </a:rPr>
              <a:t> la </a:t>
            </a:r>
            <a:r>
              <a:rPr lang="en-US" sz="2000" u="sng" dirty="0" err="1" smtClean="0">
                <a:latin typeface="Rockwell" pitchFamily="18" charset="0"/>
              </a:rPr>
              <a:t>Subsecretaría</a:t>
            </a:r>
            <a:r>
              <a:rPr lang="en-US" sz="2000" u="sng" dirty="0" smtClean="0">
                <a:latin typeface="Rockwell" pitchFamily="18" charset="0"/>
              </a:rPr>
              <a:t> </a:t>
            </a:r>
            <a:r>
              <a:rPr lang="en-US" sz="2000" u="sng" dirty="0" err="1" smtClean="0">
                <a:latin typeface="Rockwell" pitchFamily="18" charset="0"/>
              </a:rPr>
              <a:t>para</a:t>
            </a:r>
            <a:r>
              <a:rPr lang="en-US" sz="2000" u="sng" dirty="0" smtClean="0">
                <a:latin typeface="Rockwell" pitchFamily="18" charset="0"/>
              </a:rPr>
              <a:t> </a:t>
            </a:r>
            <a:r>
              <a:rPr lang="en-US" sz="2000" u="sng" dirty="0" err="1">
                <a:latin typeface="Rockwell" pitchFamily="18" charset="0"/>
              </a:rPr>
              <a:t>Asuntos</a:t>
            </a:r>
            <a:r>
              <a:rPr lang="en-US" sz="2000" u="sng" dirty="0">
                <a:latin typeface="Rockwell" pitchFamily="18" charset="0"/>
              </a:rPr>
              <a:t>  </a:t>
            </a:r>
            <a:r>
              <a:rPr lang="en-US" sz="2000" u="sng" dirty="0" err="1" smtClean="0">
                <a:latin typeface="Rockwell" pitchFamily="18" charset="0"/>
              </a:rPr>
              <a:t>Académicos</a:t>
            </a:r>
            <a:r>
              <a:rPr lang="en-US" sz="2000" u="sng" dirty="0" smtClean="0">
                <a:latin typeface="Rockwell" pitchFamily="18" charset="0"/>
              </a:rPr>
              <a:t>.</a:t>
            </a:r>
          </a:p>
          <a:p>
            <a:pPr marL="0" indent="0" algn="just" eaLnBrk="1" hangingPunct="1">
              <a:lnSpc>
                <a:spcPct val="110000"/>
              </a:lnSpc>
              <a:spcBef>
                <a:spcPts val="1000"/>
              </a:spcBef>
              <a:buNone/>
            </a:pPr>
            <a:endParaRPr lang="en-US" sz="1400" u="sng" dirty="0">
              <a:latin typeface="Rockwell" pitchFamily="18" charset="0"/>
            </a:endParaRPr>
          </a:p>
          <a:p>
            <a:pPr algn="just" eaLnBrk="1" hangingPunct="1">
              <a:lnSpc>
                <a:spcPct val="110000"/>
              </a:lnSpc>
              <a:spcBef>
                <a:spcPts val="100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Si </a:t>
            </a:r>
            <a:r>
              <a:rPr lang="en-US" sz="2000" dirty="0" err="1" smtClean="0">
                <a:latin typeface="Rockwell" pitchFamily="18" charset="0"/>
              </a:rPr>
              <a:t>es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continuación</a:t>
            </a:r>
            <a:r>
              <a:rPr lang="en-US" sz="2000" dirty="0" smtClean="0">
                <a:latin typeface="Rockwell" pitchFamily="18" charset="0"/>
              </a:rPr>
              <a:t>, </a:t>
            </a:r>
            <a:r>
              <a:rPr lang="en-US" sz="2000" dirty="0" err="1" smtClean="0">
                <a:latin typeface="Rockwell" pitchFamily="18" charset="0"/>
              </a:rPr>
              <a:t>debe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completar</a:t>
            </a:r>
            <a:r>
              <a:rPr lang="en-US" sz="2000" dirty="0">
                <a:latin typeface="Rockwell" pitchFamily="18" charset="0"/>
              </a:rPr>
              <a:t> la </a:t>
            </a:r>
            <a:r>
              <a:rPr lang="en-US" sz="2000" dirty="0" err="1">
                <a:latin typeface="Rockwell" pitchFamily="18" charset="0"/>
              </a:rPr>
              <a:t>sección</a:t>
            </a:r>
            <a:r>
              <a:rPr lang="en-US" sz="2000" dirty="0">
                <a:latin typeface="Rockwell" pitchFamily="18" charset="0"/>
              </a:rPr>
              <a:t> de </a:t>
            </a:r>
            <a:r>
              <a:rPr lang="en-US" sz="2000" dirty="0" err="1">
                <a:latin typeface="Rockwell" pitchFamily="18" charset="0"/>
              </a:rPr>
              <a:t>Informe</a:t>
            </a:r>
            <a:r>
              <a:rPr lang="en-US" sz="2000" dirty="0">
                <a:latin typeface="Rockwell" pitchFamily="18" charset="0"/>
              </a:rPr>
              <a:t> de </a:t>
            </a:r>
            <a:r>
              <a:rPr lang="en-US" sz="2000" dirty="0" err="1">
                <a:latin typeface="Rockwell" pitchFamily="18" charset="0"/>
              </a:rPr>
              <a:t>Logros</a:t>
            </a:r>
            <a:r>
              <a:rPr lang="en-US" sz="2000" dirty="0">
                <a:latin typeface="Rockwell" pitchFamily="18" charset="0"/>
              </a:rPr>
              <a:t> en el </a:t>
            </a:r>
            <a:r>
              <a:rPr lang="en-US" sz="2000" dirty="0" err="1">
                <a:latin typeface="Rockwell" pitchFamily="18" charset="0"/>
              </a:rPr>
              <a:t>formulario</a:t>
            </a:r>
            <a:r>
              <a:rPr lang="en-US" sz="2000" dirty="0">
                <a:latin typeface="Rockwell" pitchFamily="18" charset="0"/>
              </a:rPr>
              <a:t> del </a:t>
            </a:r>
            <a:r>
              <a:rPr lang="en-US" sz="2000" dirty="0" smtClean="0">
                <a:latin typeface="Rockwell" pitchFamily="18" charset="0"/>
              </a:rPr>
              <a:t>plan.</a:t>
            </a:r>
            <a:endParaRPr lang="en-US" sz="2000" dirty="0">
              <a:latin typeface="Rockwell" pitchFamily="18" charset="0"/>
            </a:endParaRPr>
          </a:p>
          <a:p>
            <a:pPr algn="just" eaLnBrk="1" hangingPunct="1">
              <a:lnSpc>
                <a:spcPct val="110000"/>
              </a:lnSpc>
              <a:spcBef>
                <a:spcPts val="1000"/>
              </a:spcBef>
              <a:buFont typeface="Wingdings" pitchFamily="2" charset="2"/>
              <a:buChar char="v"/>
            </a:pPr>
            <a:endParaRPr lang="en-US" sz="1800" dirty="0">
              <a:latin typeface="Rockwell" pitchFamily="18" charset="0"/>
            </a:endParaRPr>
          </a:p>
          <a:p>
            <a:endParaRPr lang="en-US" sz="1800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16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59110824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746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Rockwell" pitchFamily="18" charset="0"/>
              </a:rPr>
              <a:t>Requisitos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43" y="1278924"/>
            <a:ext cx="7537450" cy="43434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endParaRPr lang="en-US" sz="2000" dirty="0" smtClean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err="1" smtClean="0">
                <a:latin typeface="Rockwell" pitchFamily="18" charset="0"/>
              </a:rPr>
              <a:t>Debe</a:t>
            </a:r>
            <a:r>
              <a:rPr lang="en-US" sz="2000" dirty="0" smtClean="0">
                <a:latin typeface="Rockwell" pitchFamily="18" charset="0"/>
              </a:rPr>
              <a:t>  </a:t>
            </a:r>
            <a:r>
              <a:rPr lang="en-US" sz="2000" dirty="0" err="1">
                <a:latin typeface="Rockwell" pitchFamily="18" charset="0"/>
              </a:rPr>
              <a:t>cumplir</a:t>
            </a:r>
            <a:r>
              <a:rPr lang="en-US" sz="2000" dirty="0">
                <a:latin typeface="Rockwell" pitchFamily="18" charset="0"/>
              </a:rPr>
              <a:t> con </a:t>
            </a:r>
            <a:r>
              <a:rPr lang="en-US" sz="2000" dirty="0" err="1">
                <a:latin typeface="Rockwell" pitchFamily="18" charset="0"/>
              </a:rPr>
              <a:t>las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fechas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establecidas</a:t>
            </a:r>
            <a:r>
              <a:rPr lang="en-US" sz="2000" dirty="0">
                <a:latin typeface="Rockwell" pitchFamily="18" charset="0"/>
              </a:rPr>
              <a:t> en el </a:t>
            </a:r>
            <a:r>
              <a:rPr lang="en-US" sz="2000" dirty="0" err="1">
                <a:latin typeface="Rockwell" pitchFamily="18" charset="0"/>
              </a:rPr>
              <a:t>ciclo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correspondiente</a:t>
            </a:r>
            <a:r>
              <a:rPr lang="en-US" sz="2000" dirty="0">
                <a:latin typeface="Rockwell" pitchFamily="18" charset="0"/>
              </a:rPr>
              <a:t> de </a:t>
            </a:r>
            <a:r>
              <a:rPr lang="en-US" sz="2000" dirty="0" err="1">
                <a:latin typeface="Rockwell" pitchFamily="18" charset="0"/>
              </a:rPr>
              <a:t>acuerdo</a:t>
            </a:r>
            <a:r>
              <a:rPr lang="en-US" sz="2000" dirty="0">
                <a:latin typeface="Rockwell" pitchFamily="18" charset="0"/>
              </a:rPr>
              <a:t> al Manual de </a:t>
            </a:r>
            <a:r>
              <a:rPr lang="en-US" sz="2000" dirty="0" err="1">
                <a:latin typeface="Rockwell" pitchFamily="18" charset="0"/>
              </a:rPr>
              <a:t>Procedimiento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para</a:t>
            </a:r>
            <a:r>
              <a:rPr lang="en-US" sz="2000" dirty="0">
                <a:latin typeface="Rockwell" pitchFamily="18" charset="0"/>
              </a:rPr>
              <a:t> la </a:t>
            </a:r>
            <a:r>
              <a:rPr lang="en-US" sz="2000" dirty="0" err="1">
                <a:latin typeface="Rockwell" pitchFamily="18" charset="0"/>
              </a:rPr>
              <a:t>Adjudicación</a:t>
            </a:r>
            <a:r>
              <a:rPr lang="en-US" sz="2000" dirty="0">
                <a:latin typeface="Rockwell" pitchFamily="18" charset="0"/>
              </a:rPr>
              <a:t> de </a:t>
            </a:r>
            <a:r>
              <a:rPr lang="en-US" sz="2000" dirty="0" err="1">
                <a:latin typeface="Rockwell" pitchFamily="18" charset="0"/>
              </a:rPr>
              <a:t>Fondos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Federales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Los planes de </a:t>
            </a:r>
            <a:r>
              <a:rPr lang="en-US" sz="2000" dirty="0" err="1" smtClean="0">
                <a:latin typeface="Rockwell" pitchFamily="18" charset="0"/>
              </a:rPr>
              <a:t>trabajo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podrían</a:t>
            </a:r>
            <a:r>
              <a:rPr lang="en-US" sz="2000" dirty="0" smtClean="0">
                <a:latin typeface="Rockwell" pitchFamily="18" charset="0"/>
              </a:rPr>
              <a:t> ser </a:t>
            </a:r>
            <a:r>
              <a:rPr lang="en-US" sz="2000" dirty="0" err="1" smtClean="0">
                <a:latin typeface="Rockwell" pitchFamily="18" charset="0"/>
              </a:rPr>
              <a:t>multifondos</a:t>
            </a:r>
            <a:r>
              <a:rPr lang="en-US" sz="2000" dirty="0" smtClean="0">
                <a:latin typeface="Rockwell" pitchFamily="18" charset="0"/>
              </a:rPr>
              <a:t>.  </a:t>
            </a:r>
            <a:r>
              <a:rPr lang="en-US" sz="2000" dirty="0" err="1" smtClean="0">
                <a:latin typeface="Rockwell" pitchFamily="18" charset="0"/>
              </a:rPr>
              <a:t>Estos</a:t>
            </a:r>
            <a:r>
              <a:rPr lang="en-US" sz="2000" dirty="0" smtClean="0">
                <a:latin typeface="Rockwell" pitchFamily="18" charset="0"/>
              </a:rPr>
              <a:t> son planes </a:t>
            </a:r>
            <a:r>
              <a:rPr lang="en-US" sz="2000" dirty="0" err="1" smtClean="0">
                <a:latin typeface="Rockwell" pitchFamily="18" charset="0"/>
              </a:rPr>
              <a:t>que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podrían</a:t>
            </a:r>
            <a:r>
              <a:rPr lang="en-US" sz="2000" dirty="0" smtClean="0">
                <a:latin typeface="Rockwell" pitchFamily="18" charset="0"/>
              </a:rPr>
              <a:t> ser </a:t>
            </a:r>
            <a:r>
              <a:rPr lang="en-US" sz="2000" dirty="0" err="1" smtClean="0">
                <a:latin typeface="Rockwell" pitchFamily="18" charset="0"/>
              </a:rPr>
              <a:t>sufragado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por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más</a:t>
            </a:r>
            <a:r>
              <a:rPr lang="en-US" sz="2000" dirty="0" smtClean="0">
                <a:latin typeface="Rockwell" pitchFamily="18" charset="0"/>
              </a:rPr>
              <a:t> de un (1) </a:t>
            </a:r>
            <a:r>
              <a:rPr lang="en-US" sz="2000" dirty="0" err="1" smtClean="0">
                <a:latin typeface="Rockwell" pitchFamily="18" charset="0"/>
              </a:rPr>
              <a:t>programa</a:t>
            </a:r>
            <a:r>
              <a:rPr lang="en-US" sz="2000" dirty="0" smtClean="0">
                <a:latin typeface="Rockwell" pitchFamily="18" charset="0"/>
              </a:rPr>
              <a:t>. 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Rockwell" pitchFamily="18" charset="0"/>
              </a:rPr>
              <a:t>Cuando</a:t>
            </a:r>
            <a:r>
              <a:rPr lang="en-US" sz="2000" dirty="0" smtClean="0">
                <a:latin typeface="Rockwell" pitchFamily="18" charset="0"/>
              </a:rPr>
              <a:t> se </a:t>
            </a:r>
            <a:r>
              <a:rPr lang="en-US" sz="2000" dirty="0" err="1" smtClean="0">
                <a:latin typeface="Rockwell" pitchFamily="18" charset="0"/>
              </a:rPr>
              <a:t>solicitan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modificaciones</a:t>
            </a:r>
            <a:r>
              <a:rPr lang="en-US" sz="2000" dirty="0" smtClean="0">
                <a:latin typeface="Rockwell" pitchFamily="18" charset="0"/>
              </a:rPr>
              <a:t> al Plan de </a:t>
            </a:r>
            <a:r>
              <a:rPr lang="en-US" sz="2000" dirty="0" err="1" smtClean="0">
                <a:latin typeface="Rockwell" pitchFamily="18" charset="0"/>
              </a:rPr>
              <a:t>Trabajo</a:t>
            </a:r>
            <a:r>
              <a:rPr lang="en-US" sz="2000" dirty="0" smtClean="0">
                <a:latin typeface="Rockwell" pitchFamily="18" charset="0"/>
              </a:rPr>
              <a:t>  el </a:t>
            </a:r>
            <a:r>
              <a:rPr lang="en-US" sz="2000" dirty="0" err="1" smtClean="0">
                <a:latin typeface="Rockwell" pitchFamily="18" charset="0"/>
              </a:rPr>
              <a:t>proponente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debe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redactar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las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mismas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una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manera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específica</a:t>
            </a:r>
            <a:r>
              <a:rPr lang="en-US" sz="2000" dirty="0" smtClean="0">
                <a:latin typeface="Rockwell" pitchFamily="18" charset="0"/>
              </a:rPr>
              <a:t> y con </a:t>
            </a:r>
            <a:r>
              <a:rPr lang="en-US" sz="2000" dirty="0" err="1" smtClean="0">
                <a:latin typeface="Rockwell" pitchFamily="18" charset="0"/>
              </a:rPr>
              <a:t>secuencia</a:t>
            </a:r>
            <a:r>
              <a:rPr lang="en-US" sz="2000" dirty="0" smtClean="0">
                <a:latin typeface="Rockwell" pitchFamily="18" charset="0"/>
              </a:rPr>
              <a:t>. No se </a:t>
            </a:r>
            <a:r>
              <a:rPr lang="en-US" sz="2000" dirty="0" err="1" smtClean="0">
                <a:latin typeface="Rockwell" pitchFamily="18" charset="0"/>
              </a:rPr>
              <a:t>debe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enmendar</a:t>
            </a:r>
            <a:r>
              <a:rPr lang="en-US" sz="2000" dirty="0" smtClean="0">
                <a:latin typeface="Rockwell" pitchFamily="18" charset="0"/>
              </a:rPr>
              <a:t>  el plan </a:t>
            </a:r>
            <a:r>
              <a:rPr lang="en-US" sz="2000" dirty="0" err="1" smtClean="0">
                <a:latin typeface="Rockwell" pitchFamily="18" charset="0"/>
              </a:rPr>
              <a:t>completo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>
              <a:buFont typeface="Wingdings" pitchFamily="2" charset="2"/>
              <a:buChar char="Ø"/>
              <a:defRPr/>
            </a:pPr>
            <a:endParaRPr lang="es-PR" sz="2000" dirty="0" smtClean="0">
              <a:latin typeface="Rockwell" pitchFamily="18" charset="0"/>
            </a:endParaRPr>
          </a:p>
          <a:p>
            <a:pPr>
              <a:defRPr/>
            </a:pPr>
            <a:endParaRPr lang="en-US" dirty="0">
              <a:latin typeface="Rockwell" pitchFamily="18" charset="0"/>
            </a:endParaRPr>
          </a:p>
          <a:p>
            <a:pPr>
              <a:defRPr/>
            </a:pPr>
            <a:endParaRPr lang="en-US" dirty="0" smtClean="0">
              <a:latin typeface="Rockwell" pitchFamily="18" charset="0"/>
            </a:endParaRPr>
          </a:p>
          <a:p>
            <a:pPr marL="0" indent="0">
              <a:buNone/>
              <a:defRPr/>
            </a:pPr>
            <a:endParaRPr lang="en-US" sz="2000" dirty="0" smtClean="0">
              <a:latin typeface="Rockwell" pitchFamily="18" charset="0"/>
            </a:endParaRPr>
          </a:p>
          <a:p>
            <a:endParaRPr lang="en-US" sz="2000" dirty="0" smtClean="0">
              <a:latin typeface="Rockwell" pitchFamily="18" charset="0"/>
            </a:endParaRPr>
          </a:p>
          <a:p>
            <a:pPr>
              <a:defRPr/>
            </a:pPr>
            <a:endParaRPr lang="en-US" sz="2000" dirty="0">
              <a:latin typeface="Rockwell" pitchFamily="18" charset="0"/>
            </a:endParaRPr>
          </a:p>
          <a:p>
            <a:pPr>
              <a:defRPr/>
            </a:pPr>
            <a:endParaRPr lang="en-US" dirty="0">
              <a:latin typeface="Rockwell" pitchFamily="18" charset="0"/>
            </a:endParaRPr>
          </a:p>
          <a:p>
            <a:endParaRPr lang="en-US" dirty="0">
              <a:latin typeface="Rockwell" pitchFamily="18" charset="0"/>
            </a:endParaRPr>
          </a:p>
          <a:p>
            <a:endParaRPr lang="en-US" dirty="0">
              <a:latin typeface="Rockwell" pitchFamily="18" charset="0"/>
            </a:endParaRPr>
          </a:p>
          <a:p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17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7080096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803"/>
            <a:ext cx="8229600" cy="849487"/>
          </a:xfrm>
        </p:spPr>
        <p:txBody>
          <a:bodyPr/>
          <a:lstStyle/>
          <a:p>
            <a:r>
              <a:rPr lang="en-US" dirty="0" err="1" smtClean="0">
                <a:latin typeface="Rockwell" pitchFamily="18" charset="0"/>
              </a:rPr>
              <a:t>Requisitos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157" y="1130643"/>
            <a:ext cx="7537450" cy="43434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  <a:defRPr/>
            </a:pPr>
            <a:endParaRPr lang="es-PR" sz="2000" dirty="0" smtClean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es-PR" sz="2000" dirty="0" smtClean="0">
                <a:latin typeface="Rockwell" pitchFamily="18" charset="0"/>
              </a:rPr>
              <a:t>Toda </a:t>
            </a:r>
            <a:r>
              <a:rPr lang="es-PR" sz="2000" dirty="0">
                <a:latin typeface="Rockwell" pitchFamily="18" charset="0"/>
              </a:rPr>
              <a:t>actividad o estrategia no establecida  en el Plan de Trabajo </a:t>
            </a:r>
            <a:r>
              <a:rPr lang="es-PR" sz="2000" dirty="0" smtClean="0">
                <a:latin typeface="Rockwell" pitchFamily="18" charset="0"/>
              </a:rPr>
              <a:t>aprobado </a:t>
            </a:r>
            <a:r>
              <a:rPr lang="es-PR" sz="2000" dirty="0">
                <a:latin typeface="Rockwell" pitchFamily="18" charset="0"/>
              </a:rPr>
              <a:t>deberá ser incluida mediante una </a:t>
            </a:r>
            <a:r>
              <a:rPr lang="es-PR" sz="2000" dirty="0">
                <a:solidFill>
                  <a:srgbClr val="FF0000"/>
                </a:solidFill>
                <a:latin typeface="Rockwell" pitchFamily="18" charset="0"/>
              </a:rPr>
              <a:t>Enmienda Programática </a:t>
            </a:r>
            <a:r>
              <a:rPr lang="es-PR" sz="2000" dirty="0">
                <a:latin typeface="Rockwell" pitchFamily="18" charset="0"/>
              </a:rPr>
              <a:t>la cuál será evaluada por el Programa de Título I-A  para ser aprobada o </a:t>
            </a:r>
            <a:r>
              <a:rPr lang="es-PR" sz="2000" dirty="0" smtClean="0">
                <a:latin typeface="Rockwell" pitchFamily="18" charset="0"/>
              </a:rPr>
              <a:t>denegada.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es-PR" sz="2000" dirty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es-PR" sz="2000" dirty="0" smtClean="0">
                <a:latin typeface="Rockwell" pitchFamily="18" charset="0"/>
              </a:rPr>
              <a:t>Cada </a:t>
            </a:r>
            <a:r>
              <a:rPr lang="es-PR" sz="2000" dirty="0">
                <a:latin typeface="Rockwell" pitchFamily="18" charset="0"/>
              </a:rPr>
              <a:t>tres </a:t>
            </a:r>
            <a:r>
              <a:rPr lang="es-PR" sz="2000" dirty="0" smtClean="0">
                <a:latin typeface="Rockwell" pitchFamily="18" charset="0"/>
              </a:rPr>
              <a:t>(3) meses </a:t>
            </a:r>
            <a:r>
              <a:rPr lang="es-PR" sz="2000" dirty="0">
                <a:latin typeface="Rockwell" pitchFamily="18" charset="0"/>
              </a:rPr>
              <a:t>se deberá someter un </a:t>
            </a:r>
            <a:r>
              <a:rPr lang="es-PR" sz="2000" dirty="0" smtClean="0">
                <a:latin typeface="Rockwell" pitchFamily="18" charset="0"/>
              </a:rPr>
              <a:t>informe </a:t>
            </a:r>
            <a:r>
              <a:rPr lang="es-PR" sz="2000" dirty="0">
                <a:latin typeface="Rockwell" pitchFamily="18" charset="0"/>
              </a:rPr>
              <a:t>de progreso a la Oficina de Asuntos Federales </a:t>
            </a:r>
            <a:r>
              <a:rPr lang="es-PR" sz="2000" dirty="0" smtClean="0">
                <a:latin typeface="Rockwell" pitchFamily="18" charset="0"/>
              </a:rPr>
              <a:t>sobre el estatus de implantación del proyecto.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es-PR" sz="2000" dirty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es-PR" sz="2000" dirty="0">
                <a:latin typeface="Rockwell" pitchFamily="18" charset="0"/>
              </a:rPr>
              <a:t>Una vez terminado el proyecto, se someterá un </a:t>
            </a:r>
            <a:r>
              <a:rPr lang="es-PR" sz="2000" dirty="0" smtClean="0">
                <a:latin typeface="Rockwell" pitchFamily="18" charset="0"/>
              </a:rPr>
              <a:t>informe  </a:t>
            </a:r>
            <a:r>
              <a:rPr lang="es-PR" sz="2000" dirty="0">
                <a:latin typeface="Rockwell" pitchFamily="18" charset="0"/>
              </a:rPr>
              <a:t>de logros a la Oficina de Asuntos Federales que demuestre cómo se lograron las metas y objetivos del </a:t>
            </a:r>
            <a:r>
              <a:rPr lang="es-PR" sz="2000" dirty="0" smtClean="0">
                <a:latin typeface="Rockwell" pitchFamily="18" charset="0"/>
              </a:rPr>
              <a:t>proyecto.</a:t>
            </a:r>
            <a:endParaRPr lang="es-PR" dirty="0">
              <a:latin typeface="Rockwell" pitchFamily="18" charset="0"/>
            </a:endParaRPr>
          </a:p>
          <a:p>
            <a:pPr algn="just" eaLnBrk="1" hangingPunct="1">
              <a:buFont typeface="Wingdings" pitchFamily="2" charset="2"/>
              <a:buChar char="Ø"/>
              <a:defRPr/>
            </a:pPr>
            <a:endParaRPr lang="es-PR" dirty="0">
              <a:solidFill>
                <a:srgbClr val="C00000"/>
              </a:solidFill>
              <a:latin typeface="Rockwell" pitchFamily="18" charset="0"/>
            </a:endParaRPr>
          </a:p>
          <a:p>
            <a:pPr eaLnBrk="1" hangingPunct="1">
              <a:buFont typeface="Wingdings" pitchFamily="2" charset="2"/>
              <a:buChar char="v"/>
              <a:defRPr/>
            </a:pPr>
            <a:endParaRPr lang="en-US" dirty="0">
              <a:solidFill>
                <a:srgbClr val="C00000"/>
              </a:solidFill>
              <a:latin typeface="Rockwell" pitchFamily="18" charset="0"/>
            </a:endParaRPr>
          </a:p>
          <a:p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18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3675483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Rockwell" pitchFamily="18" charset="0"/>
              </a:rPr>
              <a:t>Requisitos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30643"/>
            <a:ext cx="7537450" cy="43434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endParaRPr lang="es-PR" sz="2000" dirty="0" smtClean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PR" sz="2000" dirty="0" smtClean="0">
                <a:latin typeface="Rockwell" pitchFamily="18" charset="0"/>
              </a:rPr>
              <a:t>La </a:t>
            </a:r>
            <a:r>
              <a:rPr lang="es-PR" sz="2000" dirty="0">
                <a:latin typeface="Rockwell" pitchFamily="18" charset="0"/>
              </a:rPr>
              <a:t>sección 80.40 del </a:t>
            </a:r>
            <a:r>
              <a:rPr lang="es-PR" sz="2000" dirty="0" smtClean="0">
                <a:latin typeface="Rockwell" pitchFamily="18" charset="0"/>
              </a:rPr>
              <a:t>E.D.G.A.R. (“</a:t>
            </a:r>
            <a:r>
              <a:rPr lang="es-PR" sz="2000" dirty="0" err="1" smtClean="0">
                <a:latin typeface="Rockwell" pitchFamily="18" charset="0"/>
              </a:rPr>
              <a:t>Education</a:t>
            </a:r>
            <a:r>
              <a:rPr lang="es-PR" sz="2000" dirty="0" smtClean="0">
                <a:latin typeface="Rockwell" pitchFamily="18" charset="0"/>
              </a:rPr>
              <a:t> </a:t>
            </a:r>
            <a:r>
              <a:rPr lang="es-PR" sz="2000" dirty="0" err="1">
                <a:latin typeface="Rockwell" pitchFamily="18" charset="0"/>
              </a:rPr>
              <a:t>Department</a:t>
            </a:r>
            <a:r>
              <a:rPr lang="es-PR" sz="2000" dirty="0">
                <a:latin typeface="Rockwell" pitchFamily="18" charset="0"/>
              </a:rPr>
              <a:t> General </a:t>
            </a:r>
            <a:r>
              <a:rPr lang="es-PR" sz="2000" dirty="0" err="1">
                <a:latin typeface="Rockwell" pitchFamily="18" charset="0"/>
              </a:rPr>
              <a:t>Administrative</a:t>
            </a:r>
            <a:r>
              <a:rPr lang="es-PR" sz="2000" dirty="0">
                <a:latin typeface="Rockwell" pitchFamily="18" charset="0"/>
              </a:rPr>
              <a:t> </a:t>
            </a:r>
            <a:r>
              <a:rPr lang="es-PR" sz="2000" dirty="0" err="1" smtClean="0">
                <a:latin typeface="Rockwell" pitchFamily="18" charset="0"/>
              </a:rPr>
              <a:t>Regulations</a:t>
            </a:r>
            <a:r>
              <a:rPr lang="es-PR" sz="2000" dirty="0" smtClean="0">
                <a:latin typeface="Rockwell" pitchFamily="18" charset="0"/>
              </a:rPr>
              <a:t>”)  </a:t>
            </a:r>
            <a:r>
              <a:rPr lang="es-PR" sz="2000" dirty="0">
                <a:latin typeface="Rockwell" pitchFamily="18" charset="0"/>
              </a:rPr>
              <a:t>requiere que se monitoree </a:t>
            </a:r>
            <a:r>
              <a:rPr lang="es-PR" sz="2000" dirty="0" smtClean="0">
                <a:latin typeface="Rockwell" pitchFamily="18" charset="0"/>
              </a:rPr>
              <a:t>toda </a:t>
            </a:r>
            <a:r>
              <a:rPr lang="es-PR" sz="2000" dirty="0">
                <a:latin typeface="Rockwell" pitchFamily="18" charset="0"/>
              </a:rPr>
              <a:t>actividad sufragada con fondos </a:t>
            </a:r>
            <a:r>
              <a:rPr lang="es-PR" sz="2000" dirty="0" smtClean="0">
                <a:latin typeface="Rockwell" pitchFamily="18" charset="0"/>
              </a:rPr>
              <a:t>federales.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es-PR" sz="2000" dirty="0" smtClean="0">
                <a:latin typeface="Rockwell" pitchFamily="18" charset="0"/>
              </a:rPr>
              <a:t>Al </a:t>
            </a:r>
            <a:r>
              <a:rPr lang="es-PR" sz="2000" dirty="0">
                <a:latin typeface="Rockwell" pitchFamily="18" charset="0"/>
              </a:rPr>
              <a:t>momento de la </a:t>
            </a:r>
            <a:r>
              <a:rPr lang="es-PR" sz="2000" dirty="0" err="1" smtClean="0">
                <a:latin typeface="Rockwell" pitchFamily="18" charset="0"/>
              </a:rPr>
              <a:t>monitoría</a:t>
            </a:r>
            <a:r>
              <a:rPr lang="es-PR" sz="2000" dirty="0" smtClean="0">
                <a:latin typeface="Rockwell" pitchFamily="18" charset="0"/>
              </a:rPr>
              <a:t>, el proponente </a:t>
            </a:r>
            <a:r>
              <a:rPr lang="es-PR" sz="2000" dirty="0">
                <a:latin typeface="Rockwell" pitchFamily="18" charset="0"/>
              </a:rPr>
              <a:t>deberá proveer acceso al personal autorizado </a:t>
            </a:r>
            <a:r>
              <a:rPr lang="es-PR" sz="2000" dirty="0" smtClean="0">
                <a:latin typeface="Rockwell" pitchFamily="18" charset="0"/>
              </a:rPr>
              <a:t> del Programa de OAF </a:t>
            </a:r>
            <a:r>
              <a:rPr lang="es-PR" sz="2000" dirty="0">
                <a:latin typeface="Rockwell" pitchFamily="18" charset="0"/>
              </a:rPr>
              <a:t>los documentos relacionados con el </a:t>
            </a:r>
            <a:r>
              <a:rPr lang="es-PR" sz="2000" dirty="0" smtClean="0">
                <a:latin typeface="Rockwell" pitchFamily="18" charset="0"/>
              </a:rPr>
              <a:t>proyecto.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en-US" sz="2000" dirty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es-PR" sz="2000" dirty="0" smtClean="0">
                <a:latin typeface="Rockwell" pitchFamily="18" charset="0"/>
              </a:rPr>
              <a:t>La </a:t>
            </a:r>
            <a:r>
              <a:rPr lang="es-PR" sz="2000" dirty="0">
                <a:latin typeface="Rockwell" pitchFamily="18" charset="0"/>
              </a:rPr>
              <a:t>agencia podrá asignar fondos a una entidad considerada en alto riesgo aplicando condiciones y restricciones especiales en la asignación </a:t>
            </a:r>
            <a:r>
              <a:rPr lang="es-PR" sz="2000" dirty="0" smtClean="0">
                <a:latin typeface="Rockwell" pitchFamily="18" charset="0"/>
              </a:rPr>
              <a:t>otorgada  </a:t>
            </a:r>
            <a:r>
              <a:rPr lang="es-PR" sz="2000" dirty="0">
                <a:latin typeface="Rockwell" pitchFamily="18" charset="0"/>
              </a:rPr>
              <a:t>(EDGAR 34CFR Sección 80.12</a:t>
            </a:r>
            <a:r>
              <a:rPr lang="es-PR" sz="2000" dirty="0" smtClean="0">
                <a:latin typeface="Rockwell" pitchFamily="18" charset="0"/>
              </a:rPr>
              <a:t>).</a:t>
            </a:r>
          </a:p>
          <a:p>
            <a:pPr marL="342900" lvl="3" indent="-342900" algn="just">
              <a:buFont typeface="Wingdings" pitchFamily="2" charset="2"/>
              <a:buChar char="Ø"/>
              <a:defRPr/>
            </a:pPr>
            <a:endParaRPr lang="es-PR" dirty="0" smtClean="0">
              <a:latin typeface="Rockwell" pitchFamily="18" charset="0"/>
            </a:endParaRPr>
          </a:p>
          <a:p>
            <a:pPr marL="342900" lvl="3" indent="-342900">
              <a:buFont typeface="Wingdings" pitchFamily="2" charset="2"/>
              <a:buChar char="v"/>
              <a:defRPr/>
            </a:pPr>
            <a:endParaRPr lang="en-US" dirty="0">
              <a:latin typeface="Rockwell" pitchFamily="18" charset="0"/>
            </a:endParaRPr>
          </a:p>
          <a:p>
            <a:pPr>
              <a:defRPr/>
            </a:pPr>
            <a:endParaRPr lang="en-US" sz="2000" dirty="0" smtClean="0">
              <a:latin typeface="Rockwell" pitchFamily="18" charset="0"/>
            </a:endParaRPr>
          </a:p>
          <a:p>
            <a:pPr>
              <a:defRPr/>
            </a:pPr>
            <a:endParaRPr lang="en-US" dirty="0" smtClean="0">
              <a:latin typeface="Rockwell" pitchFamily="18" charset="0"/>
            </a:endParaRPr>
          </a:p>
          <a:p>
            <a:pPr marL="0" indent="0">
              <a:buNone/>
              <a:defRPr/>
            </a:pPr>
            <a:endParaRPr lang="en-US" dirty="0" smtClean="0">
              <a:latin typeface="Rockwell" pitchFamily="18" charset="0"/>
            </a:endParaRPr>
          </a:p>
          <a:p>
            <a:pPr>
              <a:defRPr/>
            </a:pPr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19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1907815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Rockwell" pitchFamily="18" charset="0"/>
              </a:rPr>
              <a:t>Transacciones</a:t>
            </a:r>
            <a:r>
              <a:rPr lang="en-US" dirty="0" smtClean="0">
                <a:latin typeface="Rockwell" pitchFamily="18" charset="0"/>
              </a:rPr>
              <a:t> </a:t>
            </a:r>
            <a:r>
              <a:rPr lang="en-US" dirty="0" err="1" smtClean="0">
                <a:latin typeface="Rockwell" pitchFamily="18" charset="0"/>
              </a:rPr>
              <a:t>Fiscales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latin typeface="Rockwell" pitchFamily="18" charset="0"/>
              </a:rPr>
              <a:t>El </a:t>
            </a:r>
            <a:r>
              <a:rPr lang="en-US" sz="2000" dirty="0" err="1">
                <a:latin typeface="Rockwell" pitchFamily="18" charset="0"/>
              </a:rPr>
              <a:t>presupuesto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solicitado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debe</a:t>
            </a:r>
            <a:r>
              <a:rPr lang="en-US" sz="2000" dirty="0">
                <a:latin typeface="Rockwell" pitchFamily="18" charset="0"/>
              </a:rPr>
              <a:t> ser </a:t>
            </a:r>
            <a:r>
              <a:rPr lang="en-US" sz="2000" b="1" dirty="0" err="1" smtClean="0">
                <a:solidFill>
                  <a:srgbClr val="FF0000"/>
                </a:solidFill>
                <a:latin typeface="Rockwell" pitchFamily="18" charset="0"/>
              </a:rPr>
              <a:t>permisible</a:t>
            </a:r>
            <a:r>
              <a:rPr lang="en-US" sz="2000" b="1" dirty="0" smtClean="0">
                <a:solidFill>
                  <a:srgbClr val="FF0000"/>
                </a:solidFill>
                <a:latin typeface="Rockwell" pitchFamily="18" charset="0"/>
              </a:rPr>
              <a:t>, </a:t>
            </a:r>
            <a:r>
              <a:rPr lang="en-US" sz="2000" b="1" dirty="0" err="1">
                <a:solidFill>
                  <a:srgbClr val="FF0000"/>
                </a:solidFill>
                <a:latin typeface="Rockwell" pitchFamily="18" charset="0"/>
              </a:rPr>
              <a:t>razonable</a:t>
            </a:r>
            <a:r>
              <a:rPr lang="en-US" sz="2000" b="1" dirty="0">
                <a:solidFill>
                  <a:srgbClr val="FF0000"/>
                </a:solidFill>
                <a:latin typeface="Rockwell" pitchFamily="18" charset="0"/>
              </a:rPr>
              <a:t> y </a:t>
            </a:r>
            <a:r>
              <a:rPr lang="en-US" sz="2000" b="1" dirty="0" err="1">
                <a:solidFill>
                  <a:srgbClr val="FF0000"/>
                </a:solidFill>
                <a:latin typeface="Rockwell" pitchFamily="18" charset="0"/>
              </a:rPr>
              <a:t>necesario</a:t>
            </a:r>
            <a:r>
              <a:rPr lang="en-US" sz="2000" dirty="0">
                <a:latin typeface="Rockwell" pitchFamily="18" charset="0"/>
              </a:rPr>
              <a:t> y </a:t>
            </a:r>
            <a:r>
              <a:rPr lang="en-US" sz="2000" dirty="0" err="1">
                <a:latin typeface="Rockwell" pitchFamily="18" charset="0"/>
              </a:rPr>
              <a:t>debe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demostrar</a:t>
            </a:r>
            <a:r>
              <a:rPr lang="en-US" sz="2000" dirty="0">
                <a:latin typeface="Rockwell" pitchFamily="18" charset="0"/>
              </a:rPr>
              <a:t> la </a:t>
            </a:r>
            <a:r>
              <a:rPr lang="en-US" sz="2000" dirty="0" err="1">
                <a:latin typeface="Rockwell" pitchFamily="18" charset="0"/>
              </a:rPr>
              <a:t>relación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directa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que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existe</a:t>
            </a:r>
            <a:r>
              <a:rPr lang="en-US" sz="2000" dirty="0">
                <a:latin typeface="Rockwell" pitchFamily="18" charset="0"/>
              </a:rPr>
              <a:t> entre </a:t>
            </a:r>
            <a:r>
              <a:rPr lang="en-US" sz="2000" dirty="0" err="1">
                <a:latin typeface="Rockwell" pitchFamily="18" charset="0"/>
              </a:rPr>
              <a:t>éste</a:t>
            </a:r>
            <a:r>
              <a:rPr lang="en-US" sz="2000" dirty="0">
                <a:latin typeface="Rockwell" pitchFamily="18" charset="0"/>
              </a:rPr>
              <a:t> y el plan de </a:t>
            </a:r>
            <a:r>
              <a:rPr lang="en-US" sz="2000" dirty="0" err="1">
                <a:latin typeface="Rockwell" pitchFamily="18" charset="0"/>
              </a:rPr>
              <a:t>trabajo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propuesto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PR" sz="2000" dirty="0">
                <a:latin typeface="Rockwell" pitchFamily="18" charset="0"/>
              </a:rPr>
              <a:t>Una vez se </a:t>
            </a:r>
            <a:r>
              <a:rPr lang="es-PR" sz="2000" dirty="0" smtClean="0">
                <a:latin typeface="Rockwell" pitchFamily="18" charset="0"/>
              </a:rPr>
              <a:t>aprueba </a:t>
            </a:r>
            <a:r>
              <a:rPr lang="es-PR" sz="2000" dirty="0">
                <a:latin typeface="Rockwell" pitchFamily="18" charset="0"/>
              </a:rPr>
              <a:t>el Plan de </a:t>
            </a:r>
            <a:r>
              <a:rPr lang="es-PR" sz="2000" dirty="0" smtClean="0">
                <a:latin typeface="Rockwell" pitchFamily="18" charset="0"/>
              </a:rPr>
              <a:t>Trabajo, </a:t>
            </a:r>
            <a:r>
              <a:rPr lang="es-PR" sz="2000" dirty="0">
                <a:latin typeface="Rockwell" pitchFamily="18" charset="0"/>
              </a:rPr>
              <a:t>se trabaja el Desglose Presupuestario o la Adjudicación de </a:t>
            </a:r>
            <a:r>
              <a:rPr lang="es-PR" sz="2000" dirty="0" smtClean="0">
                <a:latin typeface="Rockwell" pitchFamily="18" charset="0"/>
              </a:rPr>
              <a:t>Fondos, es decir el Presupuesto.</a:t>
            </a:r>
            <a:endParaRPr lang="es-PR" sz="2000" dirty="0">
              <a:latin typeface="Rockwell" pitchFamily="18" charset="0"/>
            </a:endParaRPr>
          </a:p>
          <a:p>
            <a:pPr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PR" sz="2000" dirty="0">
                <a:latin typeface="Rockwell" pitchFamily="18" charset="0"/>
              </a:rPr>
              <a:t>La Oficina </a:t>
            </a:r>
            <a:r>
              <a:rPr lang="es-PR" sz="2000" dirty="0" smtClean="0">
                <a:latin typeface="Rockwell" pitchFamily="18" charset="0"/>
              </a:rPr>
              <a:t>Central de Compras </a:t>
            </a:r>
            <a:r>
              <a:rPr lang="es-PR" sz="2000" dirty="0">
                <a:latin typeface="Rockwell" pitchFamily="18" charset="0"/>
              </a:rPr>
              <a:t>del </a:t>
            </a:r>
            <a:r>
              <a:rPr lang="es-PR" sz="2000" dirty="0" smtClean="0">
                <a:latin typeface="Rockwell" pitchFamily="18" charset="0"/>
              </a:rPr>
              <a:t>D.E. </a:t>
            </a:r>
            <a:r>
              <a:rPr lang="es-PR" sz="2000" dirty="0">
                <a:latin typeface="Rockwell" pitchFamily="18" charset="0"/>
              </a:rPr>
              <a:t>es </a:t>
            </a:r>
            <a:r>
              <a:rPr lang="es-PR" sz="2000" dirty="0" smtClean="0">
                <a:latin typeface="Rockwell" pitchFamily="18" charset="0"/>
              </a:rPr>
              <a:t>quien </a:t>
            </a:r>
            <a:r>
              <a:rPr lang="es-PR" sz="2000" dirty="0">
                <a:latin typeface="Rockwell" pitchFamily="18" charset="0"/>
              </a:rPr>
              <a:t>tiene la responsabilidad de realizar las compras necesarias por los programas para el desarrollo de sus actividades mediante  los reglamentos establecidos y </a:t>
            </a:r>
            <a:r>
              <a:rPr lang="es-PR" sz="2000" dirty="0" smtClean="0">
                <a:latin typeface="Rockwell" pitchFamily="18" charset="0"/>
              </a:rPr>
              <a:t>aplicables.</a:t>
            </a:r>
            <a:endParaRPr lang="es-PR" sz="2000" dirty="0">
              <a:latin typeface="Rockwell" pitchFamily="18" charset="0"/>
            </a:endParaRPr>
          </a:p>
          <a:p>
            <a:pPr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2000" dirty="0">
              <a:latin typeface="Rockwell" pitchFamily="18" charset="0"/>
            </a:endParaRPr>
          </a:p>
          <a:p>
            <a:pPr marL="685800" lvl="3" indent="-457200"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itchFamily="34" charset="0"/>
              <a:buChar char="•"/>
              <a:defRPr/>
            </a:pPr>
            <a:endParaRPr lang="en-US" sz="1800" dirty="0">
              <a:latin typeface="Rockwell" pitchFamily="18" charset="0"/>
            </a:endParaRPr>
          </a:p>
          <a:p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20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880417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6089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Rockwell" pitchFamily="18" charset="0"/>
              </a:rPr>
              <a:t>Transacciones</a:t>
            </a:r>
            <a:r>
              <a:rPr lang="en-US" dirty="0" smtClean="0">
                <a:latin typeface="Rockwell" pitchFamily="18" charset="0"/>
              </a:rPr>
              <a:t> </a:t>
            </a:r>
            <a:r>
              <a:rPr lang="en-US" dirty="0" err="1">
                <a:latin typeface="Rockwell" pitchFamily="18" charset="0"/>
              </a:rPr>
              <a:t>Fiscales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7140"/>
            <a:ext cx="7537450" cy="4701746"/>
          </a:xfrm>
        </p:spPr>
        <p:txBody>
          <a:bodyPr/>
          <a:lstStyle/>
          <a:p>
            <a:pPr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PR" sz="2000" dirty="0">
                <a:latin typeface="Rockwell" pitchFamily="18" charset="0"/>
              </a:rPr>
              <a:t>Para realizar </a:t>
            </a:r>
            <a:r>
              <a:rPr lang="es-PR" sz="2000" dirty="0">
                <a:solidFill>
                  <a:srgbClr val="FF0000"/>
                </a:solidFill>
                <a:latin typeface="Rockwell" pitchFamily="18" charset="0"/>
              </a:rPr>
              <a:t>T</a:t>
            </a:r>
            <a:r>
              <a:rPr lang="es-PR" sz="2000" dirty="0" smtClean="0">
                <a:solidFill>
                  <a:srgbClr val="FF0000"/>
                </a:solidFill>
                <a:latin typeface="Rockwell" pitchFamily="18" charset="0"/>
              </a:rPr>
              <a:t>ransferencias </a:t>
            </a:r>
            <a:r>
              <a:rPr lang="es-PR" sz="2000" dirty="0">
                <a:solidFill>
                  <a:srgbClr val="FF0000"/>
                </a:solidFill>
                <a:latin typeface="Rockwell" pitchFamily="18" charset="0"/>
              </a:rPr>
              <a:t>de </a:t>
            </a:r>
            <a:r>
              <a:rPr lang="es-PR" sz="2000" dirty="0" smtClean="0">
                <a:solidFill>
                  <a:srgbClr val="FF0000"/>
                </a:solidFill>
                <a:latin typeface="Rockwell" pitchFamily="18" charset="0"/>
              </a:rPr>
              <a:t>Fondos </a:t>
            </a:r>
            <a:r>
              <a:rPr lang="es-PR" sz="2000" dirty="0">
                <a:latin typeface="Rockwell" pitchFamily="18" charset="0"/>
              </a:rPr>
              <a:t>entre </a:t>
            </a:r>
            <a:r>
              <a:rPr lang="es-PR" sz="2000" dirty="0" smtClean="0">
                <a:latin typeface="Rockwell" pitchFamily="18" charset="0"/>
              </a:rPr>
              <a:t>partidas, </a:t>
            </a:r>
            <a:r>
              <a:rPr lang="es-PR" sz="2000" dirty="0">
                <a:latin typeface="Rockwell" pitchFamily="18" charset="0"/>
              </a:rPr>
              <a:t>el solicitante deberá completar el documento de petición en el cuál expresará de forma narrativa y </a:t>
            </a:r>
            <a:r>
              <a:rPr lang="es-PR" sz="2000" dirty="0" smtClean="0">
                <a:latin typeface="Rockwell" pitchFamily="18" charset="0"/>
              </a:rPr>
              <a:t>numérica </a:t>
            </a:r>
            <a:r>
              <a:rPr lang="es-PR" sz="2000" dirty="0">
                <a:latin typeface="Rockwell" pitchFamily="18" charset="0"/>
              </a:rPr>
              <a:t>el cambio </a:t>
            </a:r>
            <a:r>
              <a:rPr lang="es-PR" sz="2000" dirty="0" smtClean="0">
                <a:latin typeface="Rockwell" pitchFamily="18" charset="0"/>
              </a:rPr>
              <a:t>deseado. </a:t>
            </a:r>
            <a:endParaRPr lang="es-PR" sz="2000" dirty="0">
              <a:latin typeface="Rockwell" pitchFamily="18" charset="0"/>
            </a:endParaRPr>
          </a:p>
          <a:p>
            <a:pPr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PR" sz="2000" dirty="0">
                <a:latin typeface="Rockwell" pitchFamily="18" charset="0"/>
              </a:rPr>
              <a:t>Si el cambio solicitado es crear una partida no contemplada en el presupuesto </a:t>
            </a:r>
            <a:r>
              <a:rPr lang="es-PR" sz="2000" dirty="0" smtClean="0">
                <a:latin typeface="Rockwell" pitchFamily="18" charset="0"/>
              </a:rPr>
              <a:t>inicial, </a:t>
            </a:r>
            <a:r>
              <a:rPr lang="es-PR" sz="2000" dirty="0">
                <a:latin typeface="Rockwell" pitchFamily="18" charset="0"/>
              </a:rPr>
              <a:t>deberá preparar </a:t>
            </a:r>
            <a:r>
              <a:rPr lang="es-PR" sz="2000" dirty="0" smtClean="0">
                <a:latin typeface="Rockwell" pitchFamily="18" charset="0"/>
              </a:rPr>
              <a:t>una </a:t>
            </a:r>
            <a:r>
              <a:rPr lang="es-PR" sz="2000" dirty="0">
                <a:solidFill>
                  <a:srgbClr val="FF0000"/>
                </a:solidFill>
                <a:latin typeface="Rockwell" pitchFamily="18" charset="0"/>
              </a:rPr>
              <a:t>Enmienda </a:t>
            </a:r>
            <a:r>
              <a:rPr lang="es-PR" sz="2000" dirty="0" smtClean="0">
                <a:solidFill>
                  <a:srgbClr val="FF0000"/>
                </a:solidFill>
                <a:latin typeface="Rockwell" pitchFamily="18" charset="0"/>
              </a:rPr>
              <a:t>Programática y Fiscal</a:t>
            </a:r>
            <a:r>
              <a:rPr lang="es-PR" sz="2000" dirty="0" smtClean="0">
                <a:latin typeface="Rockwell" pitchFamily="18" charset="0"/>
              </a:rPr>
              <a:t> </a:t>
            </a:r>
            <a:r>
              <a:rPr lang="es-PR" sz="2000" dirty="0">
                <a:latin typeface="Rockwell" pitchFamily="18" charset="0"/>
              </a:rPr>
              <a:t>la cuál será evaluada en el Programa de Título I-A y será autorizada o </a:t>
            </a:r>
            <a:r>
              <a:rPr lang="es-PR" sz="2000" dirty="0" smtClean="0">
                <a:latin typeface="Rockwell" pitchFamily="18" charset="0"/>
              </a:rPr>
              <a:t>denegada. </a:t>
            </a:r>
          </a:p>
          <a:p>
            <a:pPr algn="just" eaLnBrk="1" fontAlgn="auto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PR" sz="2000" dirty="0" smtClean="0">
                <a:latin typeface="Rockwell" pitchFamily="18" charset="0"/>
              </a:rPr>
              <a:t>Una </a:t>
            </a:r>
            <a:r>
              <a:rPr lang="es-PR" sz="2000" dirty="0">
                <a:latin typeface="Rockwell" pitchFamily="18" charset="0"/>
              </a:rPr>
              <a:t>vez autorizada la transacción por el personal </a:t>
            </a:r>
            <a:r>
              <a:rPr lang="es-PR" sz="2000" dirty="0" smtClean="0">
                <a:latin typeface="Rockwell" pitchFamily="18" charset="0"/>
              </a:rPr>
              <a:t>concerniente, ésta </a:t>
            </a:r>
            <a:r>
              <a:rPr lang="es-PR" sz="2000" dirty="0">
                <a:latin typeface="Rockwell" pitchFamily="18" charset="0"/>
              </a:rPr>
              <a:t>será registrada en SIFDE por el Oficial </a:t>
            </a:r>
            <a:r>
              <a:rPr lang="es-PR" sz="2000" dirty="0" smtClean="0">
                <a:latin typeface="Rockwell" pitchFamily="18" charset="0"/>
              </a:rPr>
              <a:t>Fiscal.  La </a:t>
            </a:r>
            <a:r>
              <a:rPr lang="es-PR" sz="2000" dirty="0">
                <a:latin typeface="Rockwell" pitchFamily="18" charset="0"/>
              </a:rPr>
              <a:t>Oficina de Presupuesto finalizará la </a:t>
            </a:r>
            <a:r>
              <a:rPr lang="es-PR" sz="2000" dirty="0" smtClean="0">
                <a:latin typeface="Rockwell" pitchFamily="18" charset="0"/>
              </a:rPr>
              <a:t>transacción.</a:t>
            </a:r>
            <a:endParaRPr lang="en-US" sz="2000" dirty="0">
              <a:latin typeface="Rockwell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21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5712676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87822"/>
            <a:ext cx="7581900" cy="9413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Rockwell" pitchFamily="18" charset="0"/>
              </a:rPr>
              <a:t>Transacciones</a:t>
            </a:r>
            <a:r>
              <a:rPr lang="en-US" dirty="0" smtClean="0">
                <a:latin typeface="Rockwell" pitchFamily="18" charset="0"/>
              </a:rPr>
              <a:t> </a:t>
            </a:r>
            <a:r>
              <a:rPr lang="en-US" dirty="0" err="1">
                <a:latin typeface="Rockwell" pitchFamily="18" charset="0"/>
              </a:rPr>
              <a:t>Fiscales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723900" y="1107347"/>
            <a:ext cx="7537450" cy="4922749"/>
          </a:xfrm>
        </p:spPr>
        <p:txBody>
          <a:bodyPr>
            <a:normAutofit lnSpcReduction="10000"/>
          </a:bodyPr>
          <a:lstStyle/>
          <a:p>
            <a:pPr algn="just" eaLnBrk="1" fontAlgn="auto" hangingPunct="1"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PR" sz="2000" dirty="0" smtClean="0">
                <a:latin typeface="Rockwell" pitchFamily="18" charset="0"/>
              </a:rPr>
              <a:t>Toda </a:t>
            </a:r>
            <a:r>
              <a:rPr lang="es-PR" sz="2000" dirty="0">
                <a:latin typeface="Rockwell" pitchFamily="18" charset="0"/>
              </a:rPr>
              <a:t>contratación de Servicios </a:t>
            </a:r>
            <a:r>
              <a:rPr lang="es-PR" sz="2000" dirty="0" smtClean="0">
                <a:latin typeface="Rockwell" pitchFamily="18" charset="0"/>
              </a:rPr>
              <a:t>Personales (Jornadas </a:t>
            </a:r>
            <a:r>
              <a:rPr lang="es-PR" sz="2000" dirty="0">
                <a:latin typeface="Rockwell" pitchFamily="18" charset="0"/>
              </a:rPr>
              <a:t>Parciales) debe ser </a:t>
            </a:r>
            <a:r>
              <a:rPr lang="es-PR" sz="2000" dirty="0" smtClean="0">
                <a:latin typeface="Rockwell" pitchFamily="18" charset="0"/>
              </a:rPr>
              <a:t>autorizada </a:t>
            </a:r>
            <a:r>
              <a:rPr lang="es-PR" sz="2000" dirty="0">
                <a:latin typeface="Rockwell" pitchFamily="18" charset="0"/>
              </a:rPr>
              <a:t>por la Oficina de Asuntos Federales </a:t>
            </a:r>
            <a:r>
              <a:rPr lang="es-PR" sz="2000" dirty="0" smtClean="0">
                <a:latin typeface="Rockwell" pitchFamily="18" charset="0"/>
              </a:rPr>
              <a:t>y conlleva </a:t>
            </a:r>
            <a:r>
              <a:rPr lang="es-PR" sz="2000" dirty="0">
                <a:latin typeface="Rockwell" pitchFamily="18" charset="0"/>
              </a:rPr>
              <a:t>los </a:t>
            </a:r>
            <a:r>
              <a:rPr lang="es-PR" sz="2000" dirty="0" smtClean="0">
                <a:latin typeface="Rockwell" pitchFamily="18" charset="0"/>
              </a:rPr>
              <a:t>vistos </a:t>
            </a:r>
            <a:r>
              <a:rPr lang="es-PR" sz="2000" dirty="0">
                <a:latin typeface="Rockwell" pitchFamily="18" charset="0"/>
              </a:rPr>
              <a:t>b</a:t>
            </a:r>
            <a:r>
              <a:rPr lang="es-PR" sz="2000" dirty="0" smtClean="0">
                <a:latin typeface="Rockwell" pitchFamily="18" charset="0"/>
              </a:rPr>
              <a:t>uenos de:</a:t>
            </a:r>
          </a:p>
          <a:p>
            <a:pPr marL="685800" lvl="3" indent="-457200" algn="just" eaLnBrk="1" fontAlgn="auto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 smtClean="0">
                <a:latin typeface="Rockwell" pitchFamily="18" charset="0"/>
              </a:rPr>
              <a:t>Secretario(a) Auxiliar o director de oficina</a:t>
            </a:r>
            <a:endParaRPr lang="es-PR" dirty="0">
              <a:latin typeface="Rockwell" pitchFamily="18" charset="0"/>
            </a:endParaRPr>
          </a:p>
          <a:p>
            <a:pPr marL="685800" lvl="3" indent="-457200" algn="just" eaLnBrk="1" fontAlgn="auto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 smtClean="0">
                <a:latin typeface="Rockwell" pitchFamily="18" charset="0"/>
              </a:rPr>
              <a:t>Subsecretaría </a:t>
            </a:r>
            <a:r>
              <a:rPr lang="es-PR" dirty="0">
                <a:latin typeface="Rockwell" pitchFamily="18" charset="0"/>
              </a:rPr>
              <a:t>de Asuntos Académicos</a:t>
            </a:r>
          </a:p>
          <a:p>
            <a:pPr marL="685800" lvl="3" indent="-457200" algn="just" eaLnBrk="1" fontAlgn="auto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 smtClean="0">
                <a:latin typeface="Rockwell" pitchFamily="18" charset="0"/>
              </a:rPr>
              <a:t>Subsecretario </a:t>
            </a:r>
            <a:r>
              <a:rPr lang="es-PR" dirty="0">
                <a:latin typeface="Rockwell" pitchFamily="18" charset="0"/>
              </a:rPr>
              <a:t>de Administración </a:t>
            </a:r>
            <a:endParaRPr lang="es-PR" dirty="0" smtClean="0">
              <a:latin typeface="Rockwell" pitchFamily="18" charset="0"/>
            </a:endParaRPr>
          </a:p>
          <a:p>
            <a:pPr marL="685800" lvl="3" indent="-457200" algn="just" eaLnBrk="1" fontAlgn="auto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s-PR" dirty="0" smtClean="0">
                <a:latin typeface="Rockwell" pitchFamily="18" charset="0"/>
              </a:rPr>
              <a:t>Secretario de Educación</a:t>
            </a:r>
          </a:p>
          <a:p>
            <a:pPr marL="228600" lvl="3" indent="0" algn="just" eaLnBrk="1" fontAlgn="auto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None/>
              <a:defRPr/>
            </a:pPr>
            <a:endParaRPr lang="es-PR" sz="1800" dirty="0">
              <a:latin typeface="Rockwell" pitchFamily="18" charset="0"/>
            </a:endParaRP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es-PR" sz="2000" dirty="0" smtClean="0">
                <a:latin typeface="Rockwell" pitchFamily="18" charset="0"/>
              </a:rPr>
              <a:t>Todo </a:t>
            </a:r>
            <a:r>
              <a:rPr lang="es-PR" sz="2000" dirty="0">
                <a:latin typeface="Rockwell" pitchFamily="18" charset="0"/>
              </a:rPr>
              <a:t>r</a:t>
            </a:r>
            <a:r>
              <a:rPr lang="es-PR" sz="2000" dirty="0" smtClean="0">
                <a:latin typeface="Rockwell" pitchFamily="18" charset="0"/>
              </a:rPr>
              <a:t>esidencial y actividad conlleva </a:t>
            </a:r>
            <a:r>
              <a:rPr lang="es-PR" sz="2000" dirty="0">
                <a:latin typeface="Rockwell" pitchFamily="18" charset="0"/>
              </a:rPr>
              <a:t>la autorización de la Oficina de Asuntos Federales para luego tramitar los arreglos necesarios para la realización de dicha actividad</a:t>
            </a:r>
            <a:r>
              <a:rPr lang="es-PR" sz="2000" dirty="0" smtClean="0">
                <a:latin typeface="Rockwell" pitchFamily="18" charset="0"/>
              </a:rPr>
              <a:t>.</a:t>
            </a:r>
          </a:p>
          <a:p>
            <a:pPr algn="just" eaLnBrk="1" hangingPunct="1">
              <a:buFont typeface="Wingdings" pitchFamily="2" charset="2"/>
              <a:buChar char="Ø"/>
              <a:defRPr/>
            </a:pPr>
            <a:endParaRPr lang="es-PR" sz="2000" dirty="0" smtClean="0">
              <a:latin typeface="Rockwell" pitchFamily="18" charset="0"/>
            </a:endParaRP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es-PR" sz="2000" dirty="0">
                <a:latin typeface="Rockwell" pitchFamily="18" charset="0"/>
              </a:rPr>
              <a:t>Toda contratación de Servicios Profesionales y Consultivos se realiza a través de la Unidad de Servicios Profesionales de la Oficina de Asuntos </a:t>
            </a:r>
            <a:r>
              <a:rPr lang="es-PR" sz="2000" dirty="0" smtClean="0">
                <a:latin typeface="Rockwell" pitchFamily="18" charset="0"/>
              </a:rPr>
              <a:t>Federales.</a:t>
            </a:r>
          </a:p>
          <a:p>
            <a:pPr marL="0" indent="0" algn="just" eaLnBrk="1" hangingPunct="1">
              <a:buNone/>
              <a:defRPr/>
            </a:pPr>
            <a:endParaRPr lang="es-PR" sz="1800" dirty="0" smtClean="0">
              <a:latin typeface="Rockwell" pitchFamily="18" charset="0"/>
            </a:endParaRPr>
          </a:p>
          <a:p>
            <a:pPr eaLnBrk="1" hangingPunct="1">
              <a:buFont typeface="Wingdings" pitchFamily="2" charset="2"/>
              <a:buChar char="v"/>
            </a:pPr>
            <a:endParaRPr lang="es-PR" sz="2000" dirty="0" smtClean="0">
              <a:latin typeface="Rockwell" pitchFamily="18" charset="0"/>
            </a:endParaRPr>
          </a:p>
          <a:p>
            <a:pPr marL="0" indent="0" algn="just" eaLnBrk="1" hangingPunct="1">
              <a:buNone/>
              <a:defRPr/>
            </a:pPr>
            <a:endParaRPr lang="es-PR" sz="2000" dirty="0" smtClean="0">
              <a:latin typeface="Rockwell" pitchFamily="18" charset="0"/>
            </a:endParaRPr>
          </a:p>
          <a:p>
            <a:pPr eaLnBrk="1" hangingPunct="1"/>
            <a:endParaRPr lang="en-US" dirty="0">
              <a:latin typeface="Rockwell" pitchFamily="18" charset="0"/>
            </a:endParaRPr>
          </a:p>
          <a:p>
            <a:pPr marL="0" indent="0" eaLnBrk="1" hangingPunct="1">
              <a:buNone/>
            </a:pPr>
            <a:endParaRPr lang="en-US" dirty="0" smtClean="0"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05234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247"/>
            <a:ext cx="8229600" cy="866265"/>
          </a:xfrm>
        </p:spPr>
        <p:txBody>
          <a:bodyPr/>
          <a:lstStyle/>
          <a:p>
            <a:r>
              <a:rPr lang="en-US" sz="2800" dirty="0" err="1" smtClean="0">
                <a:latin typeface="Rockwell" pitchFamily="18" charset="0"/>
              </a:rPr>
              <a:t>Razones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frecuentes</a:t>
            </a:r>
            <a:r>
              <a:rPr lang="en-US" sz="2800" dirty="0" smtClean="0">
                <a:latin typeface="Rockwell" pitchFamily="18" charset="0"/>
              </a:rPr>
              <a:t> de </a:t>
            </a:r>
            <a:r>
              <a:rPr lang="en-US" sz="2800" dirty="0" err="1" smtClean="0">
                <a:latin typeface="Rockwell" pitchFamily="18" charset="0"/>
              </a:rPr>
              <a:t>denegación</a:t>
            </a:r>
            <a:endParaRPr lang="en-US" sz="28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0" y="1075037"/>
            <a:ext cx="8254767" cy="515276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000" dirty="0" err="1" smtClean="0">
                <a:latin typeface="Rockwell" pitchFamily="18" charset="0"/>
              </a:rPr>
              <a:t>Carece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estudio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>
                <a:latin typeface="Rockwell" pitchFamily="18" charset="0"/>
              </a:rPr>
              <a:t>de </a:t>
            </a:r>
            <a:r>
              <a:rPr lang="en-US" sz="2000" dirty="0" err="1" smtClean="0">
                <a:latin typeface="Rockwell" pitchFamily="18" charset="0"/>
              </a:rPr>
              <a:t>necesidades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err="1" smtClean="0">
                <a:latin typeface="Rockwell" pitchFamily="18" charset="0"/>
              </a:rPr>
              <a:t>Carece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metodología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>
                <a:latin typeface="Rockwell" pitchFamily="18" charset="0"/>
              </a:rPr>
              <a:t>y </a:t>
            </a:r>
            <a:r>
              <a:rPr lang="en-US" sz="2000" dirty="0" smtClean="0">
                <a:latin typeface="Rockwell" pitchFamily="18" charset="0"/>
              </a:rPr>
              <a:t>/o </a:t>
            </a:r>
            <a:r>
              <a:rPr lang="en-US" sz="2000" dirty="0" err="1" smtClean="0">
                <a:latin typeface="Rockwell" pitchFamily="18" charset="0"/>
              </a:rPr>
              <a:t>criterios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selección</a:t>
            </a:r>
            <a:r>
              <a:rPr lang="en-US" sz="2000" dirty="0" smtClean="0">
                <a:latin typeface="Rockwell" pitchFamily="18" charset="0"/>
              </a:rPr>
              <a:t> de la </a:t>
            </a:r>
            <a:r>
              <a:rPr lang="en-US" sz="2000" dirty="0" err="1">
                <a:latin typeface="Rockwell" pitchFamily="18" charset="0"/>
              </a:rPr>
              <a:t>población</a:t>
            </a:r>
            <a:r>
              <a:rPr lang="en-US" sz="2000" dirty="0">
                <a:latin typeface="Rockwell" pitchFamily="18" charset="0"/>
              </a:rPr>
              <a:t> a </a:t>
            </a:r>
            <a:r>
              <a:rPr lang="en-US" sz="2000" dirty="0" err="1" smtClean="0">
                <a:latin typeface="Rockwell" pitchFamily="18" charset="0"/>
              </a:rPr>
              <a:t>impactarse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err="1" smtClean="0">
                <a:latin typeface="Rockwell" pitchFamily="18" charset="0"/>
              </a:rPr>
              <a:t>Objetivos</a:t>
            </a:r>
            <a:r>
              <a:rPr lang="en-US" sz="2000" dirty="0" smtClean="0">
                <a:latin typeface="Rockwell" pitchFamily="18" charset="0"/>
              </a:rPr>
              <a:t> no son </a:t>
            </a:r>
            <a:r>
              <a:rPr lang="en-US" sz="2000" dirty="0" err="1" smtClean="0">
                <a:latin typeface="Rockwell" pitchFamily="18" charset="0"/>
              </a:rPr>
              <a:t>medibles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s-PR" sz="2000" dirty="0" smtClean="0">
                <a:latin typeface="Rockwell" pitchFamily="18" charset="0"/>
              </a:rPr>
              <a:t>No indica actividades </a:t>
            </a:r>
            <a:r>
              <a:rPr lang="es-PR" sz="2000" dirty="0">
                <a:latin typeface="Rockwell" pitchFamily="18" charset="0"/>
              </a:rPr>
              <a:t>educativas a </a:t>
            </a:r>
            <a:r>
              <a:rPr lang="es-PR" sz="2000" dirty="0" smtClean="0">
                <a:latin typeface="Rockwell" pitchFamily="18" charset="0"/>
              </a:rPr>
              <a:t>realizarse.</a:t>
            </a:r>
          </a:p>
          <a:p>
            <a:pPr>
              <a:buFont typeface="Wingdings" pitchFamily="2" charset="2"/>
              <a:buChar char="Ø"/>
            </a:pPr>
            <a:r>
              <a:rPr lang="es-PR" sz="2000" dirty="0" smtClean="0">
                <a:latin typeface="Rockwell" pitchFamily="18" charset="0"/>
              </a:rPr>
              <a:t>No ata actividades educativas a realizarse con el contenido o presupuesto.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No </a:t>
            </a:r>
            <a:r>
              <a:rPr lang="en-US" sz="2000" dirty="0" err="1" smtClean="0">
                <a:latin typeface="Rockwell" pitchFamily="18" charset="0"/>
              </a:rPr>
              <a:t>justifica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objetivo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smtClean="0">
                <a:latin typeface="Rockwell" pitchFamily="18" charset="0"/>
              </a:rPr>
              <a:t>y/o </a:t>
            </a:r>
            <a:r>
              <a:rPr lang="en-US" sz="2000" dirty="0" err="1">
                <a:latin typeface="Rockwell" pitchFamily="18" charset="0"/>
              </a:rPr>
              <a:t>actividades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vs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aprovechamiento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académico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No </a:t>
            </a:r>
            <a:r>
              <a:rPr lang="en-US" sz="2000" dirty="0" err="1" smtClean="0">
                <a:latin typeface="Rockwell" pitchFamily="18" charset="0"/>
              </a:rPr>
              <a:t>garantiza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>
                <a:latin typeface="Rockwell" pitchFamily="18" charset="0"/>
              </a:rPr>
              <a:t>que</a:t>
            </a:r>
            <a:r>
              <a:rPr lang="en-US" sz="2000" dirty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evita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incurrir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>
                <a:latin typeface="Rockwell" pitchFamily="18" charset="0"/>
              </a:rPr>
              <a:t>en </a:t>
            </a:r>
            <a:r>
              <a:rPr lang="en-US" sz="2000" dirty="0" smtClean="0">
                <a:latin typeface="Rockwell" pitchFamily="18" charset="0"/>
              </a:rPr>
              <a:t>“supplanting”.</a:t>
            </a:r>
            <a:endParaRPr lang="es-PR" sz="20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err="1" smtClean="0">
                <a:latin typeface="Rockwell" pitchFamily="18" charset="0"/>
              </a:rPr>
              <a:t>Falta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coordinación</a:t>
            </a:r>
            <a:r>
              <a:rPr lang="en-US" sz="2000" dirty="0" smtClean="0">
                <a:latin typeface="Rockwell" pitchFamily="18" charset="0"/>
              </a:rPr>
              <a:t> con </a:t>
            </a:r>
            <a:r>
              <a:rPr lang="en-US" sz="2000" dirty="0" err="1" smtClean="0">
                <a:latin typeface="Rockwell" pitchFamily="18" charset="0"/>
              </a:rPr>
              <a:t>áreas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académicas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No </a:t>
            </a:r>
            <a:r>
              <a:rPr lang="en-US" sz="2000" dirty="0" err="1" smtClean="0">
                <a:latin typeface="Rockwell" pitchFamily="18" charset="0"/>
              </a:rPr>
              <a:t>identifica</a:t>
            </a:r>
            <a:r>
              <a:rPr lang="en-US" sz="2000" dirty="0" smtClean="0">
                <a:latin typeface="Rockwell" pitchFamily="18" charset="0"/>
              </a:rPr>
              <a:t> personal </a:t>
            </a:r>
            <a:r>
              <a:rPr lang="en-US" sz="2000" dirty="0" err="1" smtClean="0">
                <a:latin typeface="Rockwell" pitchFamily="18" charset="0"/>
              </a:rPr>
              <a:t>encargado</a:t>
            </a:r>
            <a:r>
              <a:rPr lang="en-US" sz="2000" dirty="0" smtClean="0">
                <a:latin typeface="Rockwell" pitchFamily="18" charset="0"/>
              </a:rPr>
              <a:t> del plan.</a:t>
            </a:r>
          </a:p>
          <a:p>
            <a:pPr>
              <a:buFont typeface="Wingdings" pitchFamily="2" charset="2"/>
              <a:buChar char="Ø"/>
            </a:pPr>
            <a:r>
              <a:rPr lang="es-PR" sz="2000" dirty="0" smtClean="0">
                <a:latin typeface="Rockwell" pitchFamily="18" charset="0"/>
              </a:rPr>
              <a:t>No especifica temas </a:t>
            </a:r>
            <a:r>
              <a:rPr lang="es-PR" sz="2000" dirty="0">
                <a:latin typeface="Rockwell" pitchFamily="18" charset="0"/>
              </a:rPr>
              <a:t>de </a:t>
            </a:r>
            <a:r>
              <a:rPr lang="es-PR" sz="2000" dirty="0" smtClean="0">
                <a:latin typeface="Rockwell" pitchFamily="18" charset="0"/>
              </a:rPr>
              <a:t>desarrollo profesional </a:t>
            </a:r>
            <a:r>
              <a:rPr lang="es-PR" sz="2000" dirty="0">
                <a:latin typeface="Rockwell" pitchFamily="18" charset="0"/>
              </a:rPr>
              <a:t>que </a:t>
            </a:r>
            <a:r>
              <a:rPr lang="es-PR" sz="2000" dirty="0" smtClean="0">
                <a:latin typeface="Rockwell" pitchFamily="18" charset="0"/>
              </a:rPr>
              <a:t>se ofrecerán.</a:t>
            </a:r>
            <a:endParaRPr lang="en-US" sz="2000" dirty="0">
              <a:latin typeface="Rockwell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16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1800" dirty="0" smtClean="0">
              <a:latin typeface="Rockwell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A6C589F6-7450-45EA-ABDE-ACF62DF971F9}" type="slidenum">
              <a:rPr lang="es-PR" smtClean="0"/>
              <a:pPr>
                <a:defRPr/>
              </a:pPr>
              <a:t>23</a:t>
            </a:fld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755734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4913"/>
            <a:ext cx="8229600" cy="832709"/>
          </a:xfrm>
        </p:spPr>
        <p:txBody>
          <a:bodyPr/>
          <a:lstStyle/>
          <a:p>
            <a:r>
              <a:rPr lang="en-US" sz="2800" dirty="0" err="1" smtClean="0">
                <a:latin typeface="Rockwell" pitchFamily="18" charset="0"/>
              </a:rPr>
              <a:t>Razones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frecuentes</a:t>
            </a:r>
            <a:r>
              <a:rPr lang="en-US" sz="2800" dirty="0" smtClean="0">
                <a:latin typeface="Rockwell" pitchFamily="18" charset="0"/>
              </a:rPr>
              <a:t> de </a:t>
            </a:r>
            <a:r>
              <a:rPr lang="en-US" sz="2800" dirty="0" err="1" smtClean="0">
                <a:latin typeface="Rockwell" pitchFamily="18" charset="0"/>
              </a:rPr>
              <a:t>denegación</a:t>
            </a:r>
            <a:endParaRPr lang="en-US" sz="2800" dirty="0">
              <a:latin typeface="Rockwell" pitchFamily="18" charset="0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1"/>
          </p:nvPr>
        </p:nvSpPr>
        <p:spPr>
          <a:xfrm>
            <a:off x="613870" y="1204842"/>
            <a:ext cx="7933038" cy="443256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s-PR" sz="2000" dirty="0" smtClean="0">
                <a:latin typeface="Rockwell" pitchFamily="18" charset="0"/>
              </a:rPr>
              <a:t>Itinerario </a:t>
            </a:r>
            <a:r>
              <a:rPr lang="es-PR" sz="2000" dirty="0">
                <a:latin typeface="Rockwell" pitchFamily="18" charset="0"/>
              </a:rPr>
              <a:t>general que no permite evaluar si el objetivo se podrá lograr en el periodo de tiempo </a:t>
            </a:r>
            <a:r>
              <a:rPr lang="es-PR" sz="2000" dirty="0" smtClean="0">
                <a:latin typeface="Rockwell" pitchFamily="18" charset="0"/>
              </a:rPr>
              <a:t>propuesto.</a:t>
            </a:r>
          </a:p>
          <a:p>
            <a:pPr marL="0" indent="0" algn="just">
              <a:buNone/>
            </a:pPr>
            <a:endParaRPr lang="en-US" sz="2000" dirty="0" smtClean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err="1" smtClean="0">
                <a:latin typeface="Rockwell" pitchFamily="18" charset="0"/>
              </a:rPr>
              <a:t>Carece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metodología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>
                <a:latin typeface="Rockwell" pitchFamily="18" charset="0"/>
              </a:rPr>
              <a:t>de </a:t>
            </a:r>
            <a:r>
              <a:rPr lang="en-US" sz="2000" dirty="0" err="1" smtClean="0">
                <a:latin typeface="Rockwell" pitchFamily="18" charset="0"/>
              </a:rPr>
              <a:t>evaluación</a:t>
            </a:r>
            <a:r>
              <a:rPr lang="en-US" sz="2000" dirty="0" smtClean="0">
                <a:latin typeface="Rockwell" pitchFamily="18" charset="0"/>
              </a:rPr>
              <a:t> del </a:t>
            </a:r>
            <a:r>
              <a:rPr lang="en-US" sz="2000" dirty="0" err="1" smtClean="0">
                <a:latin typeface="Rockwell" pitchFamily="18" charset="0"/>
              </a:rPr>
              <a:t>proyecto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 marL="0" indent="0" algn="just">
              <a:buNone/>
            </a:pPr>
            <a:endParaRPr lang="en-US" sz="2000" dirty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err="1" smtClean="0">
                <a:latin typeface="Rockwell" pitchFamily="18" charset="0"/>
              </a:rPr>
              <a:t>Carece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informe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>
                <a:latin typeface="Rockwell" pitchFamily="18" charset="0"/>
              </a:rPr>
              <a:t>de </a:t>
            </a:r>
            <a:r>
              <a:rPr lang="en-US" sz="2000" dirty="0" err="1" smtClean="0">
                <a:latin typeface="Rockwell" pitchFamily="18" charset="0"/>
              </a:rPr>
              <a:t>logros</a:t>
            </a:r>
            <a:r>
              <a:rPr lang="en-US" sz="2000" dirty="0" smtClean="0">
                <a:latin typeface="Rockwell" pitchFamily="18" charset="0"/>
              </a:rPr>
              <a:t>/</a:t>
            </a:r>
            <a:r>
              <a:rPr lang="en-US" sz="2000" dirty="0" err="1" smtClean="0">
                <a:latin typeface="Rockwell" pitchFamily="18" charset="0"/>
              </a:rPr>
              <a:t>métricas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>
                <a:latin typeface="Rockwell" pitchFamily="18" charset="0"/>
              </a:rPr>
              <a:t>de </a:t>
            </a:r>
            <a:r>
              <a:rPr lang="en-US" sz="2000" dirty="0" err="1" smtClean="0">
                <a:latin typeface="Rockwell" pitchFamily="18" charset="0"/>
              </a:rPr>
              <a:t>resultados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estadísticos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 marL="0" indent="0" algn="just">
              <a:buNone/>
            </a:pPr>
            <a:endParaRPr lang="en-US" sz="2000" dirty="0" smtClean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No </a:t>
            </a:r>
            <a:r>
              <a:rPr lang="en-US" sz="2000" dirty="0" err="1" smtClean="0">
                <a:latin typeface="Rockwell" pitchFamily="18" charset="0"/>
              </a:rPr>
              <a:t>justifica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todas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las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partidas</a:t>
            </a:r>
            <a:r>
              <a:rPr lang="en-US" sz="2000" dirty="0" smtClean="0">
                <a:latin typeface="Rockwell" pitchFamily="18" charset="0"/>
              </a:rPr>
              <a:t> del </a:t>
            </a:r>
            <a:r>
              <a:rPr lang="en-US" sz="2000" dirty="0" err="1" smtClean="0">
                <a:latin typeface="Rockwell" pitchFamily="18" charset="0"/>
              </a:rPr>
              <a:t>presupuesto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 marL="0" indent="0" algn="just">
              <a:buNone/>
            </a:pPr>
            <a:endParaRPr lang="en-US" sz="2000" dirty="0" smtClean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err="1" smtClean="0">
                <a:latin typeface="Rockwell" pitchFamily="18" charset="0"/>
              </a:rPr>
              <a:t>Modificaciones</a:t>
            </a:r>
            <a:r>
              <a:rPr lang="en-US" sz="2000" dirty="0" smtClean="0">
                <a:latin typeface="Rockwell" pitchFamily="18" charset="0"/>
              </a:rPr>
              <a:t> no </a:t>
            </a:r>
            <a:r>
              <a:rPr lang="en-US" sz="2000" dirty="0" err="1" smtClean="0">
                <a:latin typeface="Rockwell" pitchFamily="18" charset="0"/>
              </a:rPr>
              <a:t>fueron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sometidas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dentro</a:t>
            </a:r>
            <a:r>
              <a:rPr lang="en-US" sz="2000" dirty="0" smtClean="0">
                <a:latin typeface="Rockwell" pitchFamily="18" charset="0"/>
              </a:rPr>
              <a:t> del </a:t>
            </a:r>
            <a:r>
              <a:rPr lang="en-US" sz="2000" dirty="0" err="1" smtClean="0">
                <a:latin typeface="Rockwell" pitchFamily="18" charset="0"/>
              </a:rPr>
              <a:t>período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asignado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 marL="0" indent="0" algn="just">
              <a:buNone/>
            </a:pPr>
            <a:endParaRPr lang="en-US" sz="2000" dirty="0" smtClean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Es </a:t>
            </a:r>
            <a:r>
              <a:rPr lang="en-US" sz="2000" dirty="0" err="1" smtClean="0">
                <a:latin typeface="Rockwell" pitchFamily="18" charset="0"/>
              </a:rPr>
              <a:t>sometido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fuera</a:t>
            </a:r>
            <a:r>
              <a:rPr lang="en-US" sz="2000" dirty="0" smtClean="0">
                <a:latin typeface="Rockwell" pitchFamily="18" charset="0"/>
              </a:rPr>
              <a:t> de </a:t>
            </a:r>
            <a:r>
              <a:rPr lang="en-US" sz="2000" dirty="0" err="1" smtClean="0">
                <a:latin typeface="Rockwell" pitchFamily="18" charset="0"/>
              </a:rPr>
              <a:t>ciclo</a:t>
            </a:r>
            <a:r>
              <a:rPr lang="en-US" sz="2000" dirty="0" smtClean="0">
                <a:latin typeface="Rockwell" pitchFamily="18" charset="0"/>
              </a:rPr>
              <a:t> sin el </a:t>
            </a:r>
            <a:r>
              <a:rPr lang="en-US" sz="2000" dirty="0" err="1" smtClean="0">
                <a:latin typeface="Rockwell" pitchFamily="18" charset="0"/>
              </a:rPr>
              <a:t>endoso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correspondiente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 marL="0" indent="0" algn="just">
              <a:buNone/>
            </a:pPr>
            <a:endParaRPr lang="en-US" sz="2000" dirty="0" smtClean="0">
              <a:latin typeface="Rockwell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No </a:t>
            </a:r>
            <a:r>
              <a:rPr lang="en-US" sz="2000" dirty="0" err="1" smtClean="0">
                <a:latin typeface="Rockwell" pitchFamily="18" charset="0"/>
              </a:rPr>
              <a:t>cumple</a:t>
            </a:r>
            <a:r>
              <a:rPr lang="en-US" sz="2000" dirty="0" smtClean="0">
                <a:latin typeface="Rockwell" pitchFamily="18" charset="0"/>
              </a:rPr>
              <a:t> con los </a:t>
            </a:r>
            <a:r>
              <a:rPr lang="en-US" sz="2000" dirty="0" err="1" smtClean="0">
                <a:latin typeface="Rockwell" pitchFamily="18" charset="0"/>
              </a:rPr>
              <a:t>requisitos</a:t>
            </a:r>
            <a:r>
              <a:rPr lang="en-US" sz="2000" dirty="0" smtClean="0">
                <a:latin typeface="Rockwell" pitchFamily="18" charset="0"/>
              </a:rPr>
              <a:t> del </a:t>
            </a:r>
            <a:r>
              <a:rPr lang="en-US" sz="2000" dirty="0" err="1" smtClean="0">
                <a:latin typeface="Rockwell" pitchFamily="18" charset="0"/>
              </a:rPr>
              <a:t>Programa</a:t>
            </a:r>
            <a:r>
              <a:rPr lang="en-US" sz="2000" dirty="0" smtClean="0">
                <a:latin typeface="Rockwell" pitchFamily="18" charset="0"/>
              </a:rPr>
              <a:t> Federal.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latin typeface="Rockwell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A6C589F6-7450-45EA-ABDE-ACF62DF971F9}" type="slidenum">
              <a:rPr lang="es-PR" smtClean="0"/>
              <a:pPr>
                <a:defRPr/>
              </a:pPr>
              <a:t>24</a:t>
            </a:fld>
            <a:endParaRPr lang="es-P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677310"/>
            <a:ext cx="8229600" cy="1143000"/>
          </a:xfrm>
        </p:spPr>
        <p:txBody>
          <a:bodyPr/>
          <a:lstStyle/>
          <a:p>
            <a:r>
              <a:rPr lang="en-US" sz="2800" dirty="0" err="1" smtClean="0">
                <a:latin typeface="Rockwell" pitchFamily="18" charset="0"/>
              </a:rPr>
              <a:t>Razones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frecuentes</a:t>
            </a:r>
            <a:r>
              <a:rPr lang="en-US" sz="2800" dirty="0" smtClean="0">
                <a:latin typeface="Rockwell" pitchFamily="18" charset="0"/>
              </a:rPr>
              <a:t> de </a:t>
            </a:r>
            <a:r>
              <a:rPr lang="en-US" sz="2800" dirty="0" err="1" smtClean="0">
                <a:latin typeface="Rockwell" pitchFamily="18" charset="0"/>
              </a:rPr>
              <a:t>denegación</a:t>
            </a:r>
            <a:r>
              <a:rPr lang="en-US" sz="2800" dirty="0" smtClean="0">
                <a:latin typeface="Rockwell" pitchFamily="18" charset="0"/>
              </a:rPr>
              <a:t> de </a:t>
            </a:r>
            <a:r>
              <a:rPr lang="en-US" sz="2800" u="sng" dirty="0" err="1" smtClean="0">
                <a:latin typeface="Rockwell" pitchFamily="18" charset="0"/>
              </a:rPr>
              <a:t>actividades</a:t>
            </a:r>
            <a:r>
              <a:rPr lang="en-US" sz="2800" dirty="0" smtClean="0">
                <a:latin typeface="Rockwell" pitchFamily="18" charset="0"/>
              </a:rPr>
              <a:t> </a:t>
            </a:r>
            <a:r>
              <a:rPr lang="en-US" sz="2800" dirty="0" err="1" smtClean="0">
                <a:latin typeface="Rockwell" pitchFamily="18" charset="0"/>
              </a:rPr>
              <a:t>dentro</a:t>
            </a:r>
            <a:r>
              <a:rPr lang="en-US" sz="2800" dirty="0" smtClean="0">
                <a:latin typeface="Rockwell" pitchFamily="18" charset="0"/>
              </a:rPr>
              <a:t> del plan</a:t>
            </a:r>
            <a:endParaRPr lang="en-US" sz="28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330042"/>
            <a:ext cx="7321378" cy="300535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No </a:t>
            </a:r>
            <a:r>
              <a:rPr lang="en-US" sz="2000" dirty="0" err="1" smtClean="0">
                <a:latin typeface="Rockwell" pitchFamily="18" charset="0"/>
              </a:rPr>
              <a:t>estaba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presupuestada</a:t>
            </a:r>
            <a:r>
              <a:rPr lang="en-US" sz="2000" dirty="0" smtClean="0">
                <a:latin typeface="Rockwell" pitchFamily="18" charset="0"/>
              </a:rPr>
              <a:t> en plan </a:t>
            </a:r>
            <a:r>
              <a:rPr lang="en-US" sz="2000" dirty="0" err="1" smtClean="0">
                <a:latin typeface="Rockwell" pitchFamily="18" charset="0"/>
              </a:rPr>
              <a:t>aprobado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 marL="0" indent="0">
              <a:buNone/>
            </a:pPr>
            <a:endParaRPr lang="en-US" sz="20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No </a:t>
            </a:r>
            <a:r>
              <a:rPr lang="en-US" sz="2000" dirty="0" err="1" smtClean="0">
                <a:latin typeface="Rockwell" pitchFamily="18" charset="0"/>
              </a:rPr>
              <a:t>contaba</a:t>
            </a:r>
            <a:r>
              <a:rPr lang="en-US" sz="2000" dirty="0" smtClean="0">
                <a:latin typeface="Rockwell" pitchFamily="18" charset="0"/>
              </a:rPr>
              <a:t> con </a:t>
            </a:r>
            <a:r>
              <a:rPr lang="en-US" sz="2000" dirty="0" err="1" smtClean="0">
                <a:latin typeface="Rockwell" pitchFamily="18" charset="0"/>
              </a:rPr>
              <a:t>las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debidas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autorizaciones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 marL="0" indent="0">
              <a:buNone/>
            </a:pPr>
            <a:endParaRPr lang="en-US" sz="20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No </a:t>
            </a:r>
            <a:r>
              <a:rPr lang="en-US" sz="2000" dirty="0" err="1" smtClean="0">
                <a:latin typeface="Rockwell" pitchFamily="18" charset="0"/>
              </a:rPr>
              <a:t>es</a:t>
            </a:r>
            <a:r>
              <a:rPr lang="en-US" sz="2000" dirty="0" smtClean="0">
                <a:latin typeface="Rockwell" pitchFamily="18" charset="0"/>
              </a:rPr>
              <a:t> un </a:t>
            </a:r>
            <a:r>
              <a:rPr lang="en-US" sz="2000" dirty="0" err="1" smtClean="0">
                <a:latin typeface="Rockwell" pitchFamily="18" charset="0"/>
              </a:rPr>
              <a:t>gasto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b="1" dirty="0" err="1" smtClean="0">
                <a:latin typeface="Rockwell" pitchFamily="18" charset="0"/>
              </a:rPr>
              <a:t>permisible</a:t>
            </a:r>
            <a:r>
              <a:rPr lang="en-US" sz="2000" b="1" dirty="0" smtClean="0">
                <a:latin typeface="Rockwell" pitchFamily="18" charset="0"/>
              </a:rPr>
              <a:t>, </a:t>
            </a:r>
            <a:r>
              <a:rPr lang="en-US" sz="2000" b="1" dirty="0" err="1" smtClean="0">
                <a:latin typeface="Rockwell" pitchFamily="18" charset="0"/>
              </a:rPr>
              <a:t>razonable</a:t>
            </a:r>
            <a:r>
              <a:rPr lang="en-US" sz="2000" b="1" dirty="0" smtClean="0">
                <a:latin typeface="Rockwell" pitchFamily="18" charset="0"/>
              </a:rPr>
              <a:t> y/o </a:t>
            </a:r>
            <a:r>
              <a:rPr lang="en-US" sz="2000" b="1" dirty="0" err="1" smtClean="0">
                <a:latin typeface="Rockwell" pitchFamily="18" charset="0"/>
              </a:rPr>
              <a:t>necesario</a:t>
            </a:r>
            <a:r>
              <a:rPr lang="en-US" sz="2000" b="1" dirty="0" smtClean="0">
                <a:latin typeface="Rockwell" pitchFamily="18" charset="0"/>
              </a:rPr>
              <a:t>.</a:t>
            </a:r>
          </a:p>
          <a:p>
            <a:pPr marL="0" indent="0">
              <a:buNone/>
            </a:pPr>
            <a:endParaRPr lang="en-US" sz="2000" b="1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Rockwell" pitchFamily="18" charset="0"/>
              </a:rPr>
              <a:t>No </a:t>
            </a:r>
            <a:r>
              <a:rPr lang="en-US" sz="2000" dirty="0" err="1" smtClean="0">
                <a:latin typeface="Rockwell" pitchFamily="18" charset="0"/>
              </a:rPr>
              <a:t>cumplió</a:t>
            </a:r>
            <a:r>
              <a:rPr lang="en-US" sz="2000" dirty="0" smtClean="0">
                <a:latin typeface="Rockwell" pitchFamily="18" charset="0"/>
              </a:rPr>
              <a:t> con los </a:t>
            </a:r>
            <a:r>
              <a:rPr lang="en-US" sz="2000" dirty="0" err="1" smtClean="0">
                <a:latin typeface="Rockwell" pitchFamily="18" charset="0"/>
              </a:rPr>
              <a:t>procesos</a:t>
            </a:r>
            <a:r>
              <a:rPr lang="en-US" sz="2000" dirty="0" smtClean="0">
                <a:latin typeface="Rockwell" pitchFamily="18" charset="0"/>
              </a:rPr>
              <a:t> </a:t>
            </a:r>
            <a:r>
              <a:rPr lang="en-US" sz="2000" dirty="0" err="1" smtClean="0">
                <a:latin typeface="Rockwell" pitchFamily="18" charset="0"/>
              </a:rPr>
              <a:t>establecidos</a:t>
            </a:r>
            <a:r>
              <a:rPr lang="en-US" sz="2000" dirty="0" smtClean="0">
                <a:latin typeface="Rockwell" pitchFamily="18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0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000" dirty="0" smtClean="0">
              <a:latin typeface="Rockwell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000" dirty="0">
              <a:latin typeface="Rockwell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A6C589F6-7450-45EA-ABDE-ACF62DF971F9}" type="slidenum">
              <a:rPr lang="es-PR" smtClean="0"/>
              <a:pPr>
                <a:defRPr/>
              </a:pPr>
              <a:t>25</a:t>
            </a:fld>
            <a:endParaRPr lang="es-P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81691"/>
            <a:ext cx="8229600" cy="1143000"/>
          </a:xfrm>
        </p:spPr>
        <p:txBody>
          <a:bodyPr/>
          <a:lstStyle/>
          <a:p>
            <a:r>
              <a:rPr lang="es-PR" dirty="0">
                <a:latin typeface="Rockwell" pitchFamily="18" charset="0"/>
              </a:rPr>
              <a:t>Información de Contactos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09600" y="1484852"/>
            <a:ext cx="7678723" cy="462582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2400" b="1" dirty="0" err="1" smtClean="0">
                <a:latin typeface="Lucida Calligraphy" pitchFamily="66" charset="0"/>
              </a:rPr>
              <a:t>Vilma</a:t>
            </a:r>
            <a:r>
              <a:rPr lang="en-US" sz="2400" b="1" dirty="0" smtClean="0">
                <a:latin typeface="Lucida Calligraphy" pitchFamily="66" charset="0"/>
              </a:rPr>
              <a:t> Aponte Ruiz</a:t>
            </a:r>
            <a:endParaRPr lang="en-US" sz="2400" b="1" dirty="0">
              <a:latin typeface="Lucida Calligraphy" pitchFamily="66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Lucida Calligraphy" pitchFamily="66" charset="0"/>
              </a:rPr>
              <a:t>   </a:t>
            </a:r>
            <a:r>
              <a:rPr lang="en-US" sz="2400" dirty="0" err="1" smtClean="0">
                <a:latin typeface="Lucida Calligraphy" pitchFamily="66" charset="0"/>
              </a:rPr>
              <a:t>Coordinadora</a:t>
            </a:r>
            <a:r>
              <a:rPr lang="en-US" sz="2400" dirty="0" smtClean="0">
                <a:latin typeface="Lucida Calligraphy" pitchFamily="66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 smtClean="0">
                <a:latin typeface="Lucida Calligraphy" pitchFamily="66" charset="0"/>
              </a:rPr>
              <a:t>Programa</a:t>
            </a:r>
            <a:r>
              <a:rPr lang="en-US" sz="2400" dirty="0" smtClean="0">
                <a:latin typeface="Lucida Calligraphy" pitchFamily="66" charset="0"/>
              </a:rPr>
              <a:t> de </a:t>
            </a:r>
            <a:r>
              <a:rPr lang="en-US" sz="2400" dirty="0" err="1" smtClean="0">
                <a:latin typeface="Lucida Calligraphy" pitchFamily="66" charset="0"/>
              </a:rPr>
              <a:t>Título</a:t>
            </a:r>
            <a:r>
              <a:rPr lang="en-US" sz="2400" dirty="0" smtClean="0">
                <a:latin typeface="Lucida Calligraphy" pitchFamily="66" charset="0"/>
              </a:rPr>
              <a:t> I-A</a:t>
            </a:r>
          </a:p>
          <a:p>
            <a:pPr marL="0" indent="0" algn="ctr">
              <a:buNone/>
            </a:pPr>
            <a:endParaRPr lang="en-US" sz="2400" dirty="0" smtClean="0">
              <a:latin typeface="Lucida Calligraphy" pitchFamily="66" charset="0"/>
            </a:endParaRPr>
          </a:p>
          <a:p>
            <a:pPr algn="ctr"/>
            <a:r>
              <a:rPr lang="es-PR" sz="2400" b="1" dirty="0" smtClean="0">
                <a:latin typeface="Lucida Calligraphy" pitchFamily="66" charset="0"/>
              </a:rPr>
              <a:t>Ana Vázquez Delgado </a:t>
            </a:r>
          </a:p>
          <a:p>
            <a:pPr marL="0" indent="0" algn="ctr">
              <a:buNone/>
            </a:pPr>
            <a:r>
              <a:rPr lang="es-PR" sz="2400" dirty="0">
                <a:latin typeface="Lucida Calligraphy" pitchFamily="66" charset="0"/>
              </a:rPr>
              <a:t> </a:t>
            </a:r>
            <a:r>
              <a:rPr lang="es-PR" sz="2400" dirty="0" smtClean="0">
                <a:latin typeface="Lucida Calligraphy" pitchFamily="66" charset="0"/>
              </a:rPr>
              <a:t>  Oficial Fiscal</a:t>
            </a:r>
          </a:p>
          <a:p>
            <a:pPr marL="0" indent="0" algn="ctr">
              <a:buNone/>
            </a:pPr>
            <a:endParaRPr lang="es-PR" sz="2400" dirty="0" smtClean="0">
              <a:latin typeface="Lucida Calligraphy" pitchFamily="66" charset="0"/>
            </a:endParaRPr>
          </a:p>
          <a:p>
            <a:pPr algn="ctr"/>
            <a:r>
              <a:rPr lang="es-PR" sz="2400" b="1" dirty="0" smtClean="0">
                <a:latin typeface="Lucida Calligraphy" pitchFamily="66" charset="0"/>
              </a:rPr>
              <a:t>Rafael Cruz </a:t>
            </a:r>
            <a:r>
              <a:rPr lang="es-PR" sz="2400" b="1" dirty="0" err="1" smtClean="0">
                <a:latin typeface="Lucida Calligraphy" pitchFamily="66" charset="0"/>
              </a:rPr>
              <a:t>Cruz</a:t>
            </a:r>
            <a:endParaRPr lang="es-PR" sz="2400" b="1" dirty="0" smtClean="0">
              <a:latin typeface="Lucida Calligraphy" pitchFamily="66" charset="0"/>
            </a:endParaRPr>
          </a:p>
          <a:p>
            <a:pPr marL="0" indent="0" algn="ctr">
              <a:buNone/>
            </a:pPr>
            <a:r>
              <a:rPr lang="es-PR" sz="2400" dirty="0">
                <a:latin typeface="Lucida Calligraphy" pitchFamily="66" charset="0"/>
              </a:rPr>
              <a:t> </a:t>
            </a:r>
            <a:r>
              <a:rPr lang="es-PR" sz="2400" dirty="0" smtClean="0">
                <a:latin typeface="Lucida Calligraphy" pitchFamily="66" charset="0"/>
              </a:rPr>
              <a:t>  Oficial </a:t>
            </a:r>
            <a:r>
              <a:rPr lang="es-PR" sz="2400" dirty="0">
                <a:latin typeface="Lucida Calligraphy" pitchFamily="66" charset="0"/>
              </a:rPr>
              <a:t>de </a:t>
            </a:r>
            <a:r>
              <a:rPr lang="es-PR" sz="2400" dirty="0" smtClean="0">
                <a:latin typeface="Lucida Calligraphy" pitchFamily="66" charset="0"/>
              </a:rPr>
              <a:t>Proyectos</a:t>
            </a:r>
          </a:p>
          <a:p>
            <a:pPr marL="0" indent="0" algn="ctr">
              <a:buNone/>
            </a:pPr>
            <a:r>
              <a:rPr lang="es-PR" sz="2400" dirty="0" smtClean="0">
                <a:latin typeface="Lucida Calligraphy" pitchFamily="66" charset="0"/>
              </a:rPr>
              <a:t>         Nivel Central </a:t>
            </a:r>
          </a:p>
          <a:p>
            <a:pPr marL="0" indent="0" algn="ctr">
              <a:buNone/>
            </a:pPr>
            <a:endParaRPr lang="es-PR" sz="2400" dirty="0" smtClean="0">
              <a:latin typeface="Lucida Calligraphy" pitchFamily="66" charset="0"/>
            </a:endParaRPr>
          </a:p>
          <a:p>
            <a:pPr algn="ctr"/>
            <a:r>
              <a:rPr lang="es-PR" sz="2400" b="1" dirty="0" err="1" smtClean="0">
                <a:latin typeface="Lucida Calligraphy" pitchFamily="66" charset="0"/>
              </a:rPr>
              <a:t>Annabelle</a:t>
            </a:r>
            <a:r>
              <a:rPr lang="es-PR" sz="2400" b="1" dirty="0" smtClean="0">
                <a:latin typeface="Lucida Calligraphy" pitchFamily="66" charset="0"/>
              </a:rPr>
              <a:t> </a:t>
            </a:r>
            <a:r>
              <a:rPr lang="es-PR" sz="2400" b="1" dirty="0">
                <a:latin typeface="Lucida Calligraphy" pitchFamily="66" charset="0"/>
              </a:rPr>
              <a:t>Montero </a:t>
            </a:r>
            <a:r>
              <a:rPr lang="es-PR" sz="2400" b="1" dirty="0" smtClean="0">
                <a:latin typeface="Lucida Calligraphy" pitchFamily="66" charset="0"/>
              </a:rPr>
              <a:t>Valle</a:t>
            </a:r>
          </a:p>
          <a:p>
            <a:pPr marL="0" indent="0" algn="ctr">
              <a:buNone/>
            </a:pPr>
            <a:r>
              <a:rPr lang="es-PR" sz="2400" dirty="0" smtClean="0">
                <a:latin typeface="Lucida Calligraphy" pitchFamily="66" charset="0"/>
              </a:rPr>
              <a:t>Secretaria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CA799EE1-2A07-476A-B1C6-274E0C002800}" type="slidenum">
              <a:rPr lang="es-PR" smtClean="0"/>
              <a:pPr/>
              <a:t>26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92772762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DD5FB6AF93B047B19DE203D1FC0EF1" ma:contentTypeVersion="9" ma:contentTypeDescription="Create a new document." ma:contentTypeScope="" ma:versionID="0c4b0ff54803a313fd49388235ab277a">
  <xsd:schema xmlns:xsd="http://www.w3.org/2001/XMLSchema" xmlns:xs="http://www.w3.org/2001/XMLSchema" xmlns:p="http://schemas.microsoft.com/office/2006/metadata/properties" xmlns:ns2="52ebaa95-055a-40f0-9bd5-856e088a933c" targetNamespace="http://schemas.microsoft.com/office/2006/metadata/properties" ma:root="true" ma:fieldsID="6786f7b91adb2ac625a1c53e47f9a39a" ns2:_="">
    <xsd:import namespace="52ebaa95-055a-40f0-9bd5-856e088a93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ebaa95-055a-40f0-9bd5-856e088a933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52ebaa95-055a-40f0-9bd5-856e088a933c">ANEQXYWM5PSU-32-22</_dlc_DocId>
    <_dlc_DocIdUrl xmlns="52ebaa95-055a-40f0-9bd5-856e088a933c">
      <Url>http://de-moss-002/_layouts/DocIdRedir.aspx?ID=ANEQXYWM5PSU-32-22</Url>
      <Description>ANEQXYWM5PSU-32-22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FDAD11C-1A62-4B64-8A9A-5C15ABA67BEE}"/>
</file>

<file path=customXml/itemProps2.xml><?xml version="1.0" encoding="utf-8"?>
<ds:datastoreItem xmlns:ds="http://schemas.openxmlformats.org/officeDocument/2006/customXml" ds:itemID="{FDDD2A58-36CC-4479-8F2C-E7A5303E344A}"/>
</file>

<file path=customXml/itemProps3.xml><?xml version="1.0" encoding="utf-8"?>
<ds:datastoreItem xmlns:ds="http://schemas.openxmlformats.org/officeDocument/2006/customXml" ds:itemID="{4D9E22F3-C498-48DB-8BFD-330765A69C80}"/>
</file>

<file path=customXml/itemProps4.xml><?xml version="1.0" encoding="utf-8"?>
<ds:datastoreItem xmlns:ds="http://schemas.openxmlformats.org/officeDocument/2006/customXml" ds:itemID="{D59BBF34-AF22-4F93-BB36-D210DA4157C6}"/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16840</TotalTime>
  <Words>1885</Words>
  <Application>Microsoft Office PowerPoint</Application>
  <PresentationFormat>On-screen Show (4:3)</PresentationFormat>
  <Paragraphs>260</Paragraphs>
  <Slides>26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                 Tabla de Contenido</vt:lpstr>
      <vt:lpstr>Título I, Parte A : Mejorando el aprovechamiento académico del desventajado</vt:lpstr>
      <vt:lpstr>Título I, Parte A : Mejorando el aprovechamiento académico del desventajado </vt:lpstr>
      <vt:lpstr>Título I, Parte A : Mejorando el aprovechamiento académico del desventajado </vt:lpstr>
      <vt:lpstr>Requisitos de Ley ESEA</vt:lpstr>
      <vt:lpstr>Requisitos de Ley ESEA</vt:lpstr>
      <vt:lpstr>Entidades  Elegibles</vt:lpstr>
      <vt:lpstr>Actividades permitidas (general)</vt:lpstr>
      <vt:lpstr>Actividades permitidas (general)</vt:lpstr>
      <vt:lpstr>Adjudicación de Fondos  Federales   para  Planes de Trabajos</vt:lpstr>
      <vt:lpstr>Sección 1116:  Desarrollo Profesional para Directores y Maestros </vt:lpstr>
      <vt:lpstr>Sección 1119:  Certificación de Profesionales y Paraprofesionales</vt:lpstr>
      <vt:lpstr>Escuela de Verano</vt:lpstr>
      <vt:lpstr>Planes Interagenciales</vt:lpstr>
      <vt:lpstr>Requisitos</vt:lpstr>
      <vt:lpstr>Requisitos</vt:lpstr>
      <vt:lpstr>Requisitos</vt:lpstr>
      <vt:lpstr>Requisitos</vt:lpstr>
      <vt:lpstr>Transacciones Fiscales</vt:lpstr>
      <vt:lpstr>Transacciones Fiscales</vt:lpstr>
      <vt:lpstr>Transacciones Fiscales</vt:lpstr>
      <vt:lpstr>Razones frecuentes de denegación</vt:lpstr>
      <vt:lpstr>Razones frecuentes de denegación</vt:lpstr>
      <vt:lpstr>Razones frecuentes de denegación de actividades dentro del plan</vt:lpstr>
      <vt:lpstr>Información de Contactos</vt:lpstr>
    </vt:vector>
  </TitlesOfParts>
  <Company>Oracle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Vanessa Monroy</dc:creator>
  <dc:description>This presentation contains information proprietary to Oracle Corporation</dc:description>
  <cp:lastModifiedBy>Denise Mattei Louis</cp:lastModifiedBy>
  <cp:revision>2066</cp:revision>
  <cp:lastPrinted>2011-10-07T15:10:31Z</cp:lastPrinted>
  <dcterms:created xsi:type="dcterms:W3CDTF">2004-09-08T23:34:22Z</dcterms:created>
  <dcterms:modified xsi:type="dcterms:W3CDTF">2013-03-15T15:51:15Z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0x0101004EDD5FB6AF93B047B19DE203D1FC0EF1</vt:lpwstr>
  </property>
  <property fmtid="{D5CDD505-2E9C-101B-9397-08002B2CF9AE}" pid="3" name="_dlc_DocIdItemGuid">
    <vt:lpwstr>9e3469a3-a716-4c2c-8cca-1c20ca58a057</vt:lpwstr>
  </property>
</Properties>
</file>