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slideLayouts/slideLayout14.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notesSlides/notesSlide11.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theme/theme1.xml" ContentType="application/vnd.openxmlformats-officedocument.theme+xml"/>
  <Override PartName="/ppt/handoutMasters/handoutMaster1.xml" ContentType="application/vnd.openxmlformats-officedocument.presentationml.handoutMaster+xml"/>
  <Override PartName="/ppt/theme/theme2.xml" ContentType="application/vnd.openxmlformats-officedocument.theme+xml"/>
  <Override PartName="/ppt/theme/themeOverride2.xml" ContentType="application/vnd.openxmlformats-officedocument.themeOverride+xml"/>
  <Override PartName="/ppt/theme/themeOverride1.xml" ContentType="application/vnd.openxmlformats-officedocument.themeOverride+xml"/>
  <Override PartName="/ppt/theme/theme3.xml" ContentType="application/vnd.openxmlformats-officedocument.theme+xml"/>
  <Override PartName="/ppt/theme/themeOverride3.xml" ContentType="application/vnd.openxmlformats-officedocument.themeOverride+xml"/>
  <Override PartName="/ppt/notesMasters/notesMaster1.xml" ContentType="application/vnd.openxmlformats-officedocument.presentationml.notesMaster+xml"/>
  <Override PartName="/ppt/theme/themeOverride4.xml" ContentType="application/vnd.openxmlformats-officedocument.themeOverrid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2" r:id="rId1"/>
  </p:sldMasterIdLst>
  <p:notesMasterIdLst>
    <p:notesMasterId r:id="rId18"/>
  </p:notesMasterIdLst>
  <p:handoutMasterIdLst>
    <p:handoutMasterId r:id="rId19"/>
  </p:handoutMasterIdLst>
  <p:sldIdLst>
    <p:sldId id="292" r:id="rId2"/>
    <p:sldId id="293" r:id="rId3"/>
    <p:sldId id="296" r:id="rId4"/>
    <p:sldId id="328" r:id="rId5"/>
    <p:sldId id="257" r:id="rId6"/>
    <p:sldId id="298" r:id="rId7"/>
    <p:sldId id="299" r:id="rId8"/>
    <p:sldId id="334" r:id="rId9"/>
    <p:sldId id="303" r:id="rId10"/>
    <p:sldId id="332" r:id="rId11"/>
    <p:sldId id="304" r:id="rId12"/>
    <p:sldId id="335" r:id="rId13"/>
    <p:sldId id="301" r:id="rId14"/>
    <p:sldId id="329" r:id="rId15"/>
    <p:sldId id="331" r:id="rId16"/>
    <p:sldId id="330" r:id="rId17"/>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8" d="100"/>
          <a:sy n="68" d="100"/>
        </p:scale>
        <p:origin x="-1140" y="-774"/>
      </p:cViewPr>
      <p:guideLst>
        <p:guide orient="horz" pos="2160"/>
        <p:guide pos="2880"/>
      </p:guideLst>
    </p:cSldViewPr>
  </p:slideViewPr>
  <p:notesTextViewPr>
    <p:cViewPr>
      <p:scale>
        <a:sx n="100" d="100"/>
        <a:sy n="100" d="100"/>
      </p:scale>
      <p:origin x="0" y="0"/>
    </p:cViewPr>
  </p:notesTextViewPr>
  <p:notesViewPr>
    <p:cSldViewPr>
      <p:cViewPr varScale="1">
        <p:scale>
          <a:sx n="78" d="100"/>
          <a:sy n="78" d="100"/>
        </p:scale>
        <p:origin x="-1986"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 Id="rId27" Type="http://schemas.openxmlformats.org/officeDocument/2006/relationships/customXml" Target="../customXml/item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2978" name="Rectangle 2"/>
          <p:cNvSpPr>
            <a:spLocks noGrp="1" noChangeArrowheads="1"/>
          </p:cNvSpPr>
          <p:nvPr>
            <p:ph type="hdr" sz="quarter"/>
          </p:nvPr>
        </p:nvSpPr>
        <p:spPr bwMode="auto">
          <a:xfrm>
            <a:off x="0" y="0"/>
            <a:ext cx="3038783" cy="464820"/>
          </a:xfrm>
          <a:prstGeom prst="rect">
            <a:avLst/>
          </a:prstGeom>
          <a:noFill/>
          <a:ln w="9525">
            <a:noFill/>
            <a:miter lim="800000"/>
            <a:headEnd/>
            <a:tailEnd/>
          </a:ln>
        </p:spPr>
        <p:txBody>
          <a:bodyPr vert="horz" wrap="square" lIns="91434" tIns="45717" rIns="91434" bIns="45717" numCol="1" anchor="t" anchorCtr="0" compatLnSpc="1">
            <a:prstTxWarp prst="textNoShape">
              <a:avLst/>
            </a:prstTxWarp>
          </a:bodyPr>
          <a:lstStyle>
            <a:lvl1pPr defTabSz="913759">
              <a:defRPr sz="1200"/>
            </a:lvl1pPr>
          </a:lstStyle>
          <a:p>
            <a:pPr>
              <a:defRPr/>
            </a:pPr>
            <a:endParaRPr lang="en-US"/>
          </a:p>
        </p:txBody>
      </p:sp>
      <p:sp>
        <p:nvSpPr>
          <p:cNvPr id="382979" name="Rectangle 3"/>
          <p:cNvSpPr>
            <a:spLocks noGrp="1" noChangeArrowheads="1"/>
          </p:cNvSpPr>
          <p:nvPr>
            <p:ph type="dt" sz="quarter" idx="1"/>
          </p:nvPr>
        </p:nvSpPr>
        <p:spPr bwMode="auto">
          <a:xfrm>
            <a:off x="3970048" y="0"/>
            <a:ext cx="3038783" cy="464820"/>
          </a:xfrm>
          <a:prstGeom prst="rect">
            <a:avLst/>
          </a:prstGeom>
          <a:noFill/>
          <a:ln w="9525">
            <a:noFill/>
            <a:miter lim="800000"/>
            <a:headEnd/>
            <a:tailEnd/>
          </a:ln>
        </p:spPr>
        <p:txBody>
          <a:bodyPr vert="horz" wrap="square" lIns="91434" tIns="45717" rIns="91434" bIns="45717" numCol="1" anchor="t" anchorCtr="0" compatLnSpc="1">
            <a:prstTxWarp prst="textNoShape">
              <a:avLst/>
            </a:prstTxWarp>
          </a:bodyPr>
          <a:lstStyle>
            <a:lvl1pPr algn="r" defTabSz="913759">
              <a:defRPr sz="1200"/>
            </a:lvl1pPr>
          </a:lstStyle>
          <a:p>
            <a:pPr>
              <a:defRPr/>
            </a:pPr>
            <a:endParaRPr lang="en-US" dirty="0"/>
          </a:p>
        </p:txBody>
      </p:sp>
      <p:sp>
        <p:nvSpPr>
          <p:cNvPr id="382980" name="Rectangle 4"/>
          <p:cNvSpPr>
            <a:spLocks noGrp="1" noChangeArrowheads="1"/>
          </p:cNvSpPr>
          <p:nvPr>
            <p:ph type="ftr" sz="quarter" idx="2"/>
          </p:nvPr>
        </p:nvSpPr>
        <p:spPr bwMode="auto">
          <a:xfrm>
            <a:off x="0" y="8830015"/>
            <a:ext cx="3038783" cy="464820"/>
          </a:xfrm>
          <a:prstGeom prst="rect">
            <a:avLst/>
          </a:prstGeom>
          <a:noFill/>
          <a:ln w="9525">
            <a:noFill/>
            <a:miter lim="800000"/>
            <a:headEnd/>
            <a:tailEnd/>
          </a:ln>
        </p:spPr>
        <p:txBody>
          <a:bodyPr vert="horz" wrap="square" lIns="91434" tIns="45717" rIns="91434" bIns="45717" numCol="1" anchor="b" anchorCtr="0" compatLnSpc="1">
            <a:prstTxWarp prst="textNoShape">
              <a:avLst/>
            </a:prstTxWarp>
          </a:bodyPr>
          <a:lstStyle>
            <a:lvl1pPr defTabSz="913759">
              <a:defRPr sz="1200"/>
            </a:lvl1pPr>
          </a:lstStyle>
          <a:p>
            <a:pPr>
              <a:defRPr/>
            </a:pPr>
            <a:endParaRPr lang="en-US"/>
          </a:p>
        </p:txBody>
      </p:sp>
      <p:sp>
        <p:nvSpPr>
          <p:cNvPr id="382981" name="Rectangle 5"/>
          <p:cNvSpPr>
            <a:spLocks noGrp="1" noChangeArrowheads="1"/>
          </p:cNvSpPr>
          <p:nvPr>
            <p:ph type="sldNum" sz="quarter" idx="3"/>
          </p:nvPr>
        </p:nvSpPr>
        <p:spPr bwMode="auto">
          <a:xfrm>
            <a:off x="3970048" y="8830015"/>
            <a:ext cx="3038783" cy="464820"/>
          </a:xfrm>
          <a:prstGeom prst="rect">
            <a:avLst/>
          </a:prstGeom>
          <a:noFill/>
          <a:ln w="9525">
            <a:noFill/>
            <a:miter lim="800000"/>
            <a:headEnd/>
            <a:tailEnd/>
          </a:ln>
        </p:spPr>
        <p:txBody>
          <a:bodyPr vert="horz" wrap="square" lIns="91434" tIns="45717" rIns="91434" bIns="45717" numCol="1" anchor="b" anchorCtr="0" compatLnSpc="1">
            <a:prstTxWarp prst="textNoShape">
              <a:avLst/>
            </a:prstTxWarp>
          </a:bodyPr>
          <a:lstStyle>
            <a:lvl1pPr algn="r" defTabSz="913759">
              <a:defRPr sz="1200"/>
            </a:lvl1pPr>
          </a:lstStyle>
          <a:p>
            <a:pPr>
              <a:defRPr/>
            </a:pPr>
            <a:fld id="{F2B4BF70-A09C-4F0F-9284-68FEC07679BF}" type="slidenum">
              <a:rPr lang="en-US"/>
              <a:pPr>
                <a:defRPr/>
              </a:pPr>
              <a:t>‹#›</a:t>
            </a:fld>
            <a:endParaRPr lang="en-US"/>
          </a:p>
        </p:txBody>
      </p:sp>
    </p:spTree>
    <p:extLst>
      <p:ext uri="{BB962C8B-B14F-4D97-AF65-F5344CB8AC3E}">
        <p14:creationId xmlns:p14="http://schemas.microsoft.com/office/powerpoint/2010/main" val="22258408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038783" cy="464820"/>
          </a:xfrm>
          <a:prstGeom prst="rect">
            <a:avLst/>
          </a:prstGeom>
          <a:noFill/>
          <a:ln w="9525">
            <a:noFill/>
            <a:miter lim="800000"/>
            <a:headEnd/>
            <a:tailEnd/>
          </a:ln>
        </p:spPr>
        <p:txBody>
          <a:bodyPr vert="horz" wrap="square" lIns="93172" tIns="46586" rIns="93172" bIns="46586" numCol="1" anchor="t" anchorCtr="0" compatLnSpc="1">
            <a:prstTxWarp prst="textNoShape">
              <a:avLst/>
            </a:prstTxWarp>
          </a:bodyPr>
          <a:lstStyle>
            <a:lvl1pPr defTabSz="913759">
              <a:defRPr sz="1200">
                <a:latin typeface="Calibri" pitchFamily="34" charset="0"/>
              </a:defRPr>
            </a:lvl1pPr>
          </a:lstStyle>
          <a:p>
            <a:pPr>
              <a:defRPr/>
            </a:pPr>
            <a:endParaRPr lang="en-US"/>
          </a:p>
        </p:txBody>
      </p:sp>
      <p:sp>
        <p:nvSpPr>
          <p:cNvPr id="3" name="Date Placeholder 2"/>
          <p:cNvSpPr>
            <a:spLocks noGrp="1"/>
          </p:cNvSpPr>
          <p:nvPr>
            <p:ph type="dt" idx="1"/>
          </p:nvPr>
        </p:nvSpPr>
        <p:spPr bwMode="auto">
          <a:xfrm>
            <a:off x="3970048" y="0"/>
            <a:ext cx="3038783" cy="464820"/>
          </a:xfrm>
          <a:prstGeom prst="rect">
            <a:avLst/>
          </a:prstGeom>
          <a:noFill/>
          <a:ln w="9525">
            <a:noFill/>
            <a:miter lim="800000"/>
            <a:headEnd/>
            <a:tailEnd/>
          </a:ln>
        </p:spPr>
        <p:txBody>
          <a:bodyPr vert="horz" wrap="square" lIns="93172" tIns="46586" rIns="93172" bIns="46586" numCol="1" anchor="t" anchorCtr="0" compatLnSpc="1">
            <a:prstTxWarp prst="textNoShape">
              <a:avLst/>
            </a:prstTxWarp>
          </a:bodyPr>
          <a:lstStyle>
            <a:lvl1pPr algn="r" defTabSz="913759">
              <a:defRPr sz="1200">
                <a:latin typeface="Calibri" pitchFamily="34" charset="0"/>
              </a:defRPr>
            </a:lvl1pPr>
          </a:lstStyle>
          <a:p>
            <a:pPr>
              <a:defRPr/>
            </a:pPr>
            <a:fld id="{35563FC9-7732-4B32-BBAA-9CD5ECEC42B7}" type="datetime1">
              <a:rPr lang="en-US"/>
              <a:pPr>
                <a:defRPr/>
              </a:pPr>
              <a:t>3/8/2013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994" tIns="45997" rIns="91994" bIns="45997" rtlCol="0" anchor="ctr"/>
          <a:lstStyle/>
          <a:p>
            <a:pPr lvl="0"/>
            <a:endParaRPr lang="en-US" noProof="0"/>
          </a:p>
        </p:txBody>
      </p:sp>
      <p:sp>
        <p:nvSpPr>
          <p:cNvPr id="5" name="Notes Placeholder 4"/>
          <p:cNvSpPr>
            <a:spLocks noGrp="1"/>
          </p:cNvSpPr>
          <p:nvPr>
            <p:ph type="body" sz="quarter" idx="3"/>
          </p:nvPr>
        </p:nvSpPr>
        <p:spPr bwMode="auto">
          <a:xfrm>
            <a:off x="701983" y="4416573"/>
            <a:ext cx="5606435" cy="4183380"/>
          </a:xfrm>
          <a:prstGeom prst="rect">
            <a:avLst/>
          </a:prstGeom>
          <a:noFill/>
          <a:ln w="9525">
            <a:noFill/>
            <a:miter lim="800000"/>
            <a:headEnd/>
            <a:tailEnd/>
          </a:ln>
        </p:spPr>
        <p:txBody>
          <a:bodyPr vert="horz" wrap="square" lIns="93172" tIns="46586" rIns="93172" bIns="4658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bwMode="auto">
          <a:xfrm>
            <a:off x="0" y="8830015"/>
            <a:ext cx="3038783" cy="464820"/>
          </a:xfrm>
          <a:prstGeom prst="rect">
            <a:avLst/>
          </a:prstGeom>
          <a:noFill/>
          <a:ln w="9525">
            <a:noFill/>
            <a:miter lim="800000"/>
            <a:headEnd/>
            <a:tailEnd/>
          </a:ln>
        </p:spPr>
        <p:txBody>
          <a:bodyPr vert="horz" wrap="square" lIns="93172" tIns="46586" rIns="93172" bIns="46586" numCol="1" anchor="b" anchorCtr="0" compatLnSpc="1">
            <a:prstTxWarp prst="textNoShape">
              <a:avLst/>
            </a:prstTxWarp>
          </a:bodyPr>
          <a:lstStyle>
            <a:lvl1pPr defTabSz="913759">
              <a:defRPr sz="1200">
                <a:latin typeface="Calibri" pitchFamily="34" charset="0"/>
              </a:defRPr>
            </a:lvl1pPr>
          </a:lstStyle>
          <a:p>
            <a:pPr>
              <a:defRPr/>
            </a:pPr>
            <a:endParaRPr lang="en-US"/>
          </a:p>
        </p:txBody>
      </p:sp>
      <p:sp>
        <p:nvSpPr>
          <p:cNvPr id="7" name="Slide Number Placeholder 6"/>
          <p:cNvSpPr>
            <a:spLocks noGrp="1"/>
          </p:cNvSpPr>
          <p:nvPr>
            <p:ph type="sldNum" sz="quarter" idx="5"/>
          </p:nvPr>
        </p:nvSpPr>
        <p:spPr bwMode="auto">
          <a:xfrm>
            <a:off x="3970048" y="8830015"/>
            <a:ext cx="3038783" cy="464820"/>
          </a:xfrm>
          <a:prstGeom prst="rect">
            <a:avLst/>
          </a:prstGeom>
          <a:noFill/>
          <a:ln w="9525">
            <a:noFill/>
            <a:miter lim="800000"/>
            <a:headEnd/>
            <a:tailEnd/>
          </a:ln>
        </p:spPr>
        <p:txBody>
          <a:bodyPr vert="horz" wrap="square" lIns="93172" tIns="46586" rIns="93172" bIns="46586" numCol="1" anchor="b" anchorCtr="0" compatLnSpc="1">
            <a:prstTxWarp prst="textNoShape">
              <a:avLst/>
            </a:prstTxWarp>
          </a:bodyPr>
          <a:lstStyle>
            <a:lvl1pPr algn="r" defTabSz="913759">
              <a:defRPr sz="1200">
                <a:latin typeface="Calibri" pitchFamily="34" charset="0"/>
              </a:defRPr>
            </a:lvl1pPr>
          </a:lstStyle>
          <a:p>
            <a:pPr>
              <a:defRPr/>
            </a:pPr>
            <a:fld id="{0A3C97D3-A3E6-4F35-8950-70205B3D9B98}" type="slidenum">
              <a:rPr lang="en-US"/>
              <a:pPr>
                <a:defRPr/>
              </a:pPr>
              <a:t>‹#›</a:t>
            </a:fld>
            <a:endParaRPr lang="en-US"/>
          </a:p>
        </p:txBody>
      </p:sp>
    </p:spTree>
    <p:extLst>
      <p:ext uri="{BB962C8B-B14F-4D97-AF65-F5344CB8AC3E}">
        <p14:creationId xmlns:p14="http://schemas.microsoft.com/office/powerpoint/2010/main" val="4119533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Slide Number Placeholder 6"/>
          <p:cNvSpPr>
            <a:spLocks noGrp="1"/>
          </p:cNvSpPr>
          <p:nvPr>
            <p:ph type="sldNum" sz="quarter" idx="5"/>
          </p:nvPr>
        </p:nvSpPr>
        <p:spPr>
          <a:noFill/>
        </p:spPr>
        <p:txBody>
          <a:bodyPr/>
          <a:lstStyle/>
          <a:p>
            <a:fld id="{9084338A-73DD-4B0B-8106-03E3D70BB098}" type="slidenum">
              <a:rPr lang="en-US" smtClean="0"/>
              <a:pPr/>
              <a:t>1</a:t>
            </a:fld>
            <a:endParaRPr lang="en-US" smtClean="0"/>
          </a:p>
        </p:txBody>
      </p:sp>
      <p:sp>
        <p:nvSpPr>
          <p:cNvPr id="162818" name="Rectangle 2"/>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62819" name="Rectangle 3"/>
          <p:cNvSpPr>
            <a:spLocks noGrp="1"/>
          </p:cNvSpPr>
          <p:nvPr>
            <p:ph type="body" idx="1"/>
          </p:nvPr>
        </p:nvSpPr>
        <p:spPr>
          <a:noFill/>
          <a:ln/>
        </p:spPr>
        <p:txBody>
          <a:bodyPr/>
          <a:lstStyle/>
          <a:p>
            <a:r>
              <a:rPr lang="en-US" smtClean="0"/>
              <a:t>zx</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PR"/>
          </a:p>
        </p:txBody>
      </p:sp>
      <p:sp>
        <p:nvSpPr>
          <p:cNvPr id="4" name="Slide Number Placeholder 3"/>
          <p:cNvSpPr>
            <a:spLocks noGrp="1"/>
          </p:cNvSpPr>
          <p:nvPr>
            <p:ph type="sldNum" sz="quarter" idx="10"/>
          </p:nvPr>
        </p:nvSpPr>
        <p:spPr/>
        <p:txBody>
          <a:bodyPr/>
          <a:lstStyle/>
          <a:p>
            <a:pPr>
              <a:defRPr/>
            </a:pPr>
            <a:fld id="{0A3C97D3-A3E6-4F35-8950-70205B3D9B98}" type="slidenum">
              <a:rPr lang="en-US" smtClean="0"/>
              <a:pPr>
                <a:defRPr/>
              </a:pPr>
              <a:t>2</a:t>
            </a:fld>
            <a:endParaRPr lang="en-US"/>
          </a:p>
        </p:txBody>
      </p:sp>
    </p:spTree>
    <p:extLst>
      <p:ext uri="{BB962C8B-B14F-4D97-AF65-F5344CB8AC3E}">
        <p14:creationId xmlns:p14="http://schemas.microsoft.com/office/powerpoint/2010/main" val="3091215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PR"/>
          </a:p>
        </p:txBody>
      </p:sp>
      <p:sp>
        <p:nvSpPr>
          <p:cNvPr id="4" name="Slide Number Placeholder 3"/>
          <p:cNvSpPr>
            <a:spLocks noGrp="1"/>
          </p:cNvSpPr>
          <p:nvPr>
            <p:ph type="sldNum" sz="quarter" idx="10"/>
          </p:nvPr>
        </p:nvSpPr>
        <p:spPr/>
        <p:txBody>
          <a:bodyPr/>
          <a:lstStyle/>
          <a:p>
            <a:pPr>
              <a:defRPr/>
            </a:pPr>
            <a:fld id="{0A3C97D3-A3E6-4F35-8950-70205B3D9B98}" type="slidenum">
              <a:rPr lang="en-US" smtClean="0"/>
              <a:pPr>
                <a:defRPr/>
              </a:pPr>
              <a:t>3</a:t>
            </a:fld>
            <a:endParaRPr lang="en-US"/>
          </a:p>
        </p:txBody>
      </p:sp>
    </p:spTree>
    <p:extLst>
      <p:ext uri="{BB962C8B-B14F-4D97-AF65-F5344CB8AC3E}">
        <p14:creationId xmlns:p14="http://schemas.microsoft.com/office/powerpoint/2010/main" val="1822940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PR"/>
          </a:p>
        </p:txBody>
      </p:sp>
      <p:sp>
        <p:nvSpPr>
          <p:cNvPr id="4" name="Slide Number Placeholder 3"/>
          <p:cNvSpPr>
            <a:spLocks noGrp="1"/>
          </p:cNvSpPr>
          <p:nvPr>
            <p:ph type="sldNum" sz="quarter" idx="10"/>
          </p:nvPr>
        </p:nvSpPr>
        <p:spPr/>
        <p:txBody>
          <a:bodyPr/>
          <a:lstStyle/>
          <a:p>
            <a:pPr>
              <a:defRPr/>
            </a:pPr>
            <a:fld id="{0A3C97D3-A3E6-4F35-8950-70205B3D9B98}" type="slidenum">
              <a:rPr lang="en-US" smtClean="0"/>
              <a:pPr>
                <a:defRPr/>
              </a:pPr>
              <a:t>4</a:t>
            </a:fld>
            <a:endParaRPr lang="en-US"/>
          </a:p>
        </p:txBody>
      </p:sp>
    </p:spTree>
    <p:extLst>
      <p:ext uri="{BB962C8B-B14F-4D97-AF65-F5344CB8AC3E}">
        <p14:creationId xmlns:p14="http://schemas.microsoft.com/office/powerpoint/2010/main" val="1226932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PR"/>
          </a:p>
        </p:txBody>
      </p:sp>
      <p:sp>
        <p:nvSpPr>
          <p:cNvPr id="4" name="Slide Number Placeholder 3"/>
          <p:cNvSpPr>
            <a:spLocks noGrp="1"/>
          </p:cNvSpPr>
          <p:nvPr>
            <p:ph type="sldNum" sz="quarter" idx="10"/>
          </p:nvPr>
        </p:nvSpPr>
        <p:spPr/>
        <p:txBody>
          <a:bodyPr/>
          <a:lstStyle/>
          <a:p>
            <a:pPr>
              <a:defRPr/>
            </a:pPr>
            <a:fld id="{0A3C97D3-A3E6-4F35-8950-70205B3D9B98}" type="slidenum">
              <a:rPr lang="en-US" smtClean="0"/>
              <a:pPr>
                <a:defRPr/>
              </a:pPr>
              <a:t>5</a:t>
            </a:fld>
            <a:endParaRPr lang="en-US"/>
          </a:p>
        </p:txBody>
      </p:sp>
    </p:spTree>
    <p:extLst>
      <p:ext uri="{BB962C8B-B14F-4D97-AF65-F5344CB8AC3E}">
        <p14:creationId xmlns:p14="http://schemas.microsoft.com/office/powerpoint/2010/main" val="3568864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PR"/>
          </a:p>
        </p:txBody>
      </p:sp>
      <p:sp>
        <p:nvSpPr>
          <p:cNvPr id="4" name="Slide Number Placeholder 3"/>
          <p:cNvSpPr>
            <a:spLocks noGrp="1"/>
          </p:cNvSpPr>
          <p:nvPr>
            <p:ph type="sldNum" sz="quarter" idx="10"/>
          </p:nvPr>
        </p:nvSpPr>
        <p:spPr/>
        <p:txBody>
          <a:bodyPr/>
          <a:lstStyle/>
          <a:p>
            <a:pPr>
              <a:defRPr/>
            </a:pPr>
            <a:fld id="{0A3C97D3-A3E6-4F35-8950-70205B3D9B98}" type="slidenum">
              <a:rPr lang="en-US" smtClean="0"/>
              <a:pPr>
                <a:defRPr/>
              </a:pPr>
              <a:t>6</a:t>
            </a:fld>
            <a:endParaRPr lang="en-US"/>
          </a:p>
        </p:txBody>
      </p:sp>
    </p:spTree>
    <p:extLst>
      <p:ext uri="{BB962C8B-B14F-4D97-AF65-F5344CB8AC3E}">
        <p14:creationId xmlns:p14="http://schemas.microsoft.com/office/powerpoint/2010/main" val="2657874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PR"/>
          </a:p>
        </p:txBody>
      </p:sp>
      <p:sp>
        <p:nvSpPr>
          <p:cNvPr id="4" name="Slide Number Placeholder 3"/>
          <p:cNvSpPr>
            <a:spLocks noGrp="1"/>
          </p:cNvSpPr>
          <p:nvPr>
            <p:ph type="sldNum" sz="quarter" idx="10"/>
          </p:nvPr>
        </p:nvSpPr>
        <p:spPr/>
        <p:txBody>
          <a:bodyPr/>
          <a:lstStyle/>
          <a:p>
            <a:pPr>
              <a:defRPr/>
            </a:pPr>
            <a:fld id="{0A3C97D3-A3E6-4F35-8950-70205B3D9B98}" type="slidenum">
              <a:rPr lang="en-US" smtClean="0"/>
              <a:pPr>
                <a:defRPr/>
              </a:pPr>
              <a:t>7</a:t>
            </a:fld>
            <a:endParaRPr lang="en-US"/>
          </a:p>
        </p:txBody>
      </p:sp>
    </p:spTree>
    <p:extLst>
      <p:ext uri="{BB962C8B-B14F-4D97-AF65-F5344CB8AC3E}">
        <p14:creationId xmlns:p14="http://schemas.microsoft.com/office/powerpoint/2010/main" val="3823065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PR" dirty="0"/>
          </a:p>
        </p:txBody>
      </p:sp>
      <p:sp>
        <p:nvSpPr>
          <p:cNvPr id="4" name="Slide Number Placeholder 3"/>
          <p:cNvSpPr>
            <a:spLocks noGrp="1"/>
          </p:cNvSpPr>
          <p:nvPr>
            <p:ph type="sldNum" sz="quarter" idx="10"/>
          </p:nvPr>
        </p:nvSpPr>
        <p:spPr/>
        <p:txBody>
          <a:bodyPr/>
          <a:lstStyle/>
          <a:p>
            <a:pPr>
              <a:defRPr/>
            </a:pPr>
            <a:fld id="{0A3C97D3-A3E6-4F35-8950-70205B3D9B98}" type="slidenum">
              <a:rPr lang="en-US" smtClean="0"/>
              <a:pPr>
                <a:defRPr/>
              </a:pPr>
              <a:t>9</a:t>
            </a:fld>
            <a:endParaRPr lang="en-US"/>
          </a:p>
        </p:txBody>
      </p:sp>
    </p:spTree>
    <p:extLst>
      <p:ext uri="{BB962C8B-B14F-4D97-AF65-F5344CB8AC3E}">
        <p14:creationId xmlns:p14="http://schemas.microsoft.com/office/powerpoint/2010/main" val="30394448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PR"/>
          </a:p>
        </p:txBody>
      </p:sp>
      <p:sp>
        <p:nvSpPr>
          <p:cNvPr id="4" name="Slide Number Placeholder 3"/>
          <p:cNvSpPr>
            <a:spLocks noGrp="1"/>
          </p:cNvSpPr>
          <p:nvPr>
            <p:ph type="sldNum" sz="quarter" idx="10"/>
          </p:nvPr>
        </p:nvSpPr>
        <p:spPr/>
        <p:txBody>
          <a:bodyPr/>
          <a:lstStyle/>
          <a:p>
            <a:pPr>
              <a:defRPr/>
            </a:pPr>
            <a:fld id="{0A3C97D3-A3E6-4F35-8950-70205B3D9B98}" type="slidenum">
              <a:rPr lang="en-US" smtClean="0"/>
              <a:pPr>
                <a:defRPr/>
              </a:pPr>
              <a:t>11</a:t>
            </a:fld>
            <a:endParaRPr lang="en-US"/>
          </a:p>
        </p:txBody>
      </p:sp>
    </p:spTree>
    <p:extLst>
      <p:ext uri="{BB962C8B-B14F-4D97-AF65-F5344CB8AC3E}">
        <p14:creationId xmlns:p14="http://schemas.microsoft.com/office/powerpoint/2010/main" val="32425114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PR"/>
          </a:p>
        </p:txBody>
      </p:sp>
      <p:sp>
        <p:nvSpPr>
          <p:cNvPr id="4" name="Slide Number Placeholder 3"/>
          <p:cNvSpPr>
            <a:spLocks noGrp="1"/>
          </p:cNvSpPr>
          <p:nvPr>
            <p:ph type="sldNum" sz="quarter" idx="10"/>
          </p:nvPr>
        </p:nvSpPr>
        <p:spPr/>
        <p:txBody>
          <a:bodyPr/>
          <a:lstStyle/>
          <a:p>
            <a:pPr>
              <a:defRPr/>
            </a:pPr>
            <a:fld id="{0A3C97D3-A3E6-4F35-8950-70205B3D9B98}" type="slidenum">
              <a:rPr lang="en-US" smtClean="0"/>
              <a:pPr>
                <a:defRPr/>
              </a:pPr>
              <a:t>12</a:t>
            </a:fld>
            <a:endParaRPr lang="en-US"/>
          </a:p>
        </p:txBody>
      </p:sp>
    </p:spTree>
    <p:extLst>
      <p:ext uri="{BB962C8B-B14F-4D97-AF65-F5344CB8AC3E}">
        <p14:creationId xmlns:p14="http://schemas.microsoft.com/office/powerpoint/2010/main" val="32425114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PR"/>
          </a:p>
        </p:txBody>
      </p:sp>
      <p:sp>
        <p:nvSpPr>
          <p:cNvPr id="4" name="Slide Number Placeholder 3"/>
          <p:cNvSpPr>
            <a:spLocks noGrp="1"/>
          </p:cNvSpPr>
          <p:nvPr>
            <p:ph type="sldNum" sz="quarter" idx="10"/>
          </p:nvPr>
        </p:nvSpPr>
        <p:spPr/>
        <p:txBody>
          <a:bodyPr/>
          <a:lstStyle/>
          <a:p>
            <a:pPr>
              <a:defRPr/>
            </a:pPr>
            <a:fld id="{0A3C97D3-A3E6-4F35-8950-70205B3D9B98}" type="slidenum">
              <a:rPr lang="en-US" smtClean="0"/>
              <a:pPr>
                <a:defRPr/>
              </a:pPr>
              <a:t>13</a:t>
            </a:fld>
            <a:endParaRPr lang="en-US"/>
          </a:p>
        </p:txBody>
      </p:sp>
    </p:spTree>
    <p:extLst>
      <p:ext uri="{BB962C8B-B14F-4D97-AF65-F5344CB8AC3E}">
        <p14:creationId xmlns:p14="http://schemas.microsoft.com/office/powerpoint/2010/main" val="18925036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PR"/>
          </a:p>
        </p:txBody>
      </p:sp>
      <p:sp>
        <p:nvSpPr>
          <p:cNvPr id="4" name="Slide Number Placeholder 3"/>
          <p:cNvSpPr>
            <a:spLocks noGrp="1"/>
          </p:cNvSpPr>
          <p:nvPr>
            <p:ph type="sldNum" sz="quarter" idx="10"/>
          </p:nvPr>
        </p:nvSpPr>
        <p:spPr/>
        <p:txBody>
          <a:bodyPr/>
          <a:lstStyle/>
          <a:p>
            <a:pPr>
              <a:defRPr/>
            </a:pPr>
            <a:fld id="{0A3C97D3-A3E6-4F35-8950-70205B3D9B98}" type="slidenum">
              <a:rPr lang="en-US" smtClean="0"/>
              <a:pPr>
                <a:defRPr/>
              </a:pPr>
              <a:t>14</a:t>
            </a:fld>
            <a:endParaRPr lang="en-US"/>
          </a:p>
        </p:txBody>
      </p:sp>
    </p:spTree>
    <p:extLst>
      <p:ext uri="{BB962C8B-B14F-4D97-AF65-F5344CB8AC3E}">
        <p14:creationId xmlns:p14="http://schemas.microsoft.com/office/powerpoint/2010/main" val="12192910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PR"/>
          </a:p>
        </p:txBody>
      </p:sp>
      <p:sp>
        <p:nvSpPr>
          <p:cNvPr id="4" name="Slide Number Placeholder 3"/>
          <p:cNvSpPr>
            <a:spLocks noGrp="1"/>
          </p:cNvSpPr>
          <p:nvPr>
            <p:ph type="sldNum" sz="quarter" idx="10"/>
          </p:nvPr>
        </p:nvSpPr>
        <p:spPr/>
        <p:txBody>
          <a:bodyPr/>
          <a:lstStyle/>
          <a:p>
            <a:pPr>
              <a:defRPr/>
            </a:pPr>
            <a:fld id="{0A3C97D3-A3E6-4F35-8950-70205B3D9B98}" type="slidenum">
              <a:rPr lang="en-US" smtClean="0"/>
              <a:pPr>
                <a:defRPr/>
              </a:pPr>
              <a:t>15</a:t>
            </a:fld>
            <a:endParaRPr lang="en-US"/>
          </a:p>
        </p:txBody>
      </p:sp>
    </p:spTree>
    <p:extLst>
      <p:ext uri="{BB962C8B-B14F-4D97-AF65-F5344CB8AC3E}">
        <p14:creationId xmlns:p14="http://schemas.microsoft.com/office/powerpoint/2010/main" val="35133715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Slide Number Placeholder 6"/>
          <p:cNvSpPr>
            <a:spLocks noGrp="1"/>
          </p:cNvSpPr>
          <p:nvPr>
            <p:ph type="sldNum" sz="quarter" idx="5"/>
          </p:nvPr>
        </p:nvSpPr>
        <p:spPr>
          <a:noFill/>
        </p:spPr>
        <p:txBody>
          <a:bodyPr/>
          <a:lstStyle/>
          <a:p>
            <a:fld id="{E3B79D5B-D230-490E-9015-58E0894A8318}" type="slidenum">
              <a:rPr lang="en-US" smtClean="0"/>
              <a:pPr/>
              <a:t>16</a:t>
            </a:fld>
            <a:endParaRPr lang="en-US" smtClean="0"/>
          </a:p>
        </p:txBody>
      </p:sp>
      <p:sp>
        <p:nvSpPr>
          <p:cNvPr id="181250" name="Rectangle 2"/>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81251" name="Rectangle 3"/>
          <p:cNvSpPr>
            <a:spLocks noGrp="1"/>
          </p:cNvSpPr>
          <p:nvPr>
            <p:ph type="body" idx="1"/>
          </p:nvPr>
        </p:nvSpPr>
        <p:spPr>
          <a:noFill/>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fld id="{85F05B34-77A2-42F9-8746-4CD137557014}" type="datetime1">
              <a:rPr lang="en-US"/>
              <a:pPr>
                <a:defRPr/>
              </a:pPr>
              <a:t>3/8/2013</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212AEB69-980E-419A-953B-B74B5BBC2A8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6"/>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5" name="Chevron 7"/>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fld id="{F8753E7B-CA5A-4E7B-95B2-7774CDBCB672}" type="datetime1">
              <a:rPr lang="en-US"/>
              <a:pPr>
                <a:defRPr/>
              </a:pPr>
              <a:t>3/8/2013</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extLst/>
          </a:lstStyle>
          <a:p>
            <a:pPr>
              <a:defRPr/>
            </a:pPr>
            <a:fld id="{6B291BBF-E078-4060-9964-CD663CE10C28}"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fld id="{2BB3E08F-1FE3-4AD9-AA81-5D95AAE4F36F}" type="datetime1">
              <a:rPr lang="en-US"/>
              <a:pPr>
                <a:defRPr/>
              </a:pPr>
              <a:t>3/8/2013</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27F5E7B7-1271-456B-893B-33431A265CBC}"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D75D196D-C4EA-4384-97B6-67B8FDCFD292}" type="datetime1">
              <a:rPr lang="en-US"/>
              <a:pPr>
                <a:defRPr/>
              </a:pPr>
              <a:t>3/8/2013</a:t>
            </a:fld>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18E7E09D-3BEB-44DB-8EED-1B6DB895A99F}"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fld id="{7D426584-CCE5-432C-8210-9234EE9DE285}" type="datetime1">
              <a:rPr lang="en-US"/>
              <a:pPr>
                <a:defRPr/>
              </a:pPr>
              <a:t>3/8/2013</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extLst/>
          </a:lstStyle>
          <a:p>
            <a:pPr>
              <a:defRPr/>
            </a:pPr>
            <a:fld id="{7B36EA3C-AA40-4117-9298-A223CB20D6A0}"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9416DC0B-9217-47B0-A448-3B54BE9D6E66}" type="datetime1">
              <a:rPr lang="en-US"/>
              <a:pPr>
                <a:defRPr/>
              </a:pPr>
              <a:t>3/8/2013</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0E588E7D-A456-4B25-A25A-726C45A3DA7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47B21D53-B171-47B3-A3A3-7A0F4AA25C98}" type="datetime1">
              <a:rPr lang="en-US"/>
              <a:pPr>
                <a:defRPr/>
              </a:pPr>
              <a:t>3/8/2013</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092B79FB-1764-4933-B64B-E1B8909F2A06}"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7"/>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6" name="Freeform 8"/>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7" name="Right Triangle 9"/>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8"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11"/>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10" name="Chevron 12"/>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fld id="{2ED991E2-3BDD-4EA1-AEB4-031DA2FABCD0}" type="datetime1">
              <a:rPr lang="en-US"/>
              <a:pPr>
                <a:defRPr/>
              </a:pPr>
              <a:t>3/8/2013</a:t>
            </a:fld>
            <a:endParaRPr lang="en-US"/>
          </a:p>
        </p:txBody>
      </p:sp>
      <p:sp>
        <p:nvSpPr>
          <p:cNvPr id="12" name="Footer Placeholder 5"/>
          <p:cNvSpPr>
            <a:spLocks noGrp="1"/>
          </p:cNvSpPr>
          <p:nvPr>
            <p:ph type="ftr" sz="quarter" idx="11"/>
          </p:nvPr>
        </p:nvSpPr>
        <p:spPr/>
        <p:txBody>
          <a:bodyPr/>
          <a:lstStyle>
            <a:lvl1pPr>
              <a:defRPr/>
            </a:lvl1pPr>
          </a:lstStyle>
          <a:p>
            <a:pPr>
              <a:defRPr/>
            </a:pPr>
            <a:endParaRPr lang="en-US"/>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79C7AF81-5ABE-4DB0-B5E3-730B1C3453D7}"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2D0013C2-0A4C-4381-BF73-32A7CE2D5D74}" type="datetime1">
              <a:rPr lang="en-US"/>
              <a:pPr>
                <a:defRPr/>
              </a:pPr>
              <a:t>3/8/2013</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B1815CFD-6095-46A7-B112-F1F4B3212688}"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A40258AB-1336-4F0B-898A-AB7E2A34A44D}" type="datetime1">
              <a:rPr lang="en-US"/>
              <a:pPr>
                <a:defRPr/>
              </a:pPr>
              <a:t>3/8/2013</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56AEB1BD-B1F1-4907-B8CB-AFD266BA2E4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481138"/>
            <a:ext cx="4038600" cy="4525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81138"/>
            <a:ext cx="4038600" cy="4525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fld id="{9DA89B51-0FC3-4963-BFFB-3EABF19D35D7}" type="datetime1">
              <a:rPr lang="en-US"/>
              <a:pPr>
                <a:defRPr/>
              </a:pPr>
              <a:t>3/8/2013</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F018497B-73E9-453F-AFBC-3BF1B5A7D8F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481138"/>
            <a:ext cx="8229600" cy="4525962"/>
          </a:xfrm>
        </p:spPr>
        <p:txBody>
          <a:bodyPr/>
          <a:lstStyle/>
          <a:p>
            <a:pPr lvl="0"/>
            <a:endParaRPr lang="en-US" noProof="0"/>
          </a:p>
        </p:txBody>
      </p:sp>
      <p:sp>
        <p:nvSpPr>
          <p:cNvPr id="4" name="Date Placeholder 9"/>
          <p:cNvSpPr>
            <a:spLocks noGrp="1"/>
          </p:cNvSpPr>
          <p:nvPr>
            <p:ph type="dt" sz="half" idx="10"/>
          </p:nvPr>
        </p:nvSpPr>
        <p:spPr/>
        <p:txBody>
          <a:bodyPr/>
          <a:lstStyle>
            <a:lvl1pPr>
              <a:defRPr/>
            </a:lvl1pPr>
          </a:lstStyle>
          <a:p>
            <a:pPr>
              <a:defRPr/>
            </a:pPr>
            <a:fld id="{FE5A14D1-C2B9-4154-8715-CA9F46312F2F}" type="datetime1">
              <a:rPr lang="en-US"/>
              <a:pPr>
                <a:defRPr/>
              </a:pPr>
              <a:t>3/8/2013</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59E49732-AE15-4A67-85F3-4982D832EEB1}"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9"/>
          <p:cNvSpPr>
            <a:spLocks noGrp="1"/>
          </p:cNvSpPr>
          <p:nvPr>
            <p:ph type="dt" sz="half" idx="10"/>
          </p:nvPr>
        </p:nvSpPr>
        <p:spPr/>
        <p:txBody>
          <a:bodyPr/>
          <a:lstStyle>
            <a:lvl1pPr>
              <a:defRPr/>
            </a:lvl1pPr>
          </a:lstStyle>
          <a:p>
            <a:pPr>
              <a:defRPr/>
            </a:pPr>
            <a:fld id="{12D975A7-25C7-4A2B-AA71-2DC5A993DFC5}" type="datetime1">
              <a:rPr lang="en-US"/>
              <a:pPr>
                <a:defRPr/>
              </a:pPr>
              <a:t>3/8/2013</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A83375B3-CBD5-436E-B11C-5B3F10986E83}"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fld id="{0047CC75-57B0-4279-8C8F-758806DE3C13}" type="datetime1">
              <a:rPr lang="en-US"/>
              <a:pPr>
                <a:defRPr/>
              </a:pPr>
              <a:t>3/8/2013</a:t>
            </a:fld>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6E63547B-C9E0-4652-A2D4-030614BEEABF}"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4811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811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fld id="{2FAE22C4-A596-46F3-B6C7-D27BA4BDFBE3}" type="datetime1">
              <a:rPr lang="en-US"/>
              <a:pPr>
                <a:defRPr/>
              </a:pPr>
              <a:t>3/8/2013</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D0462E85-E2CB-4C41-B980-2A5093E4480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12" name="Freeform 11"/>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14" name="Right Triangle 13"/>
          <p:cNvSpPr>
            <a:spLocks/>
          </p:cNvSpPr>
          <p:nvPr/>
        </p:nvSpPr>
        <p:spPr bwMode="auto">
          <a:xfrm>
            <a:off x="-6042" y="5791253"/>
            <a:ext cx="3402314" cy="1080868"/>
          </a:xfrm>
          <a:prstGeom prst="rtTriangle">
            <a:avLst/>
          </a:prstGeom>
          <a:blipFill>
            <a:blip r:embed="rId17"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fontAlgn="auto" latinLnBrk="0" hangingPunct="1">
              <a:spcBef>
                <a:spcPts val="0"/>
              </a:spcBef>
              <a:spcAft>
                <a:spcPts val="0"/>
              </a:spcAft>
              <a:defRPr kumimoji="0" sz="1000">
                <a:solidFill>
                  <a:schemeClr val="tx1"/>
                </a:solidFill>
                <a:latin typeface="+mn-lt"/>
              </a:defRPr>
            </a:lvl1pPr>
            <a:extLst/>
          </a:lstStyle>
          <a:p>
            <a:pPr>
              <a:defRPr/>
            </a:pPr>
            <a:fld id="{ED19BB2A-FA43-470C-B424-74E29C0AC4ED}" type="datetime1">
              <a:rPr lang="en-US"/>
              <a:pPr>
                <a:defRPr/>
              </a:pPr>
              <a:t>3/8/2013</a:t>
            </a:fld>
            <a:endParaRPr lang="en-US"/>
          </a:p>
        </p:txBody>
      </p:sp>
      <p:sp>
        <p:nvSpPr>
          <p:cNvPr id="22" name="Footer Placeholder 21"/>
          <p:cNvSpPr>
            <a:spLocks noGrp="1"/>
          </p:cNvSpPr>
          <p:nvPr>
            <p:ph type="ftr" sz="quarter" idx="3"/>
          </p:nvPr>
        </p:nvSpPr>
        <p:spPr>
          <a:xfrm>
            <a:off x="4379913" y="6408738"/>
            <a:ext cx="2351087" cy="365125"/>
          </a:xfrm>
          <a:prstGeom prst="rect">
            <a:avLst/>
          </a:prstGeom>
        </p:spPr>
        <p:txBody>
          <a:bodyPr vert="horz" wrap="square" lIns="91440" tIns="45720" rIns="91440" bIns="45720" numCol="1" anchor="b" anchorCtr="0" compatLnSpc="1">
            <a:prstTxWarp prst="textNoShape">
              <a:avLst/>
            </a:prstTxWarp>
          </a:bodyPr>
          <a:lstStyle>
            <a:lvl1pPr algn="r">
              <a:defRPr sz="1000">
                <a:latin typeface="Lucida Sans Unicode" pitchFamily="34" charset="0"/>
              </a:defRPr>
            </a:lvl1pPr>
          </a:lstStyle>
          <a:p>
            <a:pPr>
              <a:defRPr/>
            </a:pPr>
            <a:endParaRPr lang="en-US"/>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fontAlgn="auto" latinLnBrk="0" hangingPunct="1">
              <a:spcBef>
                <a:spcPts val="0"/>
              </a:spcBef>
              <a:spcAft>
                <a:spcPts val="0"/>
              </a:spcAft>
              <a:defRPr kumimoji="0" sz="1000" b="0">
                <a:solidFill>
                  <a:schemeClr val="tx1"/>
                </a:solidFill>
                <a:latin typeface="+mn-lt"/>
              </a:defRPr>
            </a:lvl1pPr>
            <a:extLst/>
          </a:lstStyle>
          <a:p>
            <a:pPr>
              <a:defRPr/>
            </a:pPr>
            <a:fld id="{AC5EA1E4-0531-4A95-A41B-C773AD59C52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86" r:id="rId6"/>
    <p:sldLayoutId id="2147483892" r:id="rId7"/>
    <p:sldLayoutId id="2147483893" r:id="rId8"/>
    <p:sldLayoutId id="2147483885" r:id="rId9"/>
    <p:sldLayoutId id="2147483884" r:id="rId10"/>
    <p:sldLayoutId id="2147483883" r:id="rId11"/>
    <p:sldLayoutId id="2147483882" r:id="rId12"/>
    <p:sldLayoutId id="2147483881" r:id="rId13"/>
    <p:sldLayoutId id="2147483880" r:id="rId14"/>
    <p:sldLayoutId id="2147483879" r:id="rId15"/>
  </p:sldLayoutIdLst>
  <p:hf hdr="0" ftr="0" dt="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3.w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www.de.gobierno.pr/tags/fondos-federales"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17"/>
          <p:cNvSpPr>
            <a:spLocks noGrp="1"/>
          </p:cNvSpPr>
          <p:nvPr>
            <p:ph type="sldNum" sz="quarter" idx="12"/>
          </p:nvPr>
        </p:nvSpPr>
        <p:spPr/>
        <p:txBody>
          <a:bodyPr/>
          <a:lstStyle/>
          <a:p>
            <a:pPr>
              <a:defRPr/>
            </a:pPr>
            <a:fld id="{F6370C3A-CC44-4995-A42D-5AA56741B2F9}" type="slidenum">
              <a:rPr lang="en-US"/>
              <a:pPr>
                <a:defRPr/>
              </a:pPr>
              <a:t>1</a:t>
            </a:fld>
            <a:endParaRPr lang="en-US"/>
          </a:p>
        </p:txBody>
      </p:sp>
      <p:sp>
        <p:nvSpPr>
          <p:cNvPr id="2050" name="Rectangle 2"/>
          <p:cNvSpPr>
            <a:spLocks noGrp="1" noChangeArrowheads="1"/>
          </p:cNvSpPr>
          <p:nvPr>
            <p:ph type="ctrTitle" idx="4294967295"/>
          </p:nvPr>
        </p:nvSpPr>
        <p:spPr>
          <a:xfrm>
            <a:off x="381001" y="3200400"/>
            <a:ext cx="8458200" cy="1329472"/>
          </a:xfrm>
        </p:spPr>
        <p:txBody>
          <a:bodyPr anchor="b">
            <a:normAutofit fontScale="90000"/>
          </a:bodyPr>
          <a:lstStyle/>
          <a:p>
            <a:pPr algn="ctr" eaLnBrk="1" fontAlgn="auto" hangingPunct="1">
              <a:spcAft>
                <a:spcPts val="0"/>
              </a:spcAft>
              <a:defRPr/>
            </a:pPr>
            <a:r>
              <a:rPr lang="es-ES_tradnl" sz="2800" dirty="0"/>
              <a:t/>
            </a:r>
            <a:br>
              <a:rPr lang="es-ES_tradnl" sz="2800" dirty="0"/>
            </a:br>
            <a:r>
              <a:rPr lang="es-ES_tradnl" sz="2800" dirty="0" smtClean="0"/>
              <a:t>PROCESO DE ADJUDICACIÓN DE FONDOS FEDERALES MEDIANTE PLANES DE TRABAJO</a:t>
            </a:r>
            <a:endParaRPr lang="en-US" sz="2800" dirty="0"/>
          </a:p>
        </p:txBody>
      </p:sp>
      <p:sp>
        <p:nvSpPr>
          <p:cNvPr id="161796" name="Rectangle 3"/>
          <p:cNvSpPr>
            <a:spLocks noGrp="1" noChangeArrowheads="1"/>
          </p:cNvSpPr>
          <p:nvPr>
            <p:ph type="subTitle" idx="4294967295"/>
          </p:nvPr>
        </p:nvSpPr>
        <p:spPr>
          <a:xfrm rot="10800000" flipV="1">
            <a:off x="2438400" y="5181600"/>
            <a:ext cx="6511445" cy="1143000"/>
          </a:xfrm>
        </p:spPr>
        <p:txBody>
          <a:bodyPr lIns="45720" rIns="45720"/>
          <a:lstStyle/>
          <a:p>
            <a:pPr marL="0" indent="0" algn="ctr" eaLnBrk="1" hangingPunct="1">
              <a:lnSpc>
                <a:spcPct val="80000"/>
              </a:lnSpc>
              <a:buFont typeface="Wingdings 3" pitchFamily="18" charset="2"/>
              <a:buNone/>
            </a:pPr>
            <a:r>
              <a:rPr lang="en-US" sz="2000" dirty="0" smtClean="0">
                <a:solidFill>
                  <a:srgbClr val="4D5040"/>
                </a:solidFill>
                <a:latin typeface="Arial" pitchFamily="34" charset="0"/>
                <a:cs typeface="Arial" pitchFamily="34" charset="0"/>
              </a:rPr>
              <a:t>PLANES DE TRABAJO  </a:t>
            </a:r>
          </a:p>
          <a:p>
            <a:pPr marL="0" indent="0" algn="ctr" eaLnBrk="1" hangingPunct="1">
              <a:lnSpc>
                <a:spcPct val="80000"/>
              </a:lnSpc>
              <a:buFont typeface="Wingdings 3" pitchFamily="18" charset="2"/>
              <a:buNone/>
            </a:pPr>
            <a:r>
              <a:rPr lang="en-US" sz="2000" dirty="0" err="1" smtClean="0">
                <a:solidFill>
                  <a:srgbClr val="4D5040"/>
                </a:solidFill>
                <a:latin typeface="Arial" pitchFamily="34" charset="0"/>
                <a:cs typeface="Arial" pitchFamily="34" charset="0"/>
              </a:rPr>
              <a:t>marzo</a:t>
            </a:r>
            <a:r>
              <a:rPr lang="en-US" sz="2000" dirty="0" smtClean="0">
                <a:solidFill>
                  <a:srgbClr val="4D5040"/>
                </a:solidFill>
                <a:latin typeface="Arial" pitchFamily="34" charset="0"/>
                <a:cs typeface="Arial" pitchFamily="34" charset="0"/>
              </a:rPr>
              <a:t> 2013</a:t>
            </a:r>
          </a:p>
          <a:p>
            <a:pPr marL="0" indent="0" algn="ctr" eaLnBrk="1" hangingPunct="1">
              <a:lnSpc>
                <a:spcPct val="80000"/>
              </a:lnSpc>
              <a:buFont typeface="Wingdings 3" pitchFamily="18" charset="2"/>
              <a:buNone/>
            </a:pPr>
            <a:endParaRPr lang="en-US" sz="2000" dirty="0">
              <a:solidFill>
                <a:srgbClr val="4D5040"/>
              </a:solidFill>
              <a:latin typeface="Arial" pitchFamily="34" charset="0"/>
              <a:cs typeface="Arial" pitchFamily="34" charset="0"/>
            </a:endParaRPr>
          </a:p>
          <a:p>
            <a:pPr marL="0" indent="0" algn="ctr" eaLnBrk="1" hangingPunct="1">
              <a:lnSpc>
                <a:spcPct val="80000"/>
              </a:lnSpc>
              <a:buFont typeface="Wingdings 3" pitchFamily="18" charset="2"/>
              <a:buNone/>
            </a:pPr>
            <a:endParaRPr lang="en-US" sz="2000" dirty="0" smtClean="0">
              <a:solidFill>
                <a:srgbClr val="4D5040"/>
              </a:solidFill>
              <a:latin typeface="Arial" pitchFamily="34" charset="0"/>
              <a:cs typeface="Arial" pitchFamily="34" charset="0"/>
            </a:endParaRPr>
          </a:p>
          <a:p>
            <a:pPr marL="0" indent="0" algn="ctr" eaLnBrk="1" hangingPunct="1">
              <a:lnSpc>
                <a:spcPct val="80000"/>
              </a:lnSpc>
              <a:buFont typeface="Wingdings 3" pitchFamily="18" charset="2"/>
              <a:buNone/>
            </a:pPr>
            <a:endParaRPr lang="en-US" sz="2000" dirty="0" smtClean="0">
              <a:solidFill>
                <a:srgbClr val="4D5040"/>
              </a:solidFill>
              <a:latin typeface="Arial" pitchFamily="34" charset="0"/>
              <a:cs typeface="Arial" pitchFamily="34" charset="0"/>
            </a:endParaRPr>
          </a:p>
        </p:txBody>
      </p:sp>
      <p:sp>
        <p:nvSpPr>
          <p:cNvPr id="161797" name="Rectangle 6"/>
          <p:cNvSpPr>
            <a:spLocks noChangeArrowheads="1"/>
          </p:cNvSpPr>
          <p:nvPr/>
        </p:nvSpPr>
        <p:spPr bwMode="auto">
          <a:xfrm>
            <a:off x="-26988" y="2560638"/>
            <a:ext cx="184151" cy="366712"/>
          </a:xfrm>
          <a:prstGeom prst="rect">
            <a:avLst/>
          </a:prstGeom>
          <a:noFill/>
          <a:ln w="9525">
            <a:noFill/>
            <a:miter lim="800000"/>
            <a:headEnd/>
            <a:tailEnd/>
          </a:ln>
        </p:spPr>
        <p:txBody>
          <a:bodyPr wrap="none" anchor="ctr">
            <a:spAutoFit/>
          </a:bodyPr>
          <a:lstStyle/>
          <a:p>
            <a:endParaRPr lang="en-US">
              <a:latin typeface="Lucida Sans Unicode" pitchFamily="34" charset="0"/>
            </a:endParaRPr>
          </a:p>
        </p:txBody>
      </p:sp>
      <p:sp>
        <p:nvSpPr>
          <p:cNvPr id="16179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latin typeface="Lucida Sans Unicode" pitchFamily="34" charset="0"/>
            </a:endParaRPr>
          </a:p>
        </p:txBody>
      </p:sp>
      <p:sp>
        <p:nvSpPr>
          <p:cNvPr id="161799" name="Text Box 8"/>
          <p:cNvSpPr txBox="1">
            <a:spLocks noChangeArrowheads="1"/>
          </p:cNvSpPr>
          <p:nvPr/>
        </p:nvSpPr>
        <p:spPr bwMode="auto">
          <a:xfrm>
            <a:off x="61434" y="1384635"/>
            <a:ext cx="7312026" cy="954107"/>
          </a:xfrm>
          <a:prstGeom prst="rect">
            <a:avLst/>
          </a:prstGeom>
          <a:noFill/>
          <a:ln w="9525">
            <a:noFill/>
            <a:miter lim="800000"/>
            <a:headEnd/>
            <a:tailEnd/>
          </a:ln>
        </p:spPr>
        <p:txBody>
          <a:bodyPr wrap="square">
            <a:spAutoFit/>
          </a:bodyPr>
          <a:lstStyle/>
          <a:p>
            <a:pPr algn="ctr"/>
            <a:endParaRPr lang="en-US" sz="2800" b="1" dirty="0" smtClean="0">
              <a:latin typeface="Lucida Sans Unicode" pitchFamily="34" charset="0"/>
            </a:endParaRPr>
          </a:p>
          <a:p>
            <a:pPr algn="ctr"/>
            <a:endParaRPr lang="en-US" sz="2800" b="1" dirty="0">
              <a:latin typeface="Lucida Sans Unicode" pitchFamily="34" charset="0"/>
            </a:endParaRPr>
          </a:p>
        </p:txBody>
      </p:sp>
      <p:sp>
        <p:nvSpPr>
          <p:cNvPr id="2" name="Rectangle 3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_tradnl" sz="1800" b="0" i="0" u="none" strike="noStrike" cap="none" normalizeH="0" baseline="0" smtClean="0">
              <a:ln>
                <a:noFill/>
              </a:ln>
              <a:solidFill>
                <a:schemeClr val="tx1"/>
              </a:solidFill>
              <a:effectLst/>
              <a:latin typeface="Arial" pitchFamily="34" charset="0"/>
              <a:cs typeface="Arial"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952750"/>
            <a:ext cx="7315200" cy="95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logo d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28464" y="881390"/>
            <a:ext cx="933450" cy="476250"/>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3"/>
          <p:cNvSpPr>
            <a:spLocks noChangeShapeType="1"/>
          </p:cNvSpPr>
          <p:nvPr/>
        </p:nvSpPr>
        <p:spPr bwMode="auto">
          <a:xfrm>
            <a:off x="2152357" y="1584741"/>
            <a:ext cx="3752850" cy="0"/>
          </a:xfrm>
          <a:prstGeom prst="straightConnector1">
            <a:avLst/>
          </a:prstGeom>
          <a:noFill/>
          <a:ln w="9525">
            <a:solidFill>
              <a:srgbClr val="FF99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6"/>
          <p:cNvSpPr>
            <a:spLocks noChangeArrowheads="1"/>
          </p:cNvSpPr>
          <p:nvPr/>
        </p:nvSpPr>
        <p:spPr bwMode="auto">
          <a:xfrm>
            <a:off x="0" y="93345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Rectangle 7"/>
          <p:cNvSpPr>
            <a:spLocks noChangeArrowheads="1"/>
          </p:cNvSpPr>
          <p:nvPr/>
        </p:nvSpPr>
        <p:spPr bwMode="auto">
          <a:xfrm>
            <a:off x="2209800" y="1357640"/>
            <a:ext cx="69342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PR" sz="1400" b="1" i="0" u="none" strike="noStrike" cap="none" normalizeH="0" baseline="0" dirty="0" smtClean="0">
                <a:ln>
                  <a:noFill/>
                </a:ln>
                <a:solidFill>
                  <a:srgbClr val="005250"/>
                </a:solidFill>
                <a:effectLst/>
                <a:latin typeface="Bookman Old Style" pitchFamily="18" charset="0"/>
                <a:ea typeface="Times New Roman" pitchFamily="18" charset="0"/>
                <a:cs typeface="Arial" pitchFamily="34" charset="0"/>
              </a:rPr>
              <a:t>OFICINA DE ASUNTOS FEDERALES</a:t>
            </a: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PR" sz="1400" b="1" i="0" u="none" strike="noStrike" cap="none" normalizeH="0" baseline="0" dirty="0" smtClean="0">
                <a:ln>
                  <a:noFill/>
                </a:ln>
                <a:solidFill>
                  <a:srgbClr val="005250"/>
                </a:solidFill>
                <a:effectLst/>
                <a:latin typeface="Bookman Old Style" pitchFamily="18" charset="0"/>
                <a:ea typeface="Times New Roman" pitchFamily="18" charset="0"/>
                <a:cs typeface="Arial" pitchFamily="34" charset="0"/>
              </a:rPr>
              <a:t>UNIDAD DE ADJUDICACIONES DE FONDOS </a:t>
            </a:r>
            <a:endParaRPr kumimoji="0" lang="es-PR"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7"/>
          <p:cNvSpPr>
            <a:spLocks noGrp="1"/>
          </p:cNvSpPr>
          <p:nvPr>
            <p:ph type="sldNum" sz="quarter" idx="12"/>
          </p:nvPr>
        </p:nvSpPr>
        <p:spPr/>
        <p:txBody>
          <a:bodyPr/>
          <a:lstStyle/>
          <a:p>
            <a:pPr>
              <a:defRPr/>
            </a:pPr>
            <a:fld id="{64F1D9F2-557D-4B8A-9AD8-BAE35514BE2D}" type="slidenum">
              <a:rPr lang="en-US"/>
              <a:pPr>
                <a:defRPr/>
              </a:pPr>
              <a:t>2</a:t>
            </a:fld>
            <a:endParaRPr lang="en-US"/>
          </a:p>
        </p:txBody>
      </p:sp>
      <p:sp>
        <p:nvSpPr>
          <p:cNvPr id="163842" name="Rectangle 3"/>
          <p:cNvSpPr>
            <a:spLocks noGrp="1" noChangeArrowheads="1"/>
          </p:cNvSpPr>
          <p:nvPr>
            <p:ph idx="1"/>
          </p:nvPr>
        </p:nvSpPr>
        <p:spPr>
          <a:xfrm>
            <a:off x="457200" y="1295400"/>
            <a:ext cx="8153400" cy="4343400"/>
          </a:xfrm>
        </p:spPr>
        <p:txBody>
          <a:bodyPr/>
          <a:lstStyle/>
          <a:p>
            <a:pPr algn="just" eaLnBrk="1" hangingPunct="1"/>
            <a:endParaRPr lang="es-ES_tradnl" dirty="0" smtClean="0"/>
          </a:p>
          <a:p>
            <a:pPr algn="just" eaLnBrk="1" hangingPunct="1"/>
            <a:r>
              <a:rPr lang="es-ES_tradnl" sz="3200" dirty="0" smtClean="0">
                <a:latin typeface="Arial" pitchFamily="34" charset="0"/>
                <a:cs typeface="Arial" pitchFamily="34" charset="0"/>
              </a:rPr>
              <a:t>Canalizar a través de solicitudes electrónicas para uso de fondos federales disponibles la evaluación de proyectos  e iniciativas suplementarias dirigidas a aumentar el aprovechamiento académico de los estudiantes. </a:t>
            </a:r>
          </a:p>
          <a:p>
            <a:pPr algn="just" eaLnBrk="1" hangingPunct="1"/>
            <a:endParaRPr lang="es-ES_tradnl" sz="2400" dirty="0" smtClean="0">
              <a:latin typeface="Arial" pitchFamily="34" charset="0"/>
              <a:cs typeface="Arial" pitchFamily="34" charset="0"/>
            </a:endParaRPr>
          </a:p>
          <a:p>
            <a:pPr marL="109537" indent="0" algn="just" eaLnBrk="1" hangingPunct="1">
              <a:buNone/>
            </a:pPr>
            <a:endParaRPr lang="es-ES_tradnl" b="1" i="1" dirty="0" smtClean="0">
              <a:solidFill>
                <a:srgbClr val="FF0000"/>
              </a:solidFill>
              <a:latin typeface="Arial" pitchFamily="34" charset="0"/>
              <a:cs typeface="Arial" pitchFamily="34" charset="0"/>
            </a:endParaRPr>
          </a:p>
        </p:txBody>
      </p:sp>
      <p:sp>
        <p:nvSpPr>
          <p:cNvPr id="163843" name="Footer Placeholder 4"/>
          <p:cNvSpPr>
            <a:spLocks noGrp="1"/>
          </p:cNvSpPr>
          <p:nvPr>
            <p:ph type="ftr" sz="quarter" idx="11"/>
          </p:nvPr>
        </p:nvSpPr>
        <p:spPr bwMode="auto">
          <a:noFill/>
          <a:ln>
            <a:miter lim="800000"/>
            <a:headEnd/>
            <a:tailEnd/>
          </a:ln>
        </p:spPr>
        <p:txBody>
          <a:bodyPr/>
          <a:lstStyle/>
          <a:p>
            <a:endParaRPr lang="en-US" smtClean="0"/>
          </a:p>
        </p:txBody>
      </p:sp>
      <p:sp>
        <p:nvSpPr>
          <p:cNvPr id="27650" name="Rectangle 2"/>
          <p:cNvSpPr>
            <a:spLocks noGrp="1" noChangeArrowheads="1"/>
          </p:cNvSpPr>
          <p:nvPr>
            <p:ph type="title"/>
          </p:nvPr>
        </p:nvSpPr>
        <p:spPr/>
        <p:txBody>
          <a:bodyPr/>
          <a:lstStyle/>
          <a:p>
            <a:pPr eaLnBrk="1" fontAlgn="auto" hangingPunct="1">
              <a:spcAft>
                <a:spcPts val="0"/>
              </a:spcAft>
              <a:defRPr/>
            </a:pPr>
            <a:r>
              <a:rPr lang="en-US" dirty="0" smtClean="0"/>
              <a:t>PROPÓSITO</a:t>
            </a:r>
            <a:r>
              <a:rPr lang="en-US" dirty="0"/>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7"/>
          <p:cNvSpPr>
            <a:spLocks noGrp="1"/>
          </p:cNvSpPr>
          <p:nvPr>
            <p:ph type="sldNum" sz="quarter" idx="12"/>
          </p:nvPr>
        </p:nvSpPr>
        <p:spPr/>
        <p:txBody>
          <a:bodyPr/>
          <a:lstStyle/>
          <a:p>
            <a:pPr>
              <a:defRPr/>
            </a:pPr>
            <a:fld id="{F5188799-1E71-46D4-BE89-E0419B895F1E}" type="slidenum">
              <a:rPr lang="en-US"/>
              <a:pPr>
                <a:defRPr/>
              </a:pPr>
              <a:t>3</a:t>
            </a:fld>
            <a:endParaRPr lang="en-US"/>
          </a:p>
        </p:txBody>
      </p:sp>
      <p:sp>
        <p:nvSpPr>
          <p:cNvPr id="164866" name="Rectangle 3"/>
          <p:cNvSpPr>
            <a:spLocks noGrp="1" noChangeArrowheads="1"/>
          </p:cNvSpPr>
          <p:nvPr>
            <p:ph idx="1"/>
          </p:nvPr>
        </p:nvSpPr>
        <p:spPr>
          <a:xfrm>
            <a:off x="457200" y="1295400"/>
            <a:ext cx="8229600" cy="4711700"/>
          </a:xfrm>
        </p:spPr>
        <p:txBody>
          <a:bodyPr/>
          <a:lstStyle/>
          <a:p>
            <a:pPr marL="0" indent="0" algn="ctr" eaLnBrk="1" hangingPunct="1">
              <a:lnSpc>
                <a:spcPct val="90000"/>
              </a:lnSpc>
              <a:buFont typeface="Wingdings 3" pitchFamily="18" charset="2"/>
              <a:buNone/>
            </a:pPr>
            <a:endParaRPr lang="en-US" sz="2800" dirty="0" smtClean="0">
              <a:solidFill>
                <a:srgbClr val="4D5040"/>
              </a:solidFill>
            </a:endParaRPr>
          </a:p>
          <a:p>
            <a:pPr marL="0" indent="0" algn="just"/>
            <a:r>
              <a:rPr lang="es-PR" dirty="0" smtClean="0">
                <a:latin typeface="Arial" pitchFamily="34" charset="0"/>
                <a:cs typeface="Arial" pitchFamily="34" charset="0"/>
              </a:rPr>
              <a:t>La solicitud de  fondos federales mediante planes de trabajo recoge las iniciativas, prioridades académicas y proyectos en un orden de actividades coordinadas que tienen el fin de satisfacer necesidades identificadas </a:t>
            </a:r>
            <a:r>
              <a:rPr lang="es-ES_tradnl" dirty="0">
                <a:latin typeface="Arial" pitchFamily="34" charset="0"/>
                <a:cs typeface="Arial" pitchFamily="34" charset="0"/>
              </a:rPr>
              <a:t>que </a:t>
            </a:r>
            <a:r>
              <a:rPr lang="es-ES_tradnl" dirty="0" smtClean="0">
                <a:latin typeface="Arial" pitchFamily="34" charset="0"/>
                <a:cs typeface="Arial" pitchFamily="34" charset="0"/>
              </a:rPr>
              <a:t>inciden </a:t>
            </a:r>
            <a:r>
              <a:rPr lang="es-ES_tradnl" dirty="0">
                <a:latin typeface="Arial" pitchFamily="34" charset="0"/>
                <a:cs typeface="Arial" pitchFamily="34" charset="0"/>
              </a:rPr>
              <a:t>en el aprovechamiento académico </a:t>
            </a:r>
            <a:r>
              <a:rPr lang="es-PR" dirty="0" smtClean="0">
                <a:latin typeface="Arial" pitchFamily="34" charset="0"/>
                <a:cs typeface="Arial" pitchFamily="34" charset="0"/>
              </a:rPr>
              <a:t>mediante la petición y justificación  del uso  de fondos federales en aéreas identificadas elegibles </a:t>
            </a:r>
            <a:endParaRPr lang="en-US" dirty="0" smtClean="0">
              <a:latin typeface="Arial" pitchFamily="34" charset="0"/>
              <a:cs typeface="Arial" pitchFamily="34" charset="0"/>
            </a:endParaRPr>
          </a:p>
          <a:p>
            <a:pPr marL="0" indent="0" algn="just" eaLnBrk="1" hangingPunct="1"/>
            <a:endParaRPr lang="es-ES_tradnl" dirty="0" smtClean="0"/>
          </a:p>
        </p:txBody>
      </p:sp>
      <p:sp>
        <p:nvSpPr>
          <p:cNvPr id="164867" name="Footer Placeholder 4"/>
          <p:cNvSpPr>
            <a:spLocks noGrp="1"/>
          </p:cNvSpPr>
          <p:nvPr>
            <p:ph type="ftr" sz="quarter" idx="11"/>
          </p:nvPr>
        </p:nvSpPr>
        <p:spPr bwMode="auto">
          <a:noFill/>
          <a:ln>
            <a:miter lim="800000"/>
            <a:headEnd/>
            <a:tailEnd/>
          </a:ln>
        </p:spPr>
        <p:txBody>
          <a:bodyPr/>
          <a:lstStyle/>
          <a:p>
            <a:endParaRPr lang="en-US" smtClean="0"/>
          </a:p>
        </p:txBody>
      </p:sp>
      <p:sp>
        <p:nvSpPr>
          <p:cNvPr id="27650" name="Rectangle 2"/>
          <p:cNvSpPr>
            <a:spLocks noGrp="1" noChangeArrowheads="1"/>
          </p:cNvSpPr>
          <p:nvPr>
            <p:ph type="title"/>
          </p:nvPr>
        </p:nvSpPr>
        <p:spPr/>
        <p:txBody>
          <a:bodyPr/>
          <a:lstStyle/>
          <a:p>
            <a:pPr eaLnBrk="1" fontAlgn="auto" hangingPunct="1">
              <a:spcAft>
                <a:spcPts val="0"/>
              </a:spcAft>
              <a:defRPr/>
            </a:pPr>
            <a:r>
              <a:rPr lang="en-US" dirty="0" smtClean="0"/>
              <a:t>PLAN DE TRABAJO</a:t>
            </a:r>
            <a:r>
              <a:rPr lang="en-US" dirty="0"/>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7"/>
          <p:cNvSpPr>
            <a:spLocks noGrp="1"/>
          </p:cNvSpPr>
          <p:nvPr>
            <p:ph type="sldNum" sz="quarter" idx="12"/>
          </p:nvPr>
        </p:nvSpPr>
        <p:spPr/>
        <p:txBody>
          <a:bodyPr/>
          <a:lstStyle/>
          <a:p>
            <a:pPr>
              <a:defRPr/>
            </a:pPr>
            <a:fld id="{CC55AC6B-A8EE-4C24-8B86-24A6815947F9}" type="slidenum">
              <a:rPr lang="en-US"/>
              <a:pPr>
                <a:defRPr/>
              </a:pPr>
              <a:t>4</a:t>
            </a:fld>
            <a:endParaRPr lang="en-US"/>
          </a:p>
        </p:txBody>
      </p:sp>
      <p:sp>
        <p:nvSpPr>
          <p:cNvPr id="332802" name="Rectangle 2"/>
          <p:cNvSpPr>
            <a:spLocks noGrp="1"/>
          </p:cNvSpPr>
          <p:nvPr>
            <p:ph type="title"/>
          </p:nvPr>
        </p:nvSpPr>
        <p:spPr bwMode="auto"/>
        <p:txBody>
          <a:bodyPr wrap="square" lIns="91440" tIns="45720" rIns="91440" bIns="45720" numCol="1" anchorCtr="0" compatLnSpc="1">
            <a:prstTxWarp prst="textNoShape">
              <a:avLst/>
            </a:prstTxWarp>
            <a:normAutofit fontScale="90000"/>
          </a:bodyPr>
          <a:lstStyle/>
          <a:p>
            <a:pPr>
              <a:defRPr/>
            </a:pPr>
            <a:r>
              <a:rPr lang="en-US" sz="2600" dirty="0" smtClean="0">
                <a:effectLst/>
                <a:cs typeface="Lucida Sans Unicode" pitchFamily="34" charset="0"/>
              </a:rPr>
              <a:t>ENTIDADES ELEGIBLES PARA  SOMETER SOLICITUDES DE FONDOS MEDIANTE PLANES DE TRABAJO</a:t>
            </a:r>
          </a:p>
        </p:txBody>
      </p:sp>
      <p:sp>
        <p:nvSpPr>
          <p:cNvPr id="165891" name="Rectangle 3"/>
          <p:cNvSpPr>
            <a:spLocks noGrp="1"/>
          </p:cNvSpPr>
          <p:nvPr>
            <p:ph type="body" idx="1"/>
          </p:nvPr>
        </p:nvSpPr>
        <p:spPr/>
        <p:txBody>
          <a:bodyPr/>
          <a:lstStyle/>
          <a:p>
            <a:pPr algn="just" eaLnBrk="1" hangingPunct="1">
              <a:lnSpc>
                <a:spcPct val="90000"/>
              </a:lnSpc>
            </a:pPr>
            <a:r>
              <a:rPr lang="es-ES" sz="2400" dirty="0" smtClean="0">
                <a:latin typeface="Arial" pitchFamily="34" charset="0"/>
                <a:cs typeface="Arial" pitchFamily="34" charset="0"/>
              </a:rPr>
              <a:t>Escuelas identificadas bajo la modalidad TAS</a:t>
            </a:r>
          </a:p>
          <a:p>
            <a:pPr algn="just" eaLnBrk="1" hangingPunct="1">
              <a:lnSpc>
                <a:spcPct val="90000"/>
              </a:lnSpc>
              <a:buFont typeface="Wingdings 3" pitchFamily="18" charset="2"/>
              <a:buNone/>
            </a:pPr>
            <a:r>
              <a:rPr lang="es-ES" sz="2400" i="1" dirty="0" smtClean="0">
                <a:latin typeface="Arial" pitchFamily="34" charset="0"/>
                <a:cs typeface="Arial" pitchFamily="34" charset="0"/>
              </a:rPr>
              <a:t>	“ </a:t>
            </a:r>
            <a:r>
              <a:rPr lang="es-ES" sz="2400" dirty="0" smtClean="0">
                <a:latin typeface="Arial" pitchFamily="34" charset="0"/>
                <a:cs typeface="Arial" pitchFamily="34" charset="0"/>
              </a:rPr>
              <a:t>Target </a:t>
            </a:r>
            <a:r>
              <a:rPr lang="es-ES" sz="2400" dirty="0" err="1" smtClean="0">
                <a:latin typeface="Arial" pitchFamily="34" charset="0"/>
                <a:cs typeface="Arial" pitchFamily="34" charset="0"/>
              </a:rPr>
              <a:t>Assistance</a:t>
            </a:r>
            <a:r>
              <a:rPr lang="es-ES" sz="2400" dirty="0" smtClean="0">
                <a:latin typeface="Arial" pitchFamily="34" charset="0"/>
                <a:cs typeface="Arial" pitchFamily="34" charset="0"/>
              </a:rPr>
              <a:t> </a:t>
            </a:r>
            <a:r>
              <a:rPr lang="es-ES" sz="2400" dirty="0" err="1" smtClean="0">
                <a:latin typeface="Arial" pitchFamily="34" charset="0"/>
                <a:cs typeface="Arial" pitchFamily="34" charset="0"/>
              </a:rPr>
              <a:t>School</a:t>
            </a:r>
            <a:r>
              <a:rPr lang="es-ES" sz="2400" i="1" dirty="0" smtClean="0">
                <a:latin typeface="Arial" pitchFamily="34" charset="0"/>
                <a:cs typeface="Arial" pitchFamily="34" charset="0"/>
              </a:rPr>
              <a:t>”</a:t>
            </a:r>
            <a:r>
              <a:rPr lang="es-ES" sz="2400" dirty="0" smtClean="0">
                <a:latin typeface="Arial" pitchFamily="34" charset="0"/>
                <a:cs typeface="Arial" pitchFamily="34" charset="0"/>
              </a:rPr>
              <a:t> (Escuelas de Asistencia    </a:t>
            </a:r>
          </a:p>
          <a:p>
            <a:pPr algn="just" eaLnBrk="1" hangingPunct="1">
              <a:lnSpc>
                <a:spcPct val="90000"/>
              </a:lnSpc>
              <a:buFont typeface="Wingdings 3" pitchFamily="18" charset="2"/>
              <a:buNone/>
            </a:pPr>
            <a:r>
              <a:rPr lang="es-ES" sz="2400" dirty="0" smtClean="0">
                <a:latin typeface="Arial" pitchFamily="34" charset="0"/>
                <a:cs typeface="Arial" pitchFamily="34" charset="0"/>
              </a:rPr>
              <a:t>    Directa)</a:t>
            </a:r>
          </a:p>
          <a:p>
            <a:pPr algn="just" eaLnBrk="1" hangingPunct="1">
              <a:lnSpc>
                <a:spcPct val="90000"/>
              </a:lnSpc>
            </a:pPr>
            <a:r>
              <a:rPr lang="es-ES" sz="2400" dirty="0" smtClean="0">
                <a:latin typeface="Arial" pitchFamily="34" charset="0"/>
                <a:cs typeface="Arial" pitchFamily="34" charset="0"/>
              </a:rPr>
              <a:t>Distritos Escolares (No Programa Título I) </a:t>
            </a:r>
          </a:p>
          <a:p>
            <a:pPr algn="just" eaLnBrk="1" hangingPunct="1">
              <a:lnSpc>
                <a:spcPct val="90000"/>
              </a:lnSpc>
            </a:pPr>
            <a:r>
              <a:rPr lang="es-ES" sz="2400" dirty="0" smtClean="0">
                <a:latin typeface="Arial" pitchFamily="34" charset="0"/>
                <a:cs typeface="Arial" pitchFamily="34" charset="0"/>
              </a:rPr>
              <a:t>Nivel Central</a:t>
            </a:r>
          </a:p>
          <a:p>
            <a:pPr algn="just" eaLnBrk="1" hangingPunct="1">
              <a:lnSpc>
                <a:spcPct val="90000"/>
              </a:lnSpc>
              <a:buFont typeface="Wingdings 3" pitchFamily="18" charset="2"/>
              <a:buNone/>
            </a:pPr>
            <a:r>
              <a:rPr lang="es-ES" sz="2400" dirty="0" smtClean="0">
                <a:latin typeface="Arial" pitchFamily="34" charset="0"/>
                <a:cs typeface="Arial" pitchFamily="34" charset="0"/>
              </a:rPr>
              <a:t>   (Subsecretarías, Secretarías, Unidades, Oficinas,</a:t>
            </a:r>
          </a:p>
          <a:p>
            <a:pPr algn="just" eaLnBrk="1" hangingPunct="1">
              <a:lnSpc>
                <a:spcPct val="90000"/>
              </a:lnSpc>
              <a:buFont typeface="Wingdings 3" pitchFamily="18" charset="2"/>
              <a:buNone/>
            </a:pPr>
            <a:r>
              <a:rPr lang="es-ES" sz="2400" dirty="0" smtClean="0">
                <a:latin typeface="Arial" pitchFamily="34" charset="0"/>
                <a:cs typeface="Arial" pitchFamily="34" charset="0"/>
              </a:rPr>
              <a:t>   Programas</a:t>
            </a:r>
            <a:r>
              <a:rPr lang="es-ES" sz="2400" dirty="0">
                <a:latin typeface="Arial" pitchFamily="34" charset="0"/>
                <a:cs typeface="Arial" pitchFamily="34" charset="0"/>
              </a:rPr>
              <a:t> </a:t>
            </a:r>
            <a:r>
              <a:rPr lang="es-ES" sz="2400" dirty="0" smtClean="0">
                <a:latin typeface="Arial" pitchFamily="34" charset="0"/>
                <a:cs typeface="Arial" pitchFamily="34" charset="0"/>
              </a:rPr>
              <a:t>Académicos)</a:t>
            </a:r>
          </a:p>
          <a:p>
            <a:pPr algn="just" eaLnBrk="1" hangingPunct="1">
              <a:lnSpc>
                <a:spcPct val="90000"/>
              </a:lnSpc>
            </a:pPr>
            <a:r>
              <a:rPr lang="es-ES" sz="2400" dirty="0" smtClean="0">
                <a:latin typeface="Arial" pitchFamily="34" charset="0"/>
                <a:cs typeface="Arial" pitchFamily="34" charset="0"/>
              </a:rPr>
              <a:t>Agencias Gubernamentales y Municipios </a:t>
            </a:r>
          </a:p>
          <a:p>
            <a:pPr algn="just" eaLnBrk="1" hangingPunct="1">
              <a:lnSpc>
                <a:spcPct val="90000"/>
              </a:lnSpc>
              <a:buFont typeface="Wingdings 3" pitchFamily="18" charset="2"/>
              <a:buNone/>
            </a:pPr>
            <a:endParaRPr lang="es-ES" sz="800" dirty="0" smtClean="0">
              <a:latin typeface="Arial" pitchFamily="34" charset="0"/>
              <a:cs typeface="Arial" pitchFamily="34" charset="0"/>
            </a:endParaRPr>
          </a:p>
          <a:p>
            <a:pPr algn="just" eaLnBrk="1" hangingPunct="1">
              <a:lnSpc>
                <a:spcPct val="90000"/>
              </a:lnSpc>
              <a:buFont typeface="Wingdings 3" pitchFamily="18" charset="2"/>
              <a:buNone/>
            </a:pPr>
            <a:r>
              <a:rPr lang="es-ES" dirty="0" smtClean="0">
                <a:latin typeface="Arial" pitchFamily="34" charset="0"/>
                <a:cs typeface="Arial" pitchFamily="34" charset="0"/>
              </a:rPr>
              <a:t>	</a:t>
            </a:r>
            <a:r>
              <a:rPr lang="es-ES" sz="1600" dirty="0" smtClean="0">
                <a:latin typeface="Arial" pitchFamily="34" charset="0"/>
                <a:cs typeface="Arial" pitchFamily="34" charset="0"/>
              </a:rPr>
              <a:t>Nota: Las escuelas </a:t>
            </a:r>
            <a:r>
              <a:rPr lang="es-ES" sz="1600" i="1" dirty="0" err="1" smtClean="0">
                <a:latin typeface="Arial" pitchFamily="34" charset="0"/>
                <a:cs typeface="Arial" pitchFamily="34" charset="0"/>
              </a:rPr>
              <a:t>Schoolwide</a:t>
            </a:r>
            <a:r>
              <a:rPr lang="es-ES" sz="1600" dirty="0" smtClean="0">
                <a:latin typeface="Arial" pitchFamily="34" charset="0"/>
                <a:cs typeface="Arial" pitchFamily="34" charset="0"/>
              </a:rPr>
              <a:t> consolidan fondos mediante el Plan Comprensivo Escolar, por lo cual </a:t>
            </a:r>
            <a:r>
              <a:rPr lang="es-ES" sz="1600" b="1" dirty="0" smtClean="0">
                <a:latin typeface="Arial" pitchFamily="34" charset="0"/>
                <a:cs typeface="Arial" pitchFamily="34" charset="0"/>
              </a:rPr>
              <a:t>no</a:t>
            </a:r>
            <a:r>
              <a:rPr lang="es-ES" sz="1600" dirty="0" smtClean="0">
                <a:latin typeface="Arial" pitchFamily="34" charset="0"/>
                <a:cs typeface="Arial" pitchFamily="34" charset="0"/>
              </a:rPr>
              <a:t> </a:t>
            </a:r>
            <a:r>
              <a:rPr lang="es-ES" sz="1600" b="1" dirty="0" smtClean="0">
                <a:latin typeface="Arial" pitchFamily="34" charset="0"/>
                <a:cs typeface="Arial" pitchFamily="34" charset="0"/>
              </a:rPr>
              <a:t>pueden</a:t>
            </a:r>
            <a:r>
              <a:rPr lang="es-ES" sz="1600" dirty="0" smtClean="0">
                <a:latin typeface="Arial" pitchFamily="34" charset="0"/>
                <a:cs typeface="Arial" pitchFamily="34" charset="0"/>
              </a:rPr>
              <a:t> someter planes de trabajo individuales.</a:t>
            </a:r>
          </a:p>
          <a:p>
            <a:pPr algn="just" eaLnBrk="1" hangingPunct="1">
              <a:lnSpc>
                <a:spcPct val="90000"/>
              </a:lnSpc>
            </a:pPr>
            <a:endParaRPr lang="es-ES" dirty="0" smtClean="0"/>
          </a:p>
          <a:p>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7"/>
          <p:cNvSpPr>
            <a:spLocks noGrp="1"/>
          </p:cNvSpPr>
          <p:nvPr>
            <p:ph type="sldNum" sz="quarter" idx="12"/>
          </p:nvPr>
        </p:nvSpPr>
        <p:spPr/>
        <p:txBody>
          <a:bodyPr/>
          <a:lstStyle/>
          <a:p>
            <a:pPr>
              <a:defRPr/>
            </a:pPr>
            <a:fld id="{AA56000C-D45B-4653-901C-30A9A27DA273}" type="slidenum">
              <a:rPr lang="en-US"/>
              <a:pPr>
                <a:defRPr/>
              </a:pPr>
              <a:t>5</a:t>
            </a:fld>
            <a:endParaRPr lang="en-US"/>
          </a:p>
        </p:txBody>
      </p:sp>
      <p:sp>
        <p:nvSpPr>
          <p:cNvPr id="7170" name="Rectangle 2"/>
          <p:cNvSpPr>
            <a:spLocks noGrp="1" noChangeArrowheads="1"/>
          </p:cNvSpPr>
          <p:nvPr>
            <p:ph type="title"/>
          </p:nvPr>
        </p:nvSpPr>
        <p:spPr/>
        <p:txBody>
          <a:bodyPr/>
          <a:lstStyle/>
          <a:p>
            <a:pPr eaLnBrk="1" fontAlgn="auto" hangingPunct="1">
              <a:spcAft>
                <a:spcPts val="0"/>
              </a:spcAft>
              <a:defRPr/>
            </a:pPr>
            <a:r>
              <a:rPr lang="es-ES_tradnl" sz="2400" dirty="0" smtClean="0"/>
              <a:t>PROGRAMAS EN LOS CUALES SE ADJUDICAN FONDOS FEDERALES POR MEDIO DE PLANES DE TRABAJO </a:t>
            </a:r>
            <a:r>
              <a:rPr lang="es-PR" sz="2400" dirty="0" smtClean="0"/>
              <a:t> </a:t>
            </a:r>
            <a:endParaRPr lang="en-US" sz="2400" dirty="0"/>
          </a:p>
        </p:txBody>
      </p:sp>
      <p:sp>
        <p:nvSpPr>
          <p:cNvPr id="3" name="TextBox 2"/>
          <p:cNvSpPr txBox="1"/>
          <p:nvPr/>
        </p:nvSpPr>
        <p:spPr>
          <a:xfrm>
            <a:off x="661182" y="1981200"/>
            <a:ext cx="7696200" cy="369332"/>
          </a:xfrm>
          <a:prstGeom prst="rect">
            <a:avLst/>
          </a:prstGeom>
          <a:noFill/>
        </p:spPr>
        <p:txBody>
          <a:bodyPr wrap="square" rtlCol="0">
            <a:spAutoFit/>
          </a:bodyPr>
          <a:lstStyle/>
          <a:p>
            <a:r>
              <a:rPr lang="es-ES" dirty="0" smtClean="0"/>
              <a:t>Hay disponibles fondos bajo los siguientes programas federales:</a:t>
            </a:r>
            <a:endParaRPr lang="es-ES" dirty="0"/>
          </a:p>
        </p:txBody>
      </p:sp>
      <p:sp>
        <p:nvSpPr>
          <p:cNvPr id="7" name="Rectangle 3"/>
          <p:cNvSpPr>
            <a:spLocks noGrp="1" noChangeArrowheads="1"/>
          </p:cNvSpPr>
          <p:nvPr>
            <p:ph idx="1"/>
          </p:nvPr>
        </p:nvSpPr>
        <p:spPr/>
        <p:txBody>
          <a:bodyPr>
            <a:normAutofit/>
          </a:bodyPr>
          <a:lstStyle/>
          <a:p>
            <a:pPr eaLnBrk="1" hangingPunct="1">
              <a:lnSpc>
                <a:spcPct val="70000"/>
              </a:lnSpc>
              <a:buFont typeface="Wingdings 3" pitchFamily="18" charset="2"/>
              <a:buNone/>
              <a:defRPr/>
            </a:pPr>
            <a:endParaRPr lang="es-ES" sz="1700" b="1" dirty="0" smtClean="0">
              <a:effectLst>
                <a:outerShdw blurRad="38100" dist="38100" dir="2700000" algn="tl">
                  <a:srgbClr val="C0C0C0"/>
                </a:outerShdw>
              </a:effectLst>
            </a:endParaRPr>
          </a:p>
          <a:p>
            <a:pPr eaLnBrk="1" hangingPunct="1">
              <a:lnSpc>
                <a:spcPct val="70000"/>
              </a:lnSpc>
              <a:buFont typeface="Wingdings 3" pitchFamily="18" charset="2"/>
              <a:buNone/>
              <a:defRPr/>
            </a:pPr>
            <a:endParaRPr lang="es-ES" sz="1700" b="1" dirty="0" smtClean="0">
              <a:effectLst>
                <a:outerShdw blurRad="38100" dist="38100" dir="2700000" algn="tl">
                  <a:srgbClr val="C0C0C0"/>
                </a:outerShdw>
              </a:effectLst>
            </a:endParaRPr>
          </a:p>
          <a:p>
            <a:pPr eaLnBrk="1" hangingPunct="1">
              <a:lnSpc>
                <a:spcPct val="70000"/>
              </a:lnSpc>
              <a:defRPr/>
            </a:pPr>
            <a:endParaRPr lang="es-ES" sz="2400" dirty="0" smtClean="0">
              <a:effectLst>
                <a:outerShdw blurRad="38100" dist="38100" dir="2700000" algn="tl">
                  <a:srgbClr val="C0C0C0"/>
                </a:outerShdw>
              </a:effectLst>
              <a:latin typeface="Arial" pitchFamily="34" charset="0"/>
              <a:cs typeface="Arial" pitchFamily="34" charset="0"/>
            </a:endParaRPr>
          </a:p>
          <a:p>
            <a:pPr eaLnBrk="1" hangingPunct="1">
              <a:lnSpc>
                <a:spcPct val="70000"/>
              </a:lnSpc>
              <a:defRPr/>
            </a:pPr>
            <a:endParaRPr lang="es-ES" sz="2400" dirty="0">
              <a:effectLst>
                <a:outerShdw blurRad="38100" dist="38100" dir="2700000" algn="tl">
                  <a:srgbClr val="C0C0C0"/>
                </a:outerShdw>
              </a:effectLst>
              <a:latin typeface="Arial" pitchFamily="34" charset="0"/>
              <a:cs typeface="Arial" pitchFamily="34" charset="0"/>
            </a:endParaRPr>
          </a:p>
          <a:p>
            <a:pPr eaLnBrk="1" hangingPunct="1">
              <a:lnSpc>
                <a:spcPct val="70000"/>
              </a:lnSpc>
              <a:defRPr/>
            </a:pPr>
            <a:r>
              <a:rPr lang="es-ES" sz="2400" dirty="0" smtClean="0">
                <a:effectLst>
                  <a:outerShdw blurRad="38100" dist="38100" dir="2700000" algn="tl">
                    <a:srgbClr val="C0C0C0"/>
                  </a:outerShdw>
                </a:effectLst>
                <a:latin typeface="Arial" pitchFamily="34" charset="0"/>
                <a:cs typeface="Arial" pitchFamily="34" charset="0"/>
              </a:rPr>
              <a:t>Título I, Parte A</a:t>
            </a:r>
          </a:p>
          <a:p>
            <a:pPr marL="109537" indent="0" eaLnBrk="1" hangingPunct="1">
              <a:lnSpc>
                <a:spcPct val="70000"/>
              </a:lnSpc>
              <a:buNone/>
              <a:defRPr/>
            </a:pPr>
            <a:endParaRPr lang="es-ES" sz="2400" dirty="0" smtClean="0">
              <a:effectLst>
                <a:outerShdw blurRad="38100" dist="38100" dir="2700000" algn="tl">
                  <a:srgbClr val="C0C0C0"/>
                </a:outerShdw>
              </a:effectLst>
              <a:latin typeface="Arial" pitchFamily="34" charset="0"/>
              <a:cs typeface="Arial" pitchFamily="34" charset="0"/>
            </a:endParaRPr>
          </a:p>
          <a:p>
            <a:pPr lvl="1" eaLnBrk="1" hangingPunct="1">
              <a:lnSpc>
                <a:spcPct val="70000"/>
              </a:lnSpc>
              <a:defRPr/>
            </a:pPr>
            <a:r>
              <a:rPr lang="es-ES" sz="2000" dirty="0">
                <a:effectLst>
                  <a:outerShdw blurRad="38100" dist="38100" dir="2700000" algn="tl">
                    <a:srgbClr val="C0C0C0"/>
                  </a:outerShdw>
                </a:effectLst>
                <a:latin typeface="Arial" pitchFamily="34" charset="0"/>
                <a:cs typeface="Arial" pitchFamily="34" charset="0"/>
              </a:rPr>
              <a:t>(Sección 1116) Escuelas en Mejoramiento</a:t>
            </a:r>
          </a:p>
          <a:p>
            <a:pPr lvl="1" eaLnBrk="1" hangingPunct="1">
              <a:lnSpc>
                <a:spcPct val="70000"/>
              </a:lnSpc>
              <a:defRPr/>
            </a:pPr>
            <a:r>
              <a:rPr lang="es-ES" sz="2000" dirty="0">
                <a:effectLst>
                  <a:outerShdw blurRad="38100" dist="38100" dir="2700000" algn="tl">
                    <a:srgbClr val="C0C0C0"/>
                  </a:outerShdw>
                </a:effectLst>
                <a:latin typeface="Arial" pitchFamily="34" charset="0"/>
                <a:cs typeface="Arial" pitchFamily="34" charset="0"/>
              </a:rPr>
              <a:t>(Sección 1118) Participación de </a:t>
            </a:r>
            <a:r>
              <a:rPr lang="es-ES" sz="2000" dirty="0" smtClean="0">
                <a:effectLst>
                  <a:outerShdw blurRad="38100" dist="38100" dir="2700000" algn="tl">
                    <a:srgbClr val="C0C0C0"/>
                  </a:outerShdw>
                </a:effectLst>
                <a:latin typeface="Arial" pitchFamily="34" charset="0"/>
                <a:cs typeface="Arial" pitchFamily="34" charset="0"/>
              </a:rPr>
              <a:t>Padres (CREMPE)</a:t>
            </a:r>
            <a:endParaRPr lang="es-ES" sz="2000" dirty="0">
              <a:effectLst>
                <a:outerShdw blurRad="38100" dist="38100" dir="2700000" algn="tl">
                  <a:srgbClr val="C0C0C0"/>
                </a:outerShdw>
              </a:effectLst>
              <a:latin typeface="Arial" pitchFamily="34" charset="0"/>
              <a:cs typeface="Arial" pitchFamily="34" charset="0"/>
            </a:endParaRPr>
          </a:p>
          <a:p>
            <a:pPr lvl="1" eaLnBrk="1" hangingPunct="1">
              <a:lnSpc>
                <a:spcPct val="70000"/>
              </a:lnSpc>
              <a:defRPr/>
            </a:pPr>
            <a:r>
              <a:rPr lang="es-ES" sz="2000" dirty="0">
                <a:effectLst>
                  <a:outerShdw blurRad="38100" dist="38100" dir="2700000" algn="tl">
                    <a:srgbClr val="C0C0C0"/>
                  </a:outerShdw>
                </a:effectLst>
                <a:latin typeface="Arial" pitchFamily="34" charset="0"/>
                <a:cs typeface="Arial" pitchFamily="34" charset="0"/>
              </a:rPr>
              <a:t>(Sección 1119) Certificación de Maestros</a:t>
            </a:r>
          </a:p>
          <a:p>
            <a:pPr eaLnBrk="1" hangingPunct="1">
              <a:lnSpc>
                <a:spcPct val="70000"/>
              </a:lnSpc>
              <a:defRPr/>
            </a:pPr>
            <a:endParaRPr lang="es-ES" sz="2400" dirty="0">
              <a:effectLst>
                <a:outerShdw blurRad="38100" dist="38100" dir="2700000" algn="tl">
                  <a:srgbClr val="C0C0C0"/>
                </a:outerShdw>
              </a:effectLst>
              <a:latin typeface="Arial" pitchFamily="34" charset="0"/>
              <a:cs typeface="Arial" pitchFamily="34" charset="0"/>
            </a:endParaRPr>
          </a:p>
          <a:p>
            <a:pPr eaLnBrk="1" hangingPunct="1">
              <a:lnSpc>
                <a:spcPct val="70000"/>
              </a:lnSpc>
              <a:defRPr/>
            </a:pPr>
            <a:r>
              <a:rPr lang="es-ES" sz="2400" dirty="0" smtClean="0">
                <a:effectLst>
                  <a:outerShdw blurRad="38100" dist="38100" dir="2700000" algn="tl">
                    <a:srgbClr val="C0C0C0"/>
                  </a:outerShdw>
                </a:effectLst>
                <a:latin typeface="Arial" pitchFamily="34" charset="0"/>
                <a:cs typeface="Arial" pitchFamily="34" charset="0"/>
              </a:rPr>
              <a:t>Título I, 1003 a</a:t>
            </a:r>
          </a:p>
          <a:p>
            <a:pPr eaLnBrk="1" hangingPunct="1">
              <a:lnSpc>
                <a:spcPct val="70000"/>
              </a:lnSpc>
              <a:defRPr/>
            </a:pPr>
            <a:endParaRPr lang="es-ES" sz="2400" dirty="0" smtClean="0">
              <a:effectLst>
                <a:outerShdw blurRad="38100" dist="38100" dir="2700000" algn="tl">
                  <a:srgbClr val="C0C0C0"/>
                </a:outerShdw>
              </a:effectLst>
              <a:latin typeface="Arial" pitchFamily="34" charset="0"/>
              <a:cs typeface="Arial" pitchFamily="34" charset="0"/>
            </a:endParaRPr>
          </a:p>
          <a:p>
            <a:pPr eaLnBrk="1" hangingPunct="1">
              <a:lnSpc>
                <a:spcPct val="70000"/>
              </a:lnSpc>
              <a:defRPr/>
            </a:pPr>
            <a:r>
              <a:rPr lang="es-ES" sz="2400" dirty="0" smtClean="0">
                <a:effectLst>
                  <a:outerShdw blurRad="38100" dist="38100" dir="2700000" algn="tl">
                    <a:srgbClr val="C0C0C0"/>
                  </a:outerShdw>
                </a:effectLst>
                <a:latin typeface="Arial" pitchFamily="34" charset="0"/>
                <a:cs typeface="Arial" pitchFamily="34" charset="0"/>
              </a:rPr>
              <a:t>Título II, Parte A</a:t>
            </a:r>
          </a:p>
          <a:p>
            <a:pPr eaLnBrk="1" hangingPunct="1">
              <a:lnSpc>
                <a:spcPct val="70000"/>
              </a:lnSpc>
              <a:defRPr/>
            </a:pPr>
            <a:endParaRPr lang="es-ES" sz="2400" dirty="0" smtClean="0">
              <a:latin typeface="Arial" pitchFamily="34" charset="0"/>
              <a:cs typeface="Arial" pitchFamily="34" charset="0"/>
            </a:endParaRPr>
          </a:p>
          <a:p>
            <a:pPr eaLnBrk="1" hangingPunct="1">
              <a:lnSpc>
                <a:spcPct val="70000"/>
              </a:lnSpc>
              <a:buFontTx/>
              <a:buNone/>
              <a:defRPr/>
            </a:pPr>
            <a:endParaRPr lang="es-ES" sz="2000" b="1"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7"/>
          <p:cNvSpPr>
            <a:spLocks noGrp="1"/>
          </p:cNvSpPr>
          <p:nvPr>
            <p:ph type="sldNum" sz="quarter" idx="12"/>
          </p:nvPr>
        </p:nvSpPr>
        <p:spPr/>
        <p:txBody>
          <a:bodyPr/>
          <a:lstStyle/>
          <a:p>
            <a:pPr>
              <a:defRPr/>
            </a:pPr>
            <a:fld id="{1C75C3B5-A6E0-4387-88A2-79D9754AF9DC}" type="slidenum">
              <a:rPr lang="en-US"/>
              <a:pPr>
                <a:defRPr/>
              </a:pPr>
              <a:t>6</a:t>
            </a:fld>
            <a:endParaRPr lang="en-US"/>
          </a:p>
        </p:txBody>
      </p:sp>
      <p:sp>
        <p:nvSpPr>
          <p:cNvPr id="3" name="Title 2"/>
          <p:cNvSpPr>
            <a:spLocks noGrp="1"/>
          </p:cNvSpPr>
          <p:nvPr>
            <p:ph type="ctrTitle" idx="4294967295"/>
          </p:nvPr>
        </p:nvSpPr>
        <p:spPr>
          <a:xfrm>
            <a:off x="685800" y="1752601"/>
            <a:ext cx="7772400" cy="1829761"/>
          </a:xfrm>
        </p:spPr>
        <p:txBody>
          <a:bodyPr anchor="b">
            <a:normAutofit fontScale="90000"/>
          </a:bodyPr>
          <a:lstStyle/>
          <a:p>
            <a:pPr algn="r" eaLnBrk="1" fontAlgn="auto" hangingPunct="1">
              <a:spcAft>
                <a:spcPts val="0"/>
              </a:spcAft>
              <a:defRPr/>
            </a:pPr>
            <a:r>
              <a:rPr lang="en-US" sz="4800" dirty="0" smtClean="0"/>
              <a:t>MANUAL DE PROCEDIMIENTO PARA LA ADJUDICACION DE FONDOS FEDERALES</a:t>
            </a:r>
            <a:endParaRPr lang="en-US" sz="4800" dirty="0"/>
          </a:p>
        </p:txBody>
      </p:sp>
      <p:sp>
        <p:nvSpPr>
          <p:cNvPr id="168963" name="Subtitle 3"/>
          <p:cNvSpPr>
            <a:spLocks noGrp="1"/>
          </p:cNvSpPr>
          <p:nvPr>
            <p:ph type="subTitle" idx="4294967295"/>
          </p:nvPr>
        </p:nvSpPr>
        <p:spPr>
          <a:xfrm>
            <a:off x="685800" y="3886200"/>
            <a:ext cx="7772400" cy="925513"/>
          </a:xfrm>
        </p:spPr>
        <p:txBody>
          <a:bodyPr lIns="45720" rIns="45720"/>
          <a:lstStyle/>
          <a:p>
            <a:pPr marL="0" indent="0" algn="r" eaLnBrk="1" hangingPunct="1">
              <a:buFont typeface="Wingdings 3" pitchFamily="18" charset="2"/>
              <a:buNone/>
            </a:pPr>
            <a:r>
              <a:rPr lang="en-US" dirty="0" err="1" smtClean="0">
                <a:solidFill>
                  <a:schemeClr val="tx2"/>
                </a:solidFill>
              </a:rPr>
              <a:t>Enmendado</a:t>
            </a:r>
            <a:r>
              <a:rPr lang="en-US" dirty="0" smtClean="0">
                <a:solidFill>
                  <a:schemeClr val="tx2"/>
                </a:solidFill>
              </a:rPr>
              <a:t>: septiembre2012</a:t>
            </a:r>
          </a:p>
          <a:p>
            <a:pPr marL="0" indent="0" algn="r" eaLnBrk="1" hangingPunct="1">
              <a:buFont typeface="Wingdings 3" pitchFamily="18" charset="2"/>
              <a:buNone/>
            </a:pPr>
            <a:r>
              <a:rPr lang="en-US" dirty="0" smtClean="0">
                <a:solidFill>
                  <a:schemeClr val="tx2"/>
                </a:solidFill>
              </a:rPr>
              <a:t>4.0</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7"/>
          <p:cNvSpPr>
            <a:spLocks noGrp="1"/>
          </p:cNvSpPr>
          <p:nvPr>
            <p:ph type="sldNum" sz="quarter" idx="12"/>
          </p:nvPr>
        </p:nvSpPr>
        <p:spPr/>
        <p:txBody>
          <a:bodyPr/>
          <a:lstStyle/>
          <a:p>
            <a:pPr>
              <a:defRPr/>
            </a:pPr>
            <a:fld id="{81A9E9BC-25BC-4488-A4B4-6B9F447748F9}" type="slidenum">
              <a:rPr lang="en-US"/>
              <a:pPr>
                <a:defRPr/>
              </a:pPr>
              <a:t>7</a:t>
            </a:fld>
            <a:endParaRPr lang="en-US"/>
          </a:p>
        </p:txBody>
      </p:sp>
      <p:sp>
        <p:nvSpPr>
          <p:cNvPr id="3" name="Title 2"/>
          <p:cNvSpPr>
            <a:spLocks noGrp="1"/>
          </p:cNvSpPr>
          <p:nvPr>
            <p:ph type="title"/>
          </p:nvPr>
        </p:nvSpPr>
        <p:spPr>
          <a:xfrm>
            <a:off x="457200" y="228600"/>
            <a:ext cx="8458200" cy="1143000"/>
          </a:xfrm>
        </p:spPr>
        <p:txBody>
          <a:bodyPr>
            <a:noAutofit/>
          </a:bodyPr>
          <a:lstStyle/>
          <a:p>
            <a:pPr lvl="0" algn="just"/>
            <a:r>
              <a:rPr lang="es-PR" sz="2900" cap="all" dirty="0">
                <a:effectLst/>
              </a:rPr>
              <a:t>CALENDARIO DE Actividades para los Ciclos de </a:t>
            </a:r>
            <a:r>
              <a:rPr lang="es-PR" sz="2900" cap="all" dirty="0" err="1">
                <a:effectLst/>
              </a:rPr>
              <a:t>aÑo</a:t>
            </a:r>
            <a:r>
              <a:rPr lang="es-PR" sz="2900" cap="all" dirty="0">
                <a:effectLst/>
              </a:rPr>
              <a:t> Escolar y </a:t>
            </a:r>
            <a:r>
              <a:rPr lang="es-PR" sz="2900" cap="all" dirty="0" smtClean="0">
                <a:effectLst/>
              </a:rPr>
              <a:t>Verano – CONT.</a:t>
            </a:r>
            <a:endParaRPr lang="es-ES_tradnl" sz="2900" dirty="0">
              <a:effectLst/>
            </a:endParaRPr>
          </a:p>
        </p:txBody>
      </p:sp>
      <p:sp>
        <p:nvSpPr>
          <p:cNvPr id="174105" name="TextBox 8"/>
          <p:cNvSpPr txBox="1">
            <a:spLocks noChangeArrowheads="1"/>
          </p:cNvSpPr>
          <p:nvPr/>
        </p:nvSpPr>
        <p:spPr bwMode="auto">
          <a:xfrm flipH="1">
            <a:off x="6477000" y="7772400"/>
            <a:ext cx="228600" cy="584200"/>
          </a:xfrm>
          <a:prstGeom prst="rect">
            <a:avLst/>
          </a:prstGeom>
          <a:noFill/>
          <a:ln w="9525">
            <a:noFill/>
            <a:miter lim="800000"/>
            <a:headEnd/>
            <a:tailEnd/>
          </a:ln>
        </p:spPr>
        <p:txBody>
          <a:bodyPr>
            <a:spAutoFit/>
          </a:bodyPr>
          <a:lstStyle/>
          <a:p>
            <a:r>
              <a:rPr lang="es-ES" sz="1400">
                <a:latin typeface="Arial Narrow" pitchFamily="34" charset="0"/>
                <a:ea typeface="Times New Roman" pitchFamily="18" charset="0"/>
                <a:cs typeface="Tahoma" pitchFamily="34" charset="0"/>
              </a:rPr>
              <a:t>.</a:t>
            </a:r>
            <a:endParaRPr lang="es-ES" sz="1400">
              <a:ea typeface="Times New Roman" pitchFamily="18" charset="0"/>
              <a:cs typeface="Tahoma" pitchFamily="34" charset="0"/>
            </a:endParaRPr>
          </a:p>
          <a:p>
            <a:r>
              <a:rPr lang="en-US">
                <a:latin typeface="Lucida Sans Unicode" pitchFamily="34" charset="0"/>
                <a:ea typeface="Times New Roman" pitchFamily="18" charset="0"/>
                <a:cs typeface="Tahoma" pitchFamily="34" charset="0"/>
              </a:rPr>
              <a:t>l</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949690477"/>
              </p:ext>
            </p:extLst>
          </p:nvPr>
        </p:nvGraphicFramePr>
        <p:xfrm>
          <a:off x="457200" y="1447800"/>
          <a:ext cx="8153402" cy="4321436"/>
        </p:xfrm>
        <a:graphic>
          <a:graphicData uri="http://schemas.openxmlformats.org/drawingml/2006/table">
            <a:tbl>
              <a:tblPr firstRow="1" firstCol="1" bandRow="1">
                <a:tableStyleId>{5C22544A-7EE6-4342-B048-85BDC9FD1C3A}</a:tableStyleId>
              </a:tblPr>
              <a:tblGrid>
                <a:gridCol w="905934"/>
                <a:gridCol w="3775387"/>
                <a:gridCol w="3472081"/>
              </a:tblGrid>
              <a:tr h="281848">
                <a:tc>
                  <a:txBody>
                    <a:bodyPr/>
                    <a:lstStyle/>
                    <a:p>
                      <a:pPr marL="0" marR="0" algn="ctr">
                        <a:spcBef>
                          <a:spcPts val="0"/>
                        </a:spcBef>
                        <a:spcAft>
                          <a:spcPts val="0"/>
                        </a:spcAft>
                      </a:pPr>
                      <a:r>
                        <a:rPr lang="es-PR" sz="1000" dirty="0">
                          <a:effectLst/>
                        </a:rPr>
                        <a:t>Fecha sugerida</a:t>
                      </a:r>
                      <a:endParaRPr lang="es-ES_tradnl" sz="1000" dirty="0">
                        <a:effectLst/>
                        <a:latin typeface="Times"/>
                        <a:ea typeface="Times"/>
                        <a:cs typeface="Times New Roman"/>
                      </a:endParaRPr>
                    </a:p>
                  </a:txBody>
                  <a:tcPr marL="58765" marR="58765" marT="0" marB="0" anchor="ctr"/>
                </a:tc>
                <a:tc>
                  <a:txBody>
                    <a:bodyPr/>
                    <a:lstStyle/>
                    <a:p>
                      <a:pPr marL="0" marR="0" algn="ctr">
                        <a:spcBef>
                          <a:spcPts val="0"/>
                        </a:spcBef>
                        <a:spcAft>
                          <a:spcPts val="0"/>
                        </a:spcAft>
                      </a:pPr>
                      <a:r>
                        <a:rPr lang="es-PR" sz="1000">
                          <a:effectLst/>
                        </a:rPr>
                        <a:t>Subsecretaría para</a:t>
                      </a:r>
                      <a:endParaRPr lang="es-ES_tradnl" sz="1000">
                        <a:effectLst/>
                      </a:endParaRPr>
                    </a:p>
                    <a:p>
                      <a:pPr marL="0" marR="0" algn="ctr">
                        <a:spcBef>
                          <a:spcPts val="0"/>
                        </a:spcBef>
                        <a:spcAft>
                          <a:spcPts val="0"/>
                        </a:spcAft>
                      </a:pPr>
                      <a:r>
                        <a:rPr lang="es-PR" sz="1000">
                          <a:effectLst/>
                        </a:rPr>
                        <a:t>Asuntos Académicos (SAA)</a:t>
                      </a:r>
                      <a:endParaRPr lang="es-ES_tradnl" sz="1000">
                        <a:effectLst/>
                        <a:latin typeface="Times"/>
                        <a:ea typeface="Times"/>
                        <a:cs typeface="Times New Roman"/>
                      </a:endParaRPr>
                    </a:p>
                  </a:txBody>
                  <a:tcPr marL="58765" marR="58765" marT="0" marB="0" anchor="ctr"/>
                </a:tc>
                <a:tc>
                  <a:txBody>
                    <a:bodyPr/>
                    <a:lstStyle/>
                    <a:p>
                      <a:pPr marL="0" marR="0" algn="ctr">
                        <a:spcBef>
                          <a:spcPts val="0"/>
                        </a:spcBef>
                        <a:spcAft>
                          <a:spcPts val="0"/>
                        </a:spcAft>
                      </a:pPr>
                      <a:r>
                        <a:rPr lang="es-PR" sz="1000">
                          <a:effectLst/>
                        </a:rPr>
                        <a:t>Actividades de la OAF</a:t>
                      </a:r>
                      <a:endParaRPr lang="es-ES_tradnl" sz="1000">
                        <a:effectLst/>
                        <a:latin typeface="Times"/>
                        <a:ea typeface="Times"/>
                        <a:cs typeface="Times New Roman"/>
                      </a:endParaRPr>
                    </a:p>
                  </a:txBody>
                  <a:tcPr marL="58765" marR="58765" marT="0" marB="0" anchor="ctr"/>
                </a:tc>
              </a:tr>
              <a:tr h="1162093">
                <a:tc>
                  <a:txBody>
                    <a:bodyPr/>
                    <a:lstStyle/>
                    <a:p>
                      <a:pPr marL="0" marR="0" algn="just">
                        <a:lnSpc>
                          <a:spcPct val="150000"/>
                        </a:lnSpc>
                        <a:spcBef>
                          <a:spcPts val="0"/>
                        </a:spcBef>
                        <a:spcAft>
                          <a:spcPts val="0"/>
                        </a:spcAft>
                      </a:pPr>
                      <a:r>
                        <a:rPr lang="es-PR" sz="1000">
                          <a:effectLst/>
                        </a:rPr>
                        <a:t>Agosto</a:t>
                      </a:r>
                      <a:endParaRPr lang="es-ES_tradnl" sz="1000">
                        <a:effectLst/>
                        <a:latin typeface="Times"/>
                        <a:ea typeface="Times"/>
                        <a:cs typeface="Times New Roman"/>
                      </a:endParaRPr>
                    </a:p>
                  </a:txBody>
                  <a:tcPr marL="58765" marR="58765" marT="0" marB="0"/>
                </a:tc>
                <a:tc>
                  <a:txBody>
                    <a:bodyPr/>
                    <a:lstStyle/>
                    <a:p>
                      <a:pPr marL="342900" marR="0" lvl="0" indent="-342900" algn="just">
                        <a:lnSpc>
                          <a:spcPct val="115000"/>
                        </a:lnSpc>
                        <a:spcBef>
                          <a:spcPts val="0"/>
                        </a:spcBef>
                        <a:spcAft>
                          <a:spcPts val="1000"/>
                        </a:spcAft>
                        <a:buFont typeface="Symbol"/>
                        <a:buChar char=""/>
                      </a:pPr>
                      <a:r>
                        <a:rPr lang="es-PR" sz="900">
                          <a:effectLst/>
                        </a:rPr>
                        <a:t>Establecer las prioridades académicas basadas en el análisis de datos, resultados y estudio de necesidades antes de las orientaciones. </a:t>
                      </a:r>
                      <a:endParaRPr lang="es-ES_tradnl" sz="900">
                        <a:effectLst/>
                      </a:endParaRPr>
                    </a:p>
                    <a:p>
                      <a:pPr marL="63500" marR="0" algn="just">
                        <a:spcBef>
                          <a:spcPts val="0"/>
                        </a:spcBef>
                        <a:spcAft>
                          <a:spcPts val="0"/>
                        </a:spcAft>
                      </a:pPr>
                      <a:r>
                        <a:rPr lang="es-PR" sz="1000">
                          <a:effectLst/>
                        </a:rPr>
                        <a:t> </a:t>
                      </a:r>
                      <a:endParaRPr lang="es-ES_tradnl" sz="1000">
                        <a:effectLst/>
                        <a:latin typeface="Times"/>
                        <a:ea typeface="Times"/>
                        <a:cs typeface="Times New Roman"/>
                      </a:endParaRPr>
                    </a:p>
                  </a:txBody>
                  <a:tcPr marL="58765" marR="58765" marT="0" marB="0"/>
                </a:tc>
                <a:tc>
                  <a:txBody>
                    <a:bodyPr/>
                    <a:lstStyle/>
                    <a:p>
                      <a:pPr marL="342900" marR="0" lvl="0" indent="-342900" algn="just">
                        <a:lnSpc>
                          <a:spcPct val="115000"/>
                        </a:lnSpc>
                        <a:spcBef>
                          <a:spcPts val="0"/>
                        </a:spcBef>
                        <a:spcAft>
                          <a:spcPts val="0"/>
                        </a:spcAft>
                        <a:buFont typeface="Symbol"/>
                        <a:buChar char=""/>
                      </a:pPr>
                      <a:r>
                        <a:rPr lang="es-PR" sz="900">
                          <a:effectLst/>
                        </a:rPr>
                        <a:t>Iniciar proceso de planificación y pre-adjudicación para el ciclo de verano.</a:t>
                      </a:r>
                      <a:endParaRPr lang="es-ES_tradnl" sz="900">
                        <a:effectLst/>
                      </a:endParaRPr>
                    </a:p>
                    <a:p>
                      <a:pPr marL="342900" marR="0" lvl="0" indent="-342900" algn="just">
                        <a:lnSpc>
                          <a:spcPct val="115000"/>
                        </a:lnSpc>
                        <a:spcBef>
                          <a:spcPts val="0"/>
                        </a:spcBef>
                        <a:spcAft>
                          <a:spcPts val="0"/>
                        </a:spcAft>
                        <a:buFont typeface="Symbol"/>
                        <a:buChar char=""/>
                      </a:pPr>
                      <a:r>
                        <a:rPr lang="es-PR" sz="900">
                          <a:effectLst/>
                        </a:rPr>
                        <a:t>Planificación de orientaciones y talleres para someter Planes para el ciclo de verano. </a:t>
                      </a:r>
                      <a:endParaRPr lang="es-ES_tradnl" sz="900">
                        <a:effectLst/>
                      </a:endParaRPr>
                    </a:p>
                    <a:p>
                      <a:pPr marL="342900" marR="0" lvl="0" indent="-342900" algn="just">
                        <a:lnSpc>
                          <a:spcPct val="115000"/>
                        </a:lnSpc>
                        <a:spcBef>
                          <a:spcPts val="0"/>
                        </a:spcBef>
                        <a:spcAft>
                          <a:spcPts val="1000"/>
                        </a:spcAft>
                        <a:buFont typeface="Symbol"/>
                        <a:buChar char=""/>
                      </a:pPr>
                      <a:r>
                        <a:rPr lang="es-PR" sz="900">
                          <a:effectLst/>
                        </a:rPr>
                        <a:t>Los Coordinadores de Programas de la OAF prepararán un análisis de fondos disponibles para escuelas de verano y disponibilidad de fondos adicionales para Planes de Trabajo.</a:t>
                      </a:r>
                      <a:endParaRPr lang="es-ES_tradnl" sz="900">
                        <a:effectLst/>
                        <a:latin typeface="Calibri"/>
                        <a:ea typeface="Calibri"/>
                        <a:cs typeface="Times New Roman"/>
                      </a:endParaRPr>
                    </a:p>
                  </a:txBody>
                  <a:tcPr marL="58765" marR="58765" marT="0" marB="0"/>
                </a:tc>
              </a:tr>
              <a:tr h="354555">
                <a:tc>
                  <a:txBody>
                    <a:bodyPr/>
                    <a:lstStyle/>
                    <a:p>
                      <a:pPr marL="0" marR="0">
                        <a:lnSpc>
                          <a:spcPct val="150000"/>
                        </a:lnSpc>
                        <a:spcBef>
                          <a:spcPts val="0"/>
                        </a:spcBef>
                        <a:spcAft>
                          <a:spcPts val="0"/>
                        </a:spcAft>
                      </a:pPr>
                      <a:r>
                        <a:rPr lang="es-PR" sz="1000">
                          <a:effectLst/>
                        </a:rPr>
                        <a:t>Septiembre </a:t>
                      </a:r>
                      <a:endParaRPr lang="es-ES_tradnl" sz="1000">
                        <a:effectLst/>
                        <a:latin typeface="Times"/>
                        <a:ea typeface="Times"/>
                        <a:cs typeface="Times New Roman"/>
                      </a:endParaRPr>
                    </a:p>
                  </a:txBody>
                  <a:tcPr marL="58765" marR="58765" marT="0" marB="0"/>
                </a:tc>
                <a:tc>
                  <a:txBody>
                    <a:bodyPr/>
                    <a:lstStyle/>
                    <a:p>
                      <a:pPr marL="342900" marR="0" lvl="0" indent="-342900" algn="just">
                        <a:lnSpc>
                          <a:spcPct val="115000"/>
                        </a:lnSpc>
                        <a:spcBef>
                          <a:spcPts val="0"/>
                        </a:spcBef>
                        <a:spcAft>
                          <a:spcPts val="1000"/>
                        </a:spcAft>
                        <a:buFont typeface="Symbol"/>
                        <a:buChar char=""/>
                      </a:pPr>
                      <a:r>
                        <a:rPr lang="es-PR" sz="900">
                          <a:effectLst/>
                        </a:rPr>
                        <a:t>Establecer o formalizar el Comité de Evaluación de Planes de Trabajo Académicos (CEPTA). </a:t>
                      </a:r>
                      <a:endParaRPr lang="es-ES_tradnl" sz="900">
                        <a:effectLst/>
                        <a:latin typeface="Calibri"/>
                        <a:ea typeface="Calibri"/>
                        <a:cs typeface="Times New Roman"/>
                      </a:endParaRPr>
                    </a:p>
                  </a:txBody>
                  <a:tcPr marL="58765" marR="58765" marT="0" marB="0"/>
                </a:tc>
                <a:tc>
                  <a:txBody>
                    <a:bodyPr/>
                    <a:lstStyle/>
                    <a:p>
                      <a:pPr marL="0" marR="0" algn="just">
                        <a:spcBef>
                          <a:spcPts val="0"/>
                        </a:spcBef>
                        <a:spcAft>
                          <a:spcPts val="0"/>
                        </a:spcAft>
                      </a:pPr>
                      <a:r>
                        <a:rPr lang="es-PR" sz="1000">
                          <a:effectLst/>
                        </a:rPr>
                        <a:t>*****</a:t>
                      </a:r>
                      <a:endParaRPr lang="es-ES_tradnl" sz="1000">
                        <a:effectLst/>
                        <a:latin typeface="Times"/>
                        <a:ea typeface="Times"/>
                        <a:cs typeface="Times New Roman"/>
                      </a:endParaRPr>
                    </a:p>
                  </a:txBody>
                  <a:tcPr marL="58765" marR="58765" marT="0" marB="0"/>
                </a:tc>
              </a:tr>
              <a:tr h="1453805">
                <a:tc>
                  <a:txBody>
                    <a:bodyPr/>
                    <a:lstStyle/>
                    <a:p>
                      <a:pPr marL="0" marR="0">
                        <a:lnSpc>
                          <a:spcPct val="150000"/>
                        </a:lnSpc>
                        <a:spcBef>
                          <a:spcPts val="0"/>
                        </a:spcBef>
                        <a:spcAft>
                          <a:spcPts val="0"/>
                        </a:spcAft>
                      </a:pPr>
                      <a:r>
                        <a:rPr lang="es-PR" sz="1000">
                          <a:effectLst/>
                        </a:rPr>
                        <a:t>Octubre - Noviembre</a:t>
                      </a:r>
                      <a:endParaRPr lang="es-ES_tradnl" sz="1000">
                        <a:effectLst/>
                        <a:latin typeface="Times"/>
                        <a:ea typeface="Times"/>
                        <a:cs typeface="Times New Roman"/>
                      </a:endParaRPr>
                    </a:p>
                  </a:txBody>
                  <a:tcPr marL="58765" marR="58765" marT="0" marB="0"/>
                </a:tc>
                <a:tc>
                  <a:txBody>
                    <a:bodyPr/>
                    <a:lstStyle/>
                    <a:p>
                      <a:pPr marL="342900" marR="0" lvl="0" indent="-342900" algn="just">
                        <a:lnSpc>
                          <a:spcPct val="115000"/>
                        </a:lnSpc>
                        <a:spcBef>
                          <a:spcPts val="0"/>
                        </a:spcBef>
                        <a:spcAft>
                          <a:spcPts val="0"/>
                        </a:spcAft>
                        <a:buFont typeface="Symbol"/>
                        <a:buChar char=""/>
                      </a:pPr>
                      <a:r>
                        <a:rPr lang="es-PR" sz="900" dirty="0">
                          <a:effectLst/>
                        </a:rPr>
                        <a:t>Comienzo de evaluación de Planes de Trabajo para el ciclo de verano.</a:t>
                      </a:r>
                      <a:endParaRPr lang="es-ES_tradnl" sz="900" dirty="0">
                        <a:effectLst/>
                        <a:latin typeface="Calibri"/>
                        <a:ea typeface="Calibri"/>
                        <a:cs typeface="Times New Roman"/>
                      </a:endParaRPr>
                    </a:p>
                  </a:txBody>
                  <a:tcPr marL="58765" marR="58765" marT="0" marB="0"/>
                </a:tc>
                <a:tc>
                  <a:txBody>
                    <a:bodyPr/>
                    <a:lstStyle/>
                    <a:p>
                      <a:pPr marL="342900" marR="0" lvl="0" indent="-342900" algn="just">
                        <a:lnSpc>
                          <a:spcPct val="115000"/>
                        </a:lnSpc>
                        <a:spcBef>
                          <a:spcPts val="0"/>
                        </a:spcBef>
                        <a:spcAft>
                          <a:spcPts val="0"/>
                        </a:spcAft>
                        <a:buFont typeface="Symbol"/>
                        <a:buChar char=""/>
                      </a:pPr>
                      <a:r>
                        <a:rPr lang="es-PR" sz="900" dirty="0">
                          <a:effectLst/>
                        </a:rPr>
                        <a:t>La OAF y la SAA ofrecerán orientaciones y talleres para someter Planes para el ciclo de verano.  Los Directores de Programas Académicos o proponentes deberán participar en dichas orientaciones previo a someter sus Planes de Trabajo para evaluación.  Si no participa de dichas orientaciones no podrán someter su Plan de Trabajo.</a:t>
                      </a:r>
                      <a:endParaRPr lang="es-ES_tradnl" sz="900" dirty="0">
                        <a:effectLst/>
                      </a:endParaRPr>
                    </a:p>
                    <a:p>
                      <a:pPr marL="342900" marR="0" lvl="0" indent="-342900" algn="just">
                        <a:lnSpc>
                          <a:spcPct val="115000"/>
                        </a:lnSpc>
                        <a:spcBef>
                          <a:spcPts val="0"/>
                        </a:spcBef>
                        <a:spcAft>
                          <a:spcPts val="1000"/>
                        </a:spcAft>
                        <a:buFont typeface="Symbol"/>
                        <a:buChar char=""/>
                      </a:pPr>
                      <a:r>
                        <a:rPr lang="es-PR" sz="900" dirty="0">
                          <a:effectLst/>
                        </a:rPr>
                        <a:t>Abre el período para radicar Planes de Trabajo para el ciclo de verano ante la OAF</a:t>
                      </a:r>
                      <a:endParaRPr lang="es-ES_tradnl" sz="900" dirty="0">
                        <a:effectLst/>
                        <a:latin typeface="Calibri"/>
                        <a:ea typeface="Calibri"/>
                        <a:cs typeface="Times New Roman"/>
                      </a:endParaRPr>
                    </a:p>
                  </a:txBody>
                  <a:tcPr marL="58765" marR="58765" marT="0" marB="0"/>
                </a:tc>
              </a:tr>
              <a:tr h="905360">
                <a:tc>
                  <a:txBody>
                    <a:bodyPr/>
                    <a:lstStyle/>
                    <a:p>
                      <a:pPr marL="0" marR="0" algn="just">
                        <a:lnSpc>
                          <a:spcPct val="150000"/>
                        </a:lnSpc>
                        <a:spcBef>
                          <a:spcPts val="0"/>
                        </a:spcBef>
                        <a:spcAft>
                          <a:spcPts val="0"/>
                        </a:spcAft>
                      </a:pPr>
                      <a:r>
                        <a:rPr lang="es-PR" sz="1000">
                          <a:effectLst/>
                        </a:rPr>
                        <a:t>Enero</a:t>
                      </a:r>
                      <a:endParaRPr lang="es-ES_tradnl" sz="1000">
                        <a:effectLst/>
                        <a:latin typeface="Times"/>
                        <a:ea typeface="Times"/>
                        <a:cs typeface="Times New Roman"/>
                      </a:endParaRPr>
                    </a:p>
                  </a:txBody>
                  <a:tcPr marL="58765" marR="58765" marT="0" marB="0"/>
                </a:tc>
                <a:tc>
                  <a:txBody>
                    <a:bodyPr/>
                    <a:lstStyle/>
                    <a:p>
                      <a:pPr marL="342900" marR="0" lvl="0" indent="-342900" algn="just">
                        <a:lnSpc>
                          <a:spcPct val="115000"/>
                        </a:lnSpc>
                        <a:spcBef>
                          <a:spcPts val="0"/>
                        </a:spcBef>
                        <a:spcAft>
                          <a:spcPts val="0"/>
                        </a:spcAft>
                        <a:buFont typeface="Symbol"/>
                        <a:buChar char=""/>
                      </a:pPr>
                      <a:r>
                        <a:rPr lang="es-PR" sz="900" dirty="0">
                          <a:effectLst/>
                        </a:rPr>
                        <a:t>Segundo viernes de enero: Fecha límite para la entrega de Planes de Trabajo para ciclo de verano ante la Subsecretaría para Asuntos Académicos.</a:t>
                      </a:r>
                      <a:endParaRPr lang="es-ES_tradnl" sz="900" dirty="0">
                        <a:effectLst/>
                      </a:endParaRPr>
                    </a:p>
                    <a:p>
                      <a:pPr marL="342900" marR="0" lvl="0" indent="-342900" algn="just">
                        <a:lnSpc>
                          <a:spcPct val="115000"/>
                        </a:lnSpc>
                        <a:spcBef>
                          <a:spcPts val="0"/>
                        </a:spcBef>
                        <a:spcAft>
                          <a:spcPts val="0"/>
                        </a:spcAft>
                        <a:buFont typeface="Symbol"/>
                        <a:buChar char=""/>
                      </a:pPr>
                      <a:r>
                        <a:rPr lang="es-PR" sz="900" dirty="0">
                          <a:effectLst/>
                        </a:rPr>
                        <a:t>Desde el segundo viernes  de enero hasta el segundo viernes de febrero: Término para evaluar los Planes de Trabajo de verano. </a:t>
                      </a:r>
                      <a:endParaRPr lang="es-ES_tradnl" sz="900" dirty="0">
                        <a:effectLst/>
                        <a:latin typeface="Calibri"/>
                        <a:ea typeface="Calibri"/>
                        <a:cs typeface="Times New Roman"/>
                      </a:endParaRPr>
                    </a:p>
                  </a:txBody>
                  <a:tcPr marL="58765" marR="58765" marT="0" marB="0"/>
                </a:tc>
                <a:tc>
                  <a:txBody>
                    <a:bodyPr/>
                    <a:lstStyle/>
                    <a:p>
                      <a:pPr marL="342900" marR="0" lvl="0" indent="-342900" algn="just">
                        <a:lnSpc>
                          <a:spcPct val="115000"/>
                        </a:lnSpc>
                        <a:spcBef>
                          <a:spcPts val="0"/>
                        </a:spcBef>
                        <a:spcAft>
                          <a:spcPts val="1000"/>
                        </a:spcAft>
                        <a:buFont typeface="Symbol"/>
                        <a:buChar char=""/>
                      </a:pPr>
                      <a:r>
                        <a:rPr lang="es-PR" sz="900" dirty="0">
                          <a:effectLst/>
                        </a:rPr>
                        <a:t>Continúa abierto el período de radicación ante OAF de Planes de Trabajo para el ciclo de verano.</a:t>
                      </a:r>
                      <a:endParaRPr lang="es-ES_tradnl" sz="900" dirty="0">
                        <a:effectLst/>
                        <a:latin typeface="Calibri"/>
                        <a:ea typeface="Calibri"/>
                        <a:cs typeface="Times New Roman"/>
                      </a:endParaRPr>
                    </a:p>
                  </a:txBody>
                  <a:tcPr marL="58765" marR="58765" marT="0" marB="0"/>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2067876441"/>
              </p:ext>
            </p:extLst>
          </p:nvPr>
        </p:nvGraphicFramePr>
        <p:xfrm>
          <a:off x="533400" y="1447800"/>
          <a:ext cx="8305800" cy="4328965"/>
        </p:xfrm>
        <a:graphic>
          <a:graphicData uri="http://schemas.openxmlformats.org/drawingml/2006/table">
            <a:tbl>
              <a:tblPr firstRow="1" firstCol="1" bandRow="1">
                <a:tableStyleId>{5C22544A-7EE6-4342-B048-85BDC9FD1C3A}</a:tableStyleId>
              </a:tblPr>
              <a:tblGrid>
                <a:gridCol w="705210"/>
                <a:gridCol w="3682760"/>
                <a:gridCol w="3917830"/>
              </a:tblGrid>
              <a:tr h="1560739">
                <a:tc>
                  <a:txBody>
                    <a:bodyPr/>
                    <a:lstStyle/>
                    <a:p>
                      <a:pPr marL="0" marR="0" algn="just">
                        <a:lnSpc>
                          <a:spcPct val="150000"/>
                        </a:lnSpc>
                        <a:spcBef>
                          <a:spcPts val="0"/>
                        </a:spcBef>
                        <a:spcAft>
                          <a:spcPts val="0"/>
                        </a:spcAft>
                      </a:pPr>
                      <a:r>
                        <a:rPr lang="es-PR" sz="900" dirty="0">
                          <a:effectLst/>
                        </a:rPr>
                        <a:t>Febrero</a:t>
                      </a:r>
                      <a:endParaRPr lang="es-ES_tradnl" sz="900" dirty="0">
                        <a:effectLst/>
                        <a:latin typeface="Times"/>
                        <a:ea typeface="Times"/>
                        <a:cs typeface="Times New Roman"/>
                      </a:endParaRPr>
                    </a:p>
                  </a:txBody>
                  <a:tcPr marL="53668" marR="53668" marT="0" marB="0"/>
                </a:tc>
                <a:tc>
                  <a:txBody>
                    <a:bodyPr/>
                    <a:lstStyle/>
                    <a:p>
                      <a:pPr marL="342900" marR="0" lvl="0" indent="-342900" algn="just">
                        <a:lnSpc>
                          <a:spcPct val="115000"/>
                        </a:lnSpc>
                        <a:spcBef>
                          <a:spcPts val="0"/>
                        </a:spcBef>
                        <a:spcAft>
                          <a:spcPts val="0"/>
                        </a:spcAft>
                        <a:buFont typeface="Symbol"/>
                        <a:buChar char=""/>
                      </a:pPr>
                      <a:r>
                        <a:rPr lang="es-PR" sz="900" dirty="0">
                          <a:effectLst/>
                        </a:rPr>
                        <a:t>Someter a la OAF los Planes de Trabajo que fueron endosados como resultado de la evaluación académica realizada (hasta la fecha límite: segundo viernes de febrero). </a:t>
                      </a:r>
                      <a:endParaRPr lang="es-ES_tradnl" sz="900" dirty="0">
                        <a:effectLst/>
                      </a:endParaRPr>
                    </a:p>
                    <a:p>
                      <a:pPr marL="342900" marR="0" lvl="0" indent="-342900" algn="just">
                        <a:lnSpc>
                          <a:spcPct val="115000"/>
                        </a:lnSpc>
                        <a:spcBef>
                          <a:spcPts val="0"/>
                        </a:spcBef>
                        <a:spcAft>
                          <a:spcPts val="0"/>
                        </a:spcAft>
                        <a:buFont typeface="Symbol"/>
                        <a:buChar char=""/>
                      </a:pPr>
                      <a:r>
                        <a:rPr lang="es-PR" sz="900" dirty="0">
                          <a:effectLst/>
                        </a:rPr>
                        <a:t>Realizar un análisis de mitad de año académico sobre los Planes de Trabajo de las escuelas y las regiones, con el propósito de determinar la efectividad de las estrategias académicas y de ser necesario ajustar las prioridades académicas previamente establecidas.</a:t>
                      </a:r>
                      <a:endParaRPr lang="es-ES_tradnl" sz="900" dirty="0">
                        <a:effectLst/>
                        <a:latin typeface="Calibri"/>
                        <a:ea typeface="Calibri"/>
                        <a:cs typeface="Times New Roman"/>
                      </a:endParaRPr>
                    </a:p>
                  </a:txBody>
                  <a:tcPr marL="53668" marR="53668" marT="0" marB="0"/>
                </a:tc>
                <a:tc>
                  <a:txBody>
                    <a:bodyPr/>
                    <a:lstStyle/>
                    <a:p>
                      <a:pPr marL="342900" marR="0" lvl="0" indent="-342900" algn="just">
                        <a:lnSpc>
                          <a:spcPct val="115000"/>
                        </a:lnSpc>
                        <a:spcBef>
                          <a:spcPts val="0"/>
                        </a:spcBef>
                        <a:spcAft>
                          <a:spcPts val="0"/>
                        </a:spcAft>
                        <a:buFont typeface="Symbol"/>
                        <a:buChar char=""/>
                      </a:pPr>
                      <a:r>
                        <a:rPr lang="es-PR" sz="900" dirty="0">
                          <a:effectLst/>
                        </a:rPr>
                        <a:t>Segundo viernes de febrero: Cierra el período para radicar Planes de Trabajo para el ciclo de verano ante la OAF.  </a:t>
                      </a:r>
                      <a:endParaRPr lang="es-ES_tradnl" sz="900" dirty="0">
                        <a:effectLst/>
                      </a:endParaRPr>
                    </a:p>
                    <a:p>
                      <a:pPr marL="342900" marR="0" lvl="0" indent="-342900" algn="just">
                        <a:lnSpc>
                          <a:spcPct val="115000"/>
                        </a:lnSpc>
                        <a:spcBef>
                          <a:spcPts val="0"/>
                        </a:spcBef>
                        <a:spcAft>
                          <a:spcPts val="0"/>
                        </a:spcAft>
                        <a:buFont typeface="Symbol"/>
                        <a:buChar char=""/>
                      </a:pPr>
                      <a:r>
                        <a:rPr lang="es-PR" sz="900" dirty="0">
                          <a:effectLst/>
                        </a:rPr>
                        <a:t>Iniciar proceso de planificación y pre-adjudicación para el ciclo de año escolar.</a:t>
                      </a:r>
                      <a:endParaRPr lang="es-ES_tradnl" sz="900" dirty="0">
                        <a:effectLst/>
                      </a:endParaRPr>
                    </a:p>
                    <a:p>
                      <a:pPr marL="342900" marR="0" lvl="0" indent="-342900" algn="just">
                        <a:lnSpc>
                          <a:spcPct val="115000"/>
                        </a:lnSpc>
                        <a:spcBef>
                          <a:spcPts val="0"/>
                        </a:spcBef>
                        <a:spcAft>
                          <a:spcPts val="0"/>
                        </a:spcAft>
                        <a:buFont typeface="Symbol"/>
                        <a:buChar char=""/>
                      </a:pPr>
                      <a:r>
                        <a:rPr lang="es-PR" sz="900" dirty="0">
                          <a:effectLst/>
                        </a:rPr>
                        <a:t>Planificación de orientaciones y talleres para someter planes para el ciclo de año escolar. </a:t>
                      </a:r>
                      <a:endParaRPr lang="es-ES_tradnl" sz="900" dirty="0">
                        <a:effectLst/>
                      </a:endParaRPr>
                    </a:p>
                    <a:p>
                      <a:pPr marL="342900" marR="0" lvl="0" indent="-342900" algn="just">
                        <a:lnSpc>
                          <a:spcPct val="115000"/>
                        </a:lnSpc>
                        <a:spcBef>
                          <a:spcPts val="0"/>
                        </a:spcBef>
                        <a:spcAft>
                          <a:spcPts val="1000"/>
                        </a:spcAft>
                        <a:buFont typeface="Symbol"/>
                        <a:buChar char=""/>
                      </a:pPr>
                      <a:r>
                        <a:rPr lang="es-PR" sz="900" dirty="0">
                          <a:effectLst/>
                        </a:rPr>
                        <a:t>Los Coordinadores de Programas de la OAF prepararán un análisis actualizado de fondos disponibles para escuelas de verano y disponibilidad de fondos adicionales para Planes de Trabajo.</a:t>
                      </a:r>
                      <a:endParaRPr lang="es-ES_tradnl" sz="900" dirty="0">
                        <a:effectLst/>
                        <a:latin typeface="Calibri"/>
                        <a:ea typeface="Calibri"/>
                        <a:cs typeface="Times New Roman"/>
                      </a:endParaRPr>
                    </a:p>
                  </a:txBody>
                  <a:tcPr marL="53668" marR="53668" marT="0" marB="0"/>
                </a:tc>
              </a:tr>
              <a:tr h="1276125">
                <a:tc>
                  <a:txBody>
                    <a:bodyPr/>
                    <a:lstStyle/>
                    <a:p>
                      <a:pPr marL="0" marR="0" algn="just">
                        <a:lnSpc>
                          <a:spcPct val="150000"/>
                        </a:lnSpc>
                        <a:spcBef>
                          <a:spcPts val="0"/>
                        </a:spcBef>
                        <a:spcAft>
                          <a:spcPts val="0"/>
                        </a:spcAft>
                      </a:pPr>
                      <a:r>
                        <a:rPr lang="es-PR" sz="900">
                          <a:effectLst/>
                        </a:rPr>
                        <a:t>Marzo </a:t>
                      </a:r>
                      <a:endParaRPr lang="es-ES_tradnl" sz="900">
                        <a:effectLst/>
                        <a:latin typeface="Times"/>
                        <a:ea typeface="Times"/>
                        <a:cs typeface="Times New Roman"/>
                      </a:endParaRPr>
                    </a:p>
                  </a:txBody>
                  <a:tcPr marL="53668" marR="53668" marT="0" marB="0"/>
                </a:tc>
                <a:tc>
                  <a:txBody>
                    <a:bodyPr/>
                    <a:lstStyle/>
                    <a:p>
                      <a:pPr marL="342900" marR="0" lvl="0" indent="-342900" algn="just">
                        <a:lnSpc>
                          <a:spcPct val="115000"/>
                        </a:lnSpc>
                        <a:spcBef>
                          <a:spcPts val="0"/>
                        </a:spcBef>
                        <a:spcAft>
                          <a:spcPts val="0"/>
                        </a:spcAft>
                        <a:buFont typeface="Symbol"/>
                        <a:buChar char=""/>
                      </a:pPr>
                      <a:r>
                        <a:rPr lang="es-PR" sz="900">
                          <a:effectLst/>
                        </a:rPr>
                        <a:t>Establecer o formalizar el Comité de Evaluación de Planes de Trabajo Académicos (CEPTA). </a:t>
                      </a:r>
                      <a:endParaRPr lang="es-ES_tradnl" sz="900">
                        <a:effectLst/>
                      </a:endParaRPr>
                    </a:p>
                    <a:p>
                      <a:pPr marL="342900" marR="0" lvl="0" indent="-342900" algn="just">
                        <a:lnSpc>
                          <a:spcPct val="115000"/>
                        </a:lnSpc>
                        <a:spcBef>
                          <a:spcPts val="0"/>
                        </a:spcBef>
                        <a:spcAft>
                          <a:spcPts val="0"/>
                        </a:spcAft>
                        <a:buFont typeface="Symbol"/>
                        <a:buChar char=""/>
                      </a:pPr>
                      <a:r>
                        <a:rPr lang="es-PR" sz="900">
                          <a:effectLst/>
                        </a:rPr>
                        <a:t>Comienzo de evaluación de Planes de Trabajo para el ciclo de año escolar.</a:t>
                      </a:r>
                      <a:endParaRPr lang="es-ES_tradnl" sz="900">
                        <a:effectLst/>
                      </a:endParaRPr>
                    </a:p>
                    <a:p>
                      <a:pPr marL="223520" marR="0" algn="just">
                        <a:lnSpc>
                          <a:spcPct val="115000"/>
                        </a:lnSpc>
                        <a:spcBef>
                          <a:spcPts val="0"/>
                        </a:spcBef>
                        <a:spcAft>
                          <a:spcPts val="0"/>
                        </a:spcAft>
                      </a:pPr>
                      <a:r>
                        <a:rPr lang="es-PR" sz="900">
                          <a:effectLst/>
                        </a:rPr>
                        <a:t> </a:t>
                      </a:r>
                      <a:endParaRPr lang="es-ES_tradnl" sz="900">
                        <a:effectLst/>
                        <a:latin typeface="Calibri"/>
                        <a:ea typeface="Calibri"/>
                        <a:cs typeface="Times New Roman"/>
                      </a:endParaRPr>
                    </a:p>
                  </a:txBody>
                  <a:tcPr marL="53668" marR="53668" marT="0" marB="0"/>
                </a:tc>
                <a:tc>
                  <a:txBody>
                    <a:bodyPr/>
                    <a:lstStyle/>
                    <a:p>
                      <a:pPr marL="342900" marR="0" lvl="0" indent="-342900" algn="just">
                        <a:lnSpc>
                          <a:spcPct val="115000"/>
                        </a:lnSpc>
                        <a:spcBef>
                          <a:spcPts val="0"/>
                        </a:spcBef>
                        <a:spcAft>
                          <a:spcPts val="0"/>
                        </a:spcAft>
                        <a:buFont typeface="Symbol"/>
                        <a:buChar char=""/>
                      </a:pPr>
                      <a:r>
                        <a:rPr lang="es-PR" sz="900" dirty="0">
                          <a:effectLst/>
                        </a:rPr>
                        <a:t>OAF y la SAA ofrecerán orientaciones y talleres para someter Planes para el ciclo de año escolar. Los Directores de Programas Académicos o proponentes deberán participar en dichas orientaciones previo a someter sus Planes de Trabajo para evaluación.  De no Si no participa de dichas orientaciones no podrán someter su Plan de Trabajo. </a:t>
                      </a:r>
                      <a:endParaRPr lang="es-ES_tradnl" sz="900" dirty="0">
                        <a:effectLst/>
                      </a:endParaRPr>
                    </a:p>
                    <a:p>
                      <a:pPr marL="342900" marR="0" lvl="0" indent="-342900" algn="just">
                        <a:lnSpc>
                          <a:spcPct val="115000"/>
                        </a:lnSpc>
                        <a:spcBef>
                          <a:spcPts val="0"/>
                        </a:spcBef>
                        <a:spcAft>
                          <a:spcPts val="1000"/>
                        </a:spcAft>
                        <a:buFont typeface="Symbol"/>
                        <a:buChar char=""/>
                      </a:pPr>
                      <a:r>
                        <a:rPr lang="es-PR" sz="900" dirty="0">
                          <a:effectLst/>
                        </a:rPr>
                        <a:t>Abre el periodo para radicar Planes de Trabajo para el ciclo de año escolar ante la OAF.</a:t>
                      </a:r>
                      <a:endParaRPr lang="es-ES_tradnl" sz="900" dirty="0">
                        <a:effectLst/>
                        <a:latin typeface="Calibri"/>
                        <a:ea typeface="Calibri"/>
                        <a:cs typeface="Times New Roman"/>
                      </a:endParaRPr>
                    </a:p>
                  </a:txBody>
                  <a:tcPr marL="53668" marR="53668" marT="0" marB="0"/>
                </a:tc>
              </a:tr>
              <a:tr h="422282">
                <a:tc>
                  <a:txBody>
                    <a:bodyPr/>
                    <a:lstStyle/>
                    <a:p>
                      <a:pPr marL="0" marR="0" algn="just">
                        <a:lnSpc>
                          <a:spcPct val="150000"/>
                        </a:lnSpc>
                        <a:spcBef>
                          <a:spcPts val="0"/>
                        </a:spcBef>
                        <a:spcAft>
                          <a:spcPts val="0"/>
                        </a:spcAft>
                      </a:pPr>
                      <a:r>
                        <a:rPr lang="es-PR" sz="900">
                          <a:effectLst/>
                        </a:rPr>
                        <a:t>Abril</a:t>
                      </a:r>
                      <a:endParaRPr lang="es-ES_tradnl" sz="900">
                        <a:effectLst/>
                        <a:latin typeface="Times"/>
                        <a:ea typeface="Times"/>
                        <a:cs typeface="Times New Roman"/>
                      </a:endParaRPr>
                    </a:p>
                  </a:txBody>
                  <a:tcPr marL="53668" marR="53668" marT="0" marB="0"/>
                </a:tc>
                <a:tc>
                  <a:txBody>
                    <a:bodyPr/>
                    <a:lstStyle/>
                    <a:p>
                      <a:pPr marL="342900" marR="0" lvl="0" indent="-342900" algn="just">
                        <a:lnSpc>
                          <a:spcPct val="115000"/>
                        </a:lnSpc>
                        <a:spcBef>
                          <a:spcPts val="0"/>
                        </a:spcBef>
                        <a:spcAft>
                          <a:spcPts val="0"/>
                        </a:spcAft>
                        <a:buFont typeface="Symbol"/>
                        <a:buChar char=""/>
                      </a:pPr>
                      <a:r>
                        <a:rPr lang="es-PR" sz="900">
                          <a:effectLst/>
                        </a:rPr>
                        <a:t>Segundo viernes de abril: La fecha límite para presentar Planes de Trabajo ante la SAA en ciclo de año escolar.</a:t>
                      </a:r>
                      <a:endParaRPr lang="es-ES_tradnl" sz="900">
                        <a:effectLst/>
                        <a:latin typeface="Calibri"/>
                        <a:ea typeface="Calibri"/>
                        <a:cs typeface="Times New Roman"/>
                      </a:endParaRPr>
                    </a:p>
                  </a:txBody>
                  <a:tcPr marL="53668" marR="53668" marT="0" marB="0"/>
                </a:tc>
                <a:tc>
                  <a:txBody>
                    <a:bodyPr/>
                    <a:lstStyle/>
                    <a:p>
                      <a:pPr marL="342900" marR="0" lvl="0" indent="-342900" algn="just">
                        <a:lnSpc>
                          <a:spcPct val="115000"/>
                        </a:lnSpc>
                        <a:spcBef>
                          <a:spcPts val="0"/>
                        </a:spcBef>
                        <a:spcAft>
                          <a:spcPts val="1000"/>
                        </a:spcAft>
                        <a:buFont typeface="Symbol"/>
                        <a:buChar char=""/>
                      </a:pPr>
                      <a:r>
                        <a:rPr lang="es-PR" sz="900">
                          <a:effectLst/>
                        </a:rPr>
                        <a:t>****</a:t>
                      </a:r>
                      <a:endParaRPr lang="es-ES_tradnl" sz="900">
                        <a:effectLst/>
                        <a:latin typeface="Calibri"/>
                        <a:ea typeface="Calibri"/>
                        <a:cs typeface="Times New Roman"/>
                      </a:endParaRPr>
                    </a:p>
                  </a:txBody>
                  <a:tcPr marL="53668" marR="53668" marT="0" marB="0"/>
                </a:tc>
              </a:tr>
              <a:tr h="422282">
                <a:tc>
                  <a:txBody>
                    <a:bodyPr/>
                    <a:lstStyle/>
                    <a:p>
                      <a:pPr marL="0" marR="0" algn="just">
                        <a:lnSpc>
                          <a:spcPct val="150000"/>
                        </a:lnSpc>
                        <a:spcBef>
                          <a:spcPts val="0"/>
                        </a:spcBef>
                        <a:spcAft>
                          <a:spcPts val="0"/>
                        </a:spcAft>
                      </a:pPr>
                      <a:r>
                        <a:rPr lang="es-PR" sz="900">
                          <a:effectLst/>
                        </a:rPr>
                        <a:t>Mayo</a:t>
                      </a:r>
                      <a:endParaRPr lang="es-ES_tradnl" sz="900">
                        <a:effectLst/>
                        <a:latin typeface="Times"/>
                        <a:ea typeface="Times"/>
                        <a:cs typeface="Times New Roman"/>
                      </a:endParaRPr>
                    </a:p>
                  </a:txBody>
                  <a:tcPr marL="53668" marR="53668" marT="0" marB="0"/>
                </a:tc>
                <a:tc>
                  <a:txBody>
                    <a:bodyPr/>
                    <a:lstStyle/>
                    <a:p>
                      <a:pPr marL="342900" marR="0" lvl="0" indent="-342900" algn="just">
                        <a:lnSpc>
                          <a:spcPct val="115000"/>
                        </a:lnSpc>
                        <a:spcBef>
                          <a:spcPts val="0"/>
                        </a:spcBef>
                        <a:spcAft>
                          <a:spcPts val="1000"/>
                        </a:spcAft>
                        <a:buFont typeface="Symbol"/>
                        <a:buChar char=""/>
                      </a:pPr>
                      <a:r>
                        <a:rPr lang="es-PR" sz="800">
                          <a:effectLst/>
                        </a:rPr>
                        <a:t>  </a:t>
                      </a:r>
                      <a:r>
                        <a:rPr lang="es-PR" sz="900">
                          <a:effectLst/>
                        </a:rPr>
                        <a:t>Primera Semana de Mayo: Fecha límite para someter Planes de Trabajo a la OAF para el ciclo de año escolar </a:t>
                      </a:r>
                      <a:endParaRPr lang="es-ES_tradnl" sz="900">
                        <a:effectLst/>
                        <a:latin typeface="Calibri"/>
                        <a:ea typeface="Calibri"/>
                        <a:cs typeface="Times New Roman"/>
                      </a:endParaRPr>
                    </a:p>
                  </a:txBody>
                  <a:tcPr marL="53668" marR="53668" marT="0" marB="0"/>
                </a:tc>
                <a:tc>
                  <a:txBody>
                    <a:bodyPr/>
                    <a:lstStyle/>
                    <a:p>
                      <a:pPr marL="342900" marR="0" lvl="0" indent="-342900" algn="just">
                        <a:lnSpc>
                          <a:spcPct val="115000"/>
                        </a:lnSpc>
                        <a:spcBef>
                          <a:spcPts val="0"/>
                        </a:spcBef>
                        <a:spcAft>
                          <a:spcPts val="0"/>
                        </a:spcAft>
                        <a:buFont typeface="Symbol"/>
                        <a:buChar char=""/>
                      </a:pPr>
                      <a:r>
                        <a:rPr lang="es-PR" sz="900">
                          <a:effectLst/>
                        </a:rPr>
                        <a:t>Primera Semana de Mayo: Último día para recibir Planes para el ciclo de año escolar. </a:t>
                      </a:r>
                      <a:endParaRPr lang="es-ES_tradnl" sz="900">
                        <a:effectLst/>
                        <a:latin typeface="Times"/>
                        <a:ea typeface="Times"/>
                        <a:cs typeface="Times New Roman"/>
                      </a:endParaRPr>
                    </a:p>
                  </a:txBody>
                  <a:tcPr marL="53668" marR="53668" marT="0" marB="0"/>
                </a:tc>
              </a:tr>
              <a:tr h="305798">
                <a:tc>
                  <a:txBody>
                    <a:bodyPr/>
                    <a:lstStyle/>
                    <a:p>
                      <a:pPr marL="0" marR="0" algn="just">
                        <a:lnSpc>
                          <a:spcPct val="150000"/>
                        </a:lnSpc>
                        <a:spcBef>
                          <a:spcPts val="0"/>
                        </a:spcBef>
                        <a:spcAft>
                          <a:spcPts val="0"/>
                        </a:spcAft>
                      </a:pPr>
                      <a:r>
                        <a:rPr lang="es-PR" sz="900">
                          <a:effectLst/>
                        </a:rPr>
                        <a:t>Junio</a:t>
                      </a:r>
                      <a:endParaRPr lang="es-ES_tradnl" sz="900">
                        <a:effectLst/>
                        <a:latin typeface="Times"/>
                        <a:ea typeface="Times"/>
                        <a:cs typeface="Times New Roman"/>
                      </a:endParaRPr>
                    </a:p>
                  </a:txBody>
                  <a:tcPr marL="53668" marR="53668" marT="0" marB="0"/>
                </a:tc>
                <a:tc>
                  <a:txBody>
                    <a:bodyPr/>
                    <a:lstStyle/>
                    <a:p>
                      <a:pPr marL="342900" marR="0" lvl="0" indent="-342900" algn="just">
                        <a:lnSpc>
                          <a:spcPct val="115000"/>
                        </a:lnSpc>
                        <a:spcBef>
                          <a:spcPts val="0"/>
                        </a:spcBef>
                        <a:spcAft>
                          <a:spcPts val="0"/>
                        </a:spcAft>
                        <a:buFont typeface="Symbol"/>
                        <a:buChar char=""/>
                      </a:pPr>
                      <a:r>
                        <a:rPr lang="es-PR" sz="900" dirty="0">
                          <a:effectLst/>
                        </a:rPr>
                        <a:t>***</a:t>
                      </a:r>
                      <a:endParaRPr lang="es-ES_tradnl" sz="900" dirty="0">
                        <a:effectLst/>
                        <a:latin typeface="Calibri"/>
                        <a:ea typeface="Calibri"/>
                        <a:cs typeface="Times New Roman"/>
                      </a:endParaRPr>
                    </a:p>
                  </a:txBody>
                  <a:tcPr marL="53668" marR="53668" marT="0" marB="0"/>
                </a:tc>
                <a:tc>
                  <a:txBody>
                    <a:bodyPr/>
                    <a:lstStyle/>
                    <a:p>
                      <a:pPr marL="342900" marR="0" lvl="0" indent="-342900" algn="just">
                        <a:lnSpc>
                          <a:spcPct val="115000"/>
                        </a:lnSpc>
                        <a:spcBef>
                          <a:spcPts val="0"/>
                        </a:spcBef>
                        <a:spcAft>
                          <a:spcPts val="1000"/>
                        </a:spcAft>
                        <a:buFont typeface="Symbol"/>
                        <a:buChar char=""/>
                      </a:pPr>
                      <a:r>
                        <a:rPr lang="es-PR" sz="900" dirty="0">
                          <a:effectLst/>
                        </a:rPr>
                        <a:t>Los Planes de Trabajo enviados por la SAA continuarán siendo evaluados hasta el 30 junio.</a:t>
                      </a:r>
                      <a:endParaRPr lang="es-ES_tradnl" sz="900" dirty="0">
                        <a:effectLst/>
                        <a:latin typeface="Calibri"/>
                        <a:ea typeface="Calibri"/>
                        <a:cs typeface="Times New Roman"/>
                      </a:endParaRPr>
                    </a:p>
                  </a:txBody>
                  <a:tcPr marL="53668" marR="53668" marT="0" marB="0"/>
                </a:tc>
              </a:tr>
              <a:tr h="279974">
                <a:tc>
                  <a:txBody>
                    <a:bodyPr/>
                    <a:lstStyle/>
                    <a:p>
                      <a:pPr marL="0" marR="0" algn="just">
                        <a:lnSpc>
                          <a:spcPct val="150000"/>
                        </a:lnSpc>
                        <a:spcBef>
                          <a:spcPts val="0"/>
                        </a:spcBef>
                        <a:spcAft>
                          <a:spcPts val="0"/>
                        </a:spcAft>
                      </a:pPr>
                      <a:r>
                        <a:rPr lang="es-PR" sz="900">
                          <a:effectLst/>
                        </a:rPr>
                        <a:t>Julio</a:t>
                      </a:r>
                      <a:endParaRPr lang="es-ES_tradnl" sz="900">
                        <a:effectLst/>
                        <a:latin typeface="Times"/>
                        <a:ea typeface="Times"/>
                        <a:cs typeface="Times New Roman"/>
                      </a:endParaRPr>
                    </a:p>
                  </a:txBody>
                  <a:tcPr marL="53668" marR="53668" marT="0" marB="0"/>
                </a:tc>
                <a:tc>
                  <a:txBody>
                    <a:bodyPr/>
                    <a:lstStyle/>
                    <a:p>
                      <a:pPr marL="0" marR="0" algn="just">
                        <a:spcBef>
                          <a:spcPts val="0"/>
                        </a:spcBef>
                        <a:spcAft>
                          <a:spcPts val="0"/>
                        </a:spcAft>
                      </a:pPr>
                      <a:r>
                        <a:rPr lang="es-PR" sz="900">
                          <a:effectLst/>
                        </a:rPr>
                        <a:t> </a:t>
                      </a:r>
                      <a:endParaRPr lang="es-ES_tradnl" sz="900">
                        <a:effectLst/>
                        <a:latin typeface="Times"/>
                        <a:ea typeface="Times"/>
                        <a:cs typeface="Times New Roman"/>
                      </a:endParaRPr>
                    </a:p>
                  </a:txBody>
                  <a:tcPr marL="53668" marR="53668" marT="0" marB="0"/>
                </a:tc>
                <a:tc>
                  <a:txBody>
                    <a:bodyPr/>
                    <a:lstStyle/>
                    <a:p>
                      <a:pPr marL="342900" marR="0" lvl="0" indent="-342900" algn="just">
                        <a:lnSpc>
                          <a:spcPct val="115000"/>
                        </a:lnSpc>
                        <a:spcBef>
                          <a:spcPts val="0"/>
                        </a:spcBef>
                        <a:spcAft>
                          <a:spcPts val="1000"/>
                        </a:spcAft>
                        <a:buFont typeface="Symbol"/>
                        <a:buChar char=""/>
                      </a:pPr>
                      <a:r>
                        <a:rPr lang="es-PR" sz="900" dirty="0">
                          <a:effectLst/>
                        </a:rPr>
                        <a:t>Se aprueban los Planes de Trabajo para que comiencen en Agosto.</a:t>
                      </a:r>
                      <a:endParaRPr lang="es-ES_tradnl" sz="900" dirty="0">
                        <a:effectLst/>
                        <a:latin typeface="Calibri"/>
                        <a:ea typeface="Calibri"/>
                        <a:cs typeface="Times New Roman"/>
                      </a:endParaRPr>
                    </a:p>
                  </a:txBody>
                  <a:tcPr marL="53668" marR="53668" marT="0" marB="0"/>
                </a:tc>
              </a:tr>
            </a:tbl>
          </a:graphicData>
        </a:graphic>
      </p:graphicFrame>
      <p:sp>
        <p:nvSpPr>
          <p:cNvPr id="5" name="Title 4"/>
          <p:cNvSpPr>
            <a:spLocks noGrp="1"/>
          </p:cNvSpPr>
          <p:nvPr>
            <p:ph type="title"/>
          </p:nvPr>
        </p:nvSpPr>
        <p:spPr>
          <a:xfrm>
            <a:off x="304800" y="228600"/>
            <a:ext cx="8229600" cy="1143000"/>
          </a:xfrm>
        </p:spPr>
        <p:txBody>
          <a:bodyPr>
            <a:normAutofit fontScale="90000"/>
          </a:bodyPr>
          <a:lstStyle/>
          <a:p>
            <a:pPr algn="just"/>
            <a:r>
              <a:rPr lang="es-PR" sz="3200" cap="all" dirty="0">
                <a:solidFill>
                  <a:srgbClr val="676A55"/>
                </a:solidFill>
                <a:effectLst/>
              </a:rPr>
              <a:t>CALENDARIO DE Actividades para los Ciclos de </a:t>
            </a:r>
            <a:r>
              <a:rPr lang="es-PR" sz="3200" cap="all" dirty="0" err="1">
                <a:solidFill>
                  <a:srgbClr val="676A55"/>
                </a:solidFill>
                <a:effectLst/>
              </a:rPr>
              <a:t>aÑo</a:t>
            </a:r>
            <a:r>
              <a:rPr lang="es-PR" sz="3200" cap="all" dirty="0">
                <a:solidFill>
                  <a:srgbClr val="676A55"/>
                </a:solidFill>
                <a:effectLst/>
              </a:rPr>
              <a:t> Escolar y </a:t>
            </a:r>
            <a:r>
              <a:rPr lang="es-PR" sz="3200" cap="all" dirty="0" smtClean="0">
                <a:solidFill>
                  <a:srgbClr val="676A55"/>
                </a:solidFill>
                <a:effectLst/>
              </a:rPr>
              <a:t>Verano </a:t>
            </a:r>
            <a:endParaRPr lang="es-ES_tradnl" dirty="0"/>
          </a:p>
        </p:txBody>
      </p:sp>
      <p:sp>
        <p:nvSpPr>
          <p:cNvPr id="4" name="Slide Number Placeholder 3"/>
          <p:cNvSpPr>
            <a:spLocks noGrp="1"/>
          </p:cNvSpPr>
          <p:nvPr>
            <p:ph type="sldNum" sz="quarter" idx="12"/>
          </p:nvPr>
        </p:nvSpPr>
        <p:spPr/>
        <p:txBody>
          <a:bodyPr/>
          <a:lstStyle/>
          <a:p>
            <a:pPr>
              <a:defRPr/>
            </a:pPr>
            <a:fld id="{6B291BBF-E078-4060-9964-CD663CE10C28}" type="slidenum">
              <a:rPr lang="en-US" smtClean="0"/>
              <a:pPr>
                <a:defRPr/>
              </a:pPr>
              <a:t>8</a:t>
            </a:fld>
            <a:endParaRPr lang="en-US"/>
          </a:p>
        </p:txBody>
      </p:sp>
    </p:spTree>
    <p:extLst>
      <p:ext uri="{BB962C8B-B14F-4D97-AF65-F5344CB8AC3E}">
        <p14:creationId xmlns:p14="http://schemas.microsoft.com/office/powerpoint/2010/main" val="4083242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7"/>
          <p:cNvSpPr>
            <a:spLocks noGrp="1"/>
          </p:cNvSpPr>
          <p:nvPr>
            <p:ph type="sldNum" sz="quarter" idx="12"/>
          </p:nvPr>
        </p:nvSpPr>
        <p:spPr/>
        <p:txBody>
          <a:bodyPr/>
          <a:lstStyle/>
          <a:p>
            <a:pPr>
              <a:defRPr/>
            </a:pPr>
            <a:fld id="{5DBF6A76-F2FF-4CC9-80A5-D6E94245FD84}" type="slidenum">
              <a:rPr lang="en-US"/>
              <a:pPr>
                <a:defRPr/>
              </a:pPr>
              <a:t>9</a:t>
            </a:fld>
            <a:endParaRPr lang="en-US"/>
          </a:p>
        </p:txBody>
      </p:sp>
      <p:sp>
        <p:nvSpPr>
          <p:cNvPr id="175106" name="Rectangle 3"/>
          <p:cNvSpPr>
            <a:spLocks noGrp="1" noChangeArrowheads="1"/>
          </p:cNvSpPr>
          <p:nvPr>
            <p:ph type="body" idx="1"/>
          </p:nvPr>
        </p:nvSpPr>
        <p:spPr>
          <a:xfrm>
            <a:off x="457200" y="1481138"/>
            <a:ext cx="8229600" cy="4691062"/>
          </a:xfrm>
        </p:spPr>
        <p:txBody>
          <a:bodyPr/>
          <a:lstStyle/>
          <a:p>
            <a:pPr eaLnBrk="1" hangingPunct="1"/>
            <a:r>
              <a:rPr lang="es-ES" dirty="0" smtClean="0">
                <a:latin typeface="Arial" pitchFamily="34" charset="0"/>
                <a:cs typeface="Arial" pitchFamily="34" charset="0"/>
              </a:rPr>
              <a:t>La determinación sobre la evaluación de los planes de trabajo consistirá en:</a:t>
            </a:r>
          </a:p>
          <a:p>
            <a:pPr eaLnBrk="1" hangingPunct="1"/>
            <a:endParaRPr lang="es-ES" sz="2000" dirty="0" smtClean="0">
              <a:latin typeface="Arial" pitchFamily="34" charset="0"/>
              <a:cs typeface="Arial" pitchFamily="34" charset="0"/>
            </a:endParaRPr>
          </a:p>
          <a:p>
            <a:pPr marL="109537" indent="0" eaLnBrk="1" hangingPunct="1">
              <a:buNone/>
            </a:pPr>
            <a:r>
              <a:rPr lang="es-ES" sz="2000" dirty="0" smtClean="0">
                <a:latin typeface="Arial" pitchFamily="34" charset="0"/>
                <a:cs typeface="Arial" pitchFamily="34" charset="0"/>
              </a:rPr>
              <a:t>    Devuelto :</a:t>
            </a:r>
            <a:r>
              <a:rPr lang="es-ES" sz="2000" dirty="0">
                <a:latin typeface="Arial" pitchFamily="34" charset="0"/>
                <a:cs typeface="Arial" pitchFamily="34" charset="0"/>
              </a:rPr>
              <a:t> </a:t>
            </a:r>
            <a:r>
              <a:rPr lang="es-ES" sz="2000" dirty="0" smtClean="0">
                <a:latin typeface="Arial" pitchFamily="34" charset="0"/>
                <a:cs typeface="Arial" pitchFamily="34" charset="0"/>
              </a:rPr>
              <a:t>Por falta de documentos</a:t>
            </a:r>
          </a:p>
          <a:p>
            <a:pPr marL="109537" indent="0" eaLnBrk="1" hangingPunct="1">
              <a:buNone/>
            </a:pPr>
            <a:endParaRPr lang="es-ES" sz="2000" dirty="0" smtClean="0">
              <a:latin typeface="Arial" pitchFamily="34" charset="0"/>
              <a:cs typeface="Arial" pitchFamily="34" charset="0"/>
            </a:endParaRPr>
          </a:p>
          <a:p>
            <a:pPr lvl="1" eaLnBrk="1" hangingPunct="1">
              <a:buFont typeface="Wingdings" pitchFamily="2" charset="2"/>
              <a:buChar char="§"/>
            </a:pPr>
            <a:r>
              <a:rPr lang="es-ES" sz="2000" dirty="0" smtClean="0">
                <a:latin typeface="Arial" pitchFamily="34" charset="0"/>
                <a:cs typeface="Arial" pitchFamily="34" charset="0"/>
              </a:rPr>
              <a:t>Aprobado</a:t>
            </a:r>
          </a:p>
          <a:p>
            <a:pPr marL="392113" lvl="1" indent="0" eaLnBrk="1" hangingPunct="1">
              <a:buNone/>
            </a:pPr>
            <a:endParaRPr lang="es-ES" sz="2000" dirty="0" smtClean="0">
              <a:latin typeface="Arial" pitchFamily="34" charset="0"/>
              <a:cs typeface="Arial" pitchFamily="34" charset="0"/>
            </a:endParaRPr>
          </a:p>
          <a:p>
            <a:pPr lvl="1" eaLnBrk="1" hangingPunct="1">
              <a:buFont typeface="Wingdings" pitchFamily="2" charset="2"/>
              <a:buChar char="§"/>
            </a:pPr>
            <a:r>
              <a:rPr lang="es-ES" sz="2000" dirty="0" smtClean="0">
                <a:latin typeface="Arial" pitchFamily="34" charset="0"/>
                <a:cs typeface="Arial" pitchFamily="34" charset="0"/>
              </a:rPr>
              <a:t>Aprobación condicionada</a:t>
            </a:r>
          </a:p>
          <a:p>
            <a:pPr lvl="2" eaLnBrk="1" hangingPunct="1"/>
            <a:r>
              <a:rPr lang="es-ES" sz="2000" dirty="0" smtClean="0">
                <a:latin typeface="Arial" pitchFamily="34" charset="0"/>
                <a:cs typeface="Arial" pitchFamily="34" charset="0"/>
              </a:rPr>
              <a:t>El proponente tendrá </a:t>
            </a:r>
            <a:r>
              <a:rPr lang="es-ES" sz="2000" dirty="0">
                <a:latin typeface="Arial" pitchFamily="34" charset="0"/>
                <a:cs typeface="Arial" pitchFamily="34" charset="0"/>
              </a:rPr>
              <a:t>5</a:t>
            </a:r>
            <a:r>
              <a:rPr lang="es-ES" sz="2000" dirty="0" smtClean="0">
                <a:latin typeface="Arial" pitchFamily="34" charset="0"/>
                <a:cs typeface="Arial" pitchFamily="34" charset="0"/>
              </a:rPr>
              <a:t> días laborables para re-someter el plan de trabajo corregido, contados a partir de la fecha de recibo de la aprobación condicionada.</a:t>
            </a:r>
          </a:p>
          <a:p>
            <a:pPr lvl="2" eaLnBrk="1" hangingPunct="1"/>
            <a:endParaRPr lang="es-ES" sz="2000" dirty="0">
              <a:latin typeface="Arial" pitchFamily="34" charset="0"/>
              <a:cs typeface="Arial" pitchFamily="34" charset="0"/>
            </a:endParaRPr>
          </a:p>
          <a:p>
            <a:pPr lvl="2" eaLnBrk="1" hangingPunct="1"/>
            <a:r>
              <a:rPr lang="es-ES" sz="2000" dirty="0" smtClean="0">
                <a:latin typeface="Arial" pitchFamily="34" charset="0"/>
                <a:cs typeface="Arial" pitchFamily="34" charset="0"/>
              </a:rPr>
              <a:t>Denegación </a:t>
            </a:r>
          </a:p>
          <a:p>
            <a:pPr lvl="1" eaLnBrk="1" hangingPunct="1">
              <a:buFont typeface="Wingdings" pitchFamily="2" charset="2"/>
              <a:buChar char="§"/>
            </a:pPr>
            <a:endParaRPr lang="es-ES" sz="2100" dirty="0" smtClean="0">
              <a:latin typeface="Arial" pitchFamily="34" charset="0"/>
              <a:cs typeface="Arial" pitchFamily="34" charset="0"/>
            </a:endParaRPr>
          </a:p>
          <a:p>
            <a:pPr eaLnBrk="1" hangingPunct="1">
              <a:buFont typeface="Wingdings" pitchFamily="2" charset="2"/>
              <a:buNone/>
            </a:pPr>
            <a:r>
              <a:rPr lang="es-ES" sz="2500" dirty="0" smtClean="0">
                <a:latin typeface="Arial" pitchFamily="34" charset="0"/>
                <a:cs typeface="Arial" pitchFamily="34" charset="0"/>
              </a:rPr>
              <a:t>	</a:t>
            </a:r>
            <a:endParaRPr lang="es-ES" sz="1500" dirty="0" smtClean="0">
              <a:latin typeface="Arial" pitchFamily="34" charset="0"/>
              <a:cs typeface="Arial" pitchFamily="34" charset="0"/>
            </a:endParaRPr>
          </a:p>
        </p:txBody>
      </p:sp>
      <p:sp>
        <p:nvSpPr>
          <p:cNvPr id="175107" name="Rectangle 6"/>
          <p:cNvSpPr>
            <a:spLocks noChangeArrowheads="1"/>
          </p:cNvSpPr>
          <p:nvPr/>
        </p:nvSpPr>
        <p:spPr bwMode="auto">
          <a:xfrm>
            <a:off x="304800" y="363379"/>
            <a:ext cx="8839201" cy="1077218"/>
          </a:xfrm>
          <a:prstGeom prst="rect">
            <a:avLst/>
          </a:prstGeom>
          <a:noFill/>
          <a:ln w="9525">
            <a:noFill/>
            <a:miter lim="800000"/>
            <a:headEnd/>
            <a:tailEnd/>
          </a:ln>
        </p:spPr>
        <p:txBody>
          <a:bodyPr wrap="square" anchor="ctr">
            <a:spAutoFit/>
          </a:bodyPr>
          <a:lstStyle/>
          <a:p>
            <a:r>
              <a:rPr lang="en-US" sz="3200" b="1" dirty="0" smtClean="0">
                <a:effectLst>
                  <a:outerShdw blurRad="38100" dist="38100" dir="2700000" algn="tl">
                    <a:srgbClr val="000000">
                      <a:alpha val="43137"/>
                    </a:srgbClr>
                  </a:outerShdw>
                </a:effectLst>
                <a:latin typeface="+mj-lt"/>
              </a:rPr>
              <a:t>DETERMINACIÓN  DE LOS PLANES DE TRABAJO EN LA SUBSECRETARIA </a:t>
            </a:r>
            <a:endParaRPr lang="en-US" sz="3200" b="1" dirty="0">
              <a:effectLst>
                <a:outerShdw blurRad="38100" dist="38100" dir="2700000" algn="tl">
                  <a:srgbClr val="000000">
                    <a:alpha val="43137"/>
                  </a:srgbClr>
                </a:outerShdw>
              </a:effectLst>
              <a:latin typeface="+mj-l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p:txBody>
          <a:bodyPr/>
          <a:lstStyle/>
          <a:p>
            <a:pPr marL="0" indent="0">
              <a:buNone/>
            </a:pPr>
            <a:r>
              <a:rPr lang="en-US" dirty="0" smtClean="0"/>
              <a:t>   </a:t>
            </a:r>
          </a:p>
          <a:p>
            <a:pPr marL="342900" indent="-342900">
              <a:buFont typeface="Wingdings" pitchFamily="2" charset="2"/>
              <a:buChar char="Ø"/>
            </a:pPr>
            <a:r>
              <a:rPr lang="en-US" dirty="0" smtClean="0"/>
              <a:t>  </a:t>
            </a:r>
            <a:r>
              <a:rPr lang="en-US" sz="2400" dirty="0" smtClean="0"/>
              <a:t>Area de la </a:t>
            </a:r>
            <a:r>
              <a:rPr lang="en-US" sz="2400" dirty="0" err="1" smtClean="0"/>
              <a:t>Unidad</a:t>
            </a:r>
            <a:r>
              <a:rPr lang="en-US" sz="2400" dirty="0" smtClean="0"/>
              <a:t> de </a:t>
            </a:r>
            <a:r>
              <a:rPr lang="en-US" sz="2400" dirty="0" err="1" smtClean="0"/>
              <a:t>Adjudicación</a:t>
            </a:r>
            <a:r>
              <a:rPr lang="en-US" sz="2400" dirty="0" smtClean="0"/>
              <a:t> de </a:t>
            </a:r>
            <a:r>
              <a:rPr lang="en-US" sz="2400" dirty="0" err="1" smtClean="0"/>
              <a:t>fondos</a:t>
            </a:r>
            <a:r>
              <a:rPr lang="en-US" sz="2400" dirty="0" smtClean="0"/>
              <a:t>        </a:t>
            </a:r>
          </a:p>
          <a:p>
            <a:pPr marL="109537" indent="0">
              <a:buNone/>
            </a:pPr>
            <a:r>
              <a:rPr lang="en-US" sz="2400" dirty="0"/>
              <a:t> </a:t>
            </a:r>
            <a:r>
              <a:rPr lang="en-US" sz="2400" dirty="0" smtClean="0"/>
              <a:t>    </a:t>
            </a:r>
            <a:r>
              <a:rPr lang="en-US" sz="2400" dirty="0" err="1" smtClean="0"/>
              <a:t>Devuelto</a:t>
            </a:r>
            <a:r>
              <a:rPr lang="en-US" sz="2400" dirty="0" smtClean="0"/>
              <a:t>: </a:t>
            </a:r>
          </a:p>
          <a:p>
            <a:pPr marL="109537" indent="0">
              <a:buNone/>
            </a:pPr>
            <a:r>
              <a:rPr lang="en-US" sz="2400" dirty="0"/>
              <a:t>	</a:t>
            </a:r>
            <a:r>
              <a:rPr lang="en-US" sz="2400" dirty="0" smtClean="0"/>
              <a:t>	No </a:t>
            </a:r>
            <a:r>
              <a:rPr lang="en-US" sz="2400" dirty="0" err="1" smtClean="0"/>
              <a:t>pasó</a:t>
            </a:r>
            <a:r>
              <a:rPr lang="en-US" sz="2400" dirty="0" smtClean="0"/>
              <a:t> cernimiento</a:t>
            </a:r>
          </a:p>
          <a:p>
            <a:pPr marL="0" indent="0">
              <a:buNone/>
            </a:pPr>
            <a:r>
              <a:rPr lang="en-US" sz="2400" dirty="0"/>
              <a:t> </a:t>
            </a:r>
            <a:endParaRPr lang="en-US" sz="2400" dirty="0" smtClean="0"/>
          </a:p>
          <a:p>
            <a:pPr marL="342900" indent="-342900">
              <a:buFont typeface="Wingdings" pitchFamily="2" charset="2"/>
              <a:buChar char="Ø"/>
            </a:pPr>
            <a:r>
              <a:rPr lang="en-US" sz="2400" dirty="0" smtClean="0"/>
              <a:t>En el </a:t>
            </a:r>
            <a:r>
              <a:rPr lang="en-US" sz="2400" dirty="0" err="1" smtClean="0"/>
              <a:t>área</a:t>
            </a:r>
            <a:r>
              <a:rPr lang="en-US" sz="2400" dirty="0" smtClean="0"/>
              <a:t> de los  </a:t>
            </a:r>
            <a:r>
              <a:rPr lang="en-US" sz="2400" dirty="0" err="1" smtClean="0"/>
              <a:t>Coordinadores</a:t>
            </a:r>
            <a:r>
              <a:rPr lang="en-US" sz="2400" dirty="0" smtClean="0"/>
              <a:t> de </a:t>
            </a:r>
            <a:r>
              <a:rPr lang="en-US" sz="2400" dirty="0" err="1" smtClean="0"/>
              <a:t>Programas</a:t>
            </a:r>
            <a:r>
              <a:rPr lang="en-US" sz="2400" dirty="0" smtClean="0"/>
              <a:t> </a:t>
            </a:r>
            <a:r>
              <a:rPr lang="en-US" sz="2400" dirty="0" err="1" smtClean="0"/>
              <a:t>sus</a:t>
            </a:r>
            <a:r>
              <a:rPr lang="en-US" sz="2400" dirty="0" smtClean="0"/>
              <a:t> </a:t>
            </a:r>
            <a:r>
              <a:rPr lang="en-US" sz="2400" dirty="0" err="1" smtClean="0"/>
              <a:t>recomendaciones</a:t>
            </a:r>
            <a:r>
              <a:rPr lang="en-US" sz="2400" dirty="0" smtClean="0"/>
              <a:t> </a:t>
            </a:r>
            <a:r>
              <a:rPr lang="en-US" sz="2400" dirty="0" err="1" smtClean="0"/>
              <a:t>pueden</a:t>
            </a:r>
            <a:r>
              <a:rPr lang="en-US" sz="2400" dirty="0" smtClean="0"/>
              <a:t> </a:t>
            </a:r>
            <a:r>
              <a:rPr lang="en-US" sz="2400" dirty="0" err="1" smtClean="0"/>
              <a:t>ser</a:t>
            </a:r>
            <a:r>
              <a:rPr lang="en-US" sz="2400" dirty="0" smtClean="0"/>
              <a:t>:</a:t>
            </a:r>
          </a:p>
          <a:p>
            <a:pPr marL="598488" lvl="1" indent="-342900">
              <a:buFont typeface="Wingdings" pitchFamily="2" charset="2"/>
              <a:buChar char="q"/>
            </a:pPr>
            <a:endParaRPr lang="en-US" sz="2000" dirty="0" smtClean="0"/>
          </a:p>
          <a:p>
            <a:pPr marL="598488" lvl="1" indent="-342900">
              <a:buFont typeface="Wingdings" pitchFamily="2" charset="2"/>
              <a:buChar char="q"/>
            </a:pPr>
            <a:r>
              <a:rPr lang="en-US" sz="2000" dirty="0" err="1" smtClean="0"/>
              <a:t>Aprobación</a:t>
            </a:r>
            <a:endParaRPr lang="en-US" sz="2000" dirty="0" smtClean="0"/>
          </a:p>
          <a:p>
            <a:pPr marL="598488" lvl="1" indent="-342900">
              <a:buFont typeface="Wingdings" pitchFamily="2" charset="2"/>
              <a:buChar char="q"/>
            </a:pPr>
            <a:r>
              <a:rPr lang="en-US" sz="2000" dirty="0" err="1" smtClean="0"/>
              <a:t>Aprobación</a:t>
            </a:r>
            <a:r>
              <a:rPr lang="en-US" sz="2000" dirty="0" smtClean="0"/>
              <a:t> </a:t>
            </a:r>
            <a:r>
              <a:rPr lang="en-US" sz="2000" dirty="0" err="1"/>
              <a:t>condicionada</a:t>
            </a:r>
            <a:endParaRPr lang="en-US" sz="2000" dirty="0"/>
          </a:p>
          <a:p>
            <a:pPr marL="598488" lvl="1" indent="-342900">
              <a:buFont typeface="Wingdings" pitchFamily="2" charset="2"/>
              <a:buChar char="q"/>
            </a:pPr>
            <a:r>
              <a:rPr lang="en-US" sz="2000" dirty="0" err="1" smtClean="0"/>
              <a:t>Denegación</a:t>
            </a:r>
            <a:r>
              <a:rPr lang="en-US" sz="2000" dirty="0" smtClean="0"/>
              <a:t> </a:t>
            </a:r>
          </a:p>
          <a:p>
            <a:pPr marL="342900" indent="-342900">
              <a:buFont typeface="Wingdings" pitchFamily="2" charset="2"/>
              <a:buChar char="q"/>
            </a:pPr>
            <a:endParaRPr lang="en-US" dirty="0" smtClean="0"/>
          </a:p>
          <a:p>
            <a:pPr marL="342900" indent="-342900">
              <a:buFont typeface="Wingdings" pitchFamily="2" charset="2"/>
              <a:buChar char="Ø"/>
            </a:pPr>
            <a:endParaRPr lang="es-PR" dirty="0"/>
          </a:p>
        </p:txBody>
      </p:sp>
      <p:sp>
        <p:nvSpPr>
          <p:cNvPr id="2" name="Title 1"/>
          <p:cNvSpPr>
            <a:spLocks noGrp="1"/>
          </p:cNvSpPr>
          <p:nvPr>
            <p:ph type="title"/>
          </p:nvPr>
        </p:nvSpPr>
        <p:spPr>
          <a:xfrm>
            <a:off x="152400" y="533400"/>
            <a:ext cx="8610600" cy="914400"/>
          </a:xfrm>
        </p:spPr>
        <p:txBody>
          <a:bodyPr>
            <a:normAutofit fontScale="90000"/>
          </a:bodyPr>
          <a:lstStyle/>
          <a:p>
            <a:pPr algn="ctr"/>
            <a:r>
              <a:rPr lang="es-ES_tradnl" dirty="0" smtClean="0"/>
              <a:t/>
            </a:r>
            <a:br>
              <a:rPr lang="es-ES_tradnl" dirty="0" smtClean="0"/>
            </a:br>
            <a:r>
              <a:rPr lang="es-ES_tradnl" dirty="0" smtClean="0"/>
              <a:t>DETERMINACIÓN  </a:t>
            </a:r>
            <a:r>
              <a:rPr lang="es-ES_tradnl" dirty="0"/>
              <a:t>DE LOS PLANES DE TRABAJO EN </a:t>
            </a:r>
            <a:r>
              <a:rPr lang="es-ES_tradnl" dirty="0" smtClean="0"/>
              <a:t>LA OAF</a:t>
            </a:r>
            <a:r>
              <a:rPr lang="es-ES_tradnl" dirty="0"/>
              <a:t/>
            </a:r>
            <a:br>
              <a:rPr lang="es-ES_tradnl" dirty="0"/>
            </a:br>
            <a:endParaRPr lang="es-PR" dirty="0"/>
          </a:p>
        </p:txBody>
      </p:sp>
      <p:sp>
        <p:nvSpPr>
          <p:cNvPr id="4" name="Slide Number Placeholder 3"/>
          <p:cNvSpPr>
            <a:spLocks noGrp="1"/>
          </p:cNvSpPr>
          <p:nvPr>
            <p:ph type="sldNum" sz="quarter" idx="12"/>
          </p:nvPr>
        </p:nvSpPr>
        <p:spPr/>
        <p:txBody>
          <a:bodyPr/>
          <a:lstStyle/>
          <a:p>
            <a:pPr>
              <a:defRPr/>
            </a:pPr>
            <a:fld id="{6B291BBF-E078-4060-9964-CD663CE10C28}" type="slidenum">
              <a:rPr lang="en-US" smtClean="0"/>
              <a:pPr>
                <a:defRPr/>
              </a:pPr>
              <a:t>10</a:t>
            </a:fld>
            <a:endParaRPr lang="en-US"/>
          </a:p>
        </p:txBody>
      </p:sp>
    </p:spTree>
    <p:extLst>
      <p:ext uri="{BB962C8B-B14F-4D97-AF65-F5344CB8AC3E}">
        <p14:creationId xmlns:p14="http://schemas.microsoft.com/office/powerpoint/2010/main" val="195463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7"/>
          <p:cNvSpPr>
            <a:spLocks noGrp="1"/>
          </p:cNvSpPr>
          <p:nvPr>
            <p:ph type="sldNum" sz="quarter" idx="12"/>
          </p:nvPr>
        </p:nvSpPr>
        <p:spPr/>
        <p:txBody>
          <a:bodyPr/>
          <a:lstStyle/>
          <a:p>
            <a:pPr>
              <a:defRPr/>
            </a:pPr>
            <a:fld id="{0D5CF775-5E69-4480-8F06-738402F46BFC}" type="slidenum">
              <a:rPr lang="en-US"/>
              <a:pPr>
                <a:defRPr/>
              </a:pPr>
              <a:t>11</a:t>
            </a:fld>
            <a:endParaRPr lang="en-US"/>
          </a:p>
        </p:txBody>
      </p:sp>
      <p:sp>
        <p:nvSpPr>
          <p:cNvPr id="176130" name="Footer Placeholder 4"/>
          <p:cNvSpPr>
            <a:spLocks noGrp="1"/>
          </p:cNvSpPr>
          <p:nvPr>
            <p:ph type="ftr" sz="quarter" idx="11"/>
          </p:nvPr>
        </p:nvSpPr>
        <p:spPr bwMode="auto">
          <a:noFill/>
          <a:ln>
            <a:miter lim="800000"/>
            <a:headEnd/>
            <a:tailEnd/>
          </a:ln>
        </p:spPr>
        <p:txBody>
          <a:bodyPr/>
          <a:lstStyle/>
          <a:p>
            <a:endParaRPr lang="en-US" smtClean="0"/>
          </a:p>
        </p:txBody>
      </p:sp>
      <p:sp>
        <p:nvSpPr>
          <p:cNvPr id="176131" name="Rectangle 3"/>
          <p:cNvSpPr>
            <a:spLocks noGrp="1" noChangeArrowheads="1"/>
          </p:cNvSpPr>
          <p:nvPr>
            <p:ph type="body" idx="1"/>
          </p:nvPr>
        </p:nvSpPr>
        <p:spPr>
          <a:xfrm>
            <a:off x="381000" y="457200"/>
            <a:ext cx="8229600" cy="5135563"/>
          </a:xfrm>
          <a:solidFill>
            <a:schemeClr val="bg1"/>
          </a:solidFill>
        </p:spPr>
        <p:txBody>
          <a:bodyPr/>
          <a:lstStyle/>
          <a:p>
            <a:pPr algn="just" eaLnBrk="1" hangingPunct="1">
              <a:buFont typeface="Wingdings 3" pitchFamily="18" charset="2"/>
              <a:buNone/>
            </a:pPr>
            <a:r>
              <a:rPr lang="es-ES" dirty="0" smtClean="0"/>
              <a:t>  </a:t>
            </a:r>
          </a:p>
          <a:p>
            <a:pPr algn="just" eaLnBrk="1" hangingPunct="1">
              <a:buFont typeface="Wingdings 3" pitchFamily="18" charset="2"/>
              <a:buNone/>
            </a:pPr>
            <a:r>
              <a:rPr lang="es-ES" b="1" dirty="0" smtClean="0">
                <a:effectLst>
                  <a:outerShdw blurRad="38100" dist="38100" dir="2700000" algn="tl">
                    <a:srgbClr val="000000">
                      <a:alpha val="43137"/>
                    </a:srgbClr>
                  </a:outerShdw>
                </a:effectLst>
                <a:latin typeface="+mj-lt"/>
              </a:rPr>
              <a:t> COORDINADORES DE PROGRAMAS FEDERALES</a:t>
            </a:r>
          </a:p>
          <a:p>
            <a:pPr algn="just" eaLnBrk="1" hangingPunct="1">
              <a:buFont typeface="Wingdings 3" pitchFamily="18" charset="2"/>
              <a:buNone/>
            </a:pPr>
            <a:endParaRPr lang="es-ES" dirty="0" smtClean="0"/>
          </a:p>
          <a:p>
            <a:pPr algn="just" eaLnBrk="1" hangingPunct="1">
              <a:buFont typeface="Wingdings" pitchFamily="2" charset="2"/>
              <a:buChar char="Ø"/>
            </a:pPr>
            <a:r>
              <a:rPr lang="es-ES" sz="2400" dirty="0" smtClean="0"/>
              <a:t>  La determinación final sobre la evaluación de los planes de trabajo no debe exceder el periodo de 40 días laborables, contados a partir de la fecha de recibo del plan en el Área de Planes de Trabajo de la Unidad de Adjudicación de Fondos.</a:t>
            </a:r>
          </a:p>
          <a:p>
            <a:pPr algn="just" eaLnBrk="1" hangingPunct="1">
              <a:buFont typeface="Wingdings 3" pitchFamily="18" charset="2"/>
              <a:buNone/>
            </a:pPr>
            <a:endParaRPr lang="es-ES" sz="2400" dirty="0" smtClean="0"/>
          </a:p>
          <a:p>
            <a:pPr algn="just" eaLnBrk="1" hangingPunct="1">
              <a:buFont typeface="Wingdings 3" pitchFamily="18" charset="2"/>
              <a:buNone/>
            </a:pPr>
            <a:r>
              <a:rPr lang="es-ES" sz="2400" dirty="0" smtClean="0"/>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7"/>
          <p:cNvSpPr>
            <a:spLocks noGrp="1"/>
          </p:cNvSpPr>
          <p:nvPr>
            <p:ph type="sldNum" sz="quarter" idx="12"/>
          </p:nvPr>
        </p:nvSpPr>
        <p:spPr/>
        <p:txBody>
          <a:bodyPr/>
          <a:lstStyle/>
          <a:p>
            <a:pPr>
              <a:defRPr/>
            </a:pPr>
            <a:fld id="{0D5CF775-5E69-4480-8F06-738402F46BFC}" type="slidenum">
              <a:rPr lang="en-US"/>
              <a:pPr>
                <a:defRPr/>
              </a:pPr>
              <a:t>12</a:t>
            </a:fld>
            <a:endParaRPr lang="en-US"/>
          </a:p>
        </p:txBody>
      </p:sp>
      <p:sp>
        <p:nvSpPr>
          <p:cNvPr id="176130" name="Footer Placeholder 4"/>
          <p:cNvSpPr>
            <a:spLocks noGrp="1"/>
          </p:cNvSpPr>
          <p:nvPr>
            <p:ph type="ftr" sz="quarter" idx="11"/>
          </p:nvPr>
        </p:nvSpPr>
        <p:spPr bwMode="auto">
          <a:noFill/>
          <a:ln>
            <a:miter lim="800000"/>
            <a:headEnd/>
            <a:tailEnd/>
          </a:ln>
        </p:spPr>
        <p:txBody>
          <a:bodyPr/>
          <a:lstStyle/>
          <a:p>
            <a:endParaRPr lang="en-US" smtClean="0"/>
          </a:p>
        </p:txBody>
      </p:sp>
      <p:sp>
        <p:nvSpPr>
          <p:cNvPr id="176131" name="Rectangle 3"/>
          <p:cNvSpPr>
            <a:spLocks noGrp="1" noChangeArrowheads="1"/>
          </p:cNvSpPr>
          <p:nvPr>
            <p:ph type="body" idx="1"/>
          </p:nvPr>
        </p:nvSpPr>
        <p:spPr>
          <a:xfrm>
            <a:off x="381000" y="457200"/>
            <a:ext cx="8229600" cy="5135563"/>
          </a:xfrm>
          <a:solidFill>
            <a:schemeClr val="bg1"/>
          </a:solidFill>
        </p:spPr>
        <p:txBody>
          <a:bodyPr/>
          <a:lstStyle/>
          <a:p>
            <a:pPr algn="just" eaLnBrk="1" hangingPunct="1">
              <a:buFont typeface="Wingdings 3" pitchFamily="18" charset="2"/>
              <a:buNone/>
            </a:pPr>
            <a:r>
              <a:rPr lang="es-ES" b="1" dirty="0" smtClean="0">
                <a:effectLst>
                  <a:outerShdw blurRad="38100" dist="38100" dir="2700000" algn="tl">
                    <a:srgbClr val="000000">
                      <a:alpha val="43137"/>
                    </a:srgbClr>
                  </a:outerShdw>
                </a:effectLst>
                <a:latin typeface="+mj-lt"/>
              </a:rPr>
              <a:t> </a:t>
            </a:r>
            <a:r>
              <a:rPr lang="es-ES" b="1" dirty="0">
                <a:effectLst>
                  <a:outerShdw blurRad="38100" dist="38100" dir="2700000" algn="tl">
                    <a:srgbClr val="000000">
                      <a:alpha val="43137"/>
                    </a:srgbClr>
                  </a:outerShdw>
                </a:effectLst>
                <a:latin typeface="+mj-lt"/>
              </a:rPr>
              <a:t>D</a:t>
            </a:r>
            <a:r>
              <a:rPr lang="es-ES" b="1" dirty="0" smtClean="0">
                <a:effectLst>
                  <a:outerShdw blurRad="38100" dist="38100" dir="2700000" algn="tl">
                    <a:srgbClr val="000000">
                      <a:alpha val="43137"/>
                    </a:srgbClr>
                  </a:outerShdw>
                </a:effectLst>
                <a:latin typeface="+mj-lt"/>
              </a:rPr>
              <a:t>IRECTOR DE LA OFICINA DE ASUNTOS FEDERALES</a:t>
            </a:r>
          </a:p>
          <a:p>
            <a:pPr algn="just" eaLnBrk="1" hangingPunct="1">
              <a:buFont typeface="Wingdings" pitchFamily="2" charset="2"/>
              <a:buChar char="Ø"/>
            </a:pPr>
            <a:endParaRPr lang="es-ES" sz="2400" dirty="0" smtClean="0"/>
          </a:p>
          <a:p>
            <a:pPr algn="just" eaLnBrk="1" hangingPunct="1">
              <a:buFont typeface="Wingdings" pitchFamily="2" charset="2"/>
              <a:buChar char="Ø"/>
            </a:pPr>
            <a:r>
              <a:rPr lang="es-ES" sz="2400" dirty="0" smtClean="0"/>
              <a:t>Luego de recibir las recomendaciones de los Coordinadores de Programas la determinación final sobre la evaluación de los planes de trabajo recae en el Director de la Oficina de Asuntos Federales. </a:t>
            </a:r>
          </a:p>
          <a:p>
            <a:pPr algn="just" eaLnBrk="1" hangingPunct="1">
              <a:buFont typeface="Wingdings" pitchFamily="2" charset="2"/>
              <a:buChar char="Ø"/>
            </a:pPr>
            <a:endParaRPr lang="es-ES" sz="2400" dirty="0" smtClean="0"/>
          </a:p>
          <a:p>
            <a:pPr algn="just" eaLnBrk="1" hangingPunct="1">
              <a:buFont typeface="Wingdings" pitchFamily="2" charset="2"/>
              <a:buChar char="Ø"/>
            </a:pPr>
            <a:r>
              <a:rPr lang="es-ES" sz="2400" dirty="0" smtClean="0"/>
              <a:t>El periodo no debe exceder de 40 días laborables, contados a partir de la fecha de recibo del plan en el Área de Planes de Trabajo de la Unidad de Adjudicación de Fondos.</a:t>
            </a:r>
          </a:p>
          <a:p>
            <a:pPr algn="just" eaLnBrk="1" hangingPunct="1">
              <a:buFont typeface="Wingdings 3" pitchFamily="18" charset="2"/>
              <a:buNone/>
            </a:pPr>
            <a:endParaRPr lang="es-ES" sz="2400" dirty="0" smtClean="0"/>
          </a:p>
          <a:p>
            <a:pPr algn="just" eaLnBrk="1" hangingPunct="1">
              <a:buFont typeface="Wingdings 3" pitchFamily="18" charset="2"/>
              <a:buNone/>
            </a:pPr>
            <a:r>
              <a:rPr lang="es-ES" sz="2400" dirty="0" smtClean="0"/>
              <a:t>   </a:t>
            </a:r>
          </a:p>
        </p:txBody>
      </p:sp>
    </p:spTree>
    <p:extLst>
      <p:ext uri="{BB962C8B-B14F-4D97-AF65-F5344CB8AC3E}">
        <p14:creationId xmlns:p14="http://schemas.microsoft.com/office/powerpoint/2010/main" val="28969243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lide Number Placeholder 17"/>
          <p:cNvSpPr>
            <a:spLocks noGrp="1"/>
          </p:cNvSpPr>
          <p:nvPr>
            <p:ph type="sldNum" sz="quarter" idx="12"/>
          </p:nvPr>
        </p:nvSpPr>
        <p:spPr/>
        <p:txBody>
          <a:bodyPr/>
          <a:lstStyle/>
          <a:p>
            <a:pPr>
              <a:defRPr/>
            </a:pPr>
            <a:fld id="{6F72C840-67B3-49AF-B1FC-8E55A298B7D9}" type="slidenum">
              <a:rPr lang="en-US"/>
              <a:pPr>
                <a:defRPr/>
              </a:pPr>
              <a:t>13</a:t>
            </a:fld>
            <a:endParaRPr lang="en-US"/>
          </a:p>
        </p:txBody>
      </p:sp>
      <p:sp>
        <p:nvSpPr>
          <p:cNvPr id="3" name="Title 2"/>
          <p:cNvSpPr>
            <a:spLocks noGrp="1"/>
          </p:cNvSpPr>
          <p:nvPr>
            <p:ph type="title"/>
          </p:nvPr>
        </p:nvSpPr>
        <p:spPr>
          <a:xfrm>
            <a:off x="463550" y="188913"/>
            <a:ext cx="8229600" cy="1143000"/>
          </a:xfrm>
        </p:spPr>
        <p:txBody>
          <a:bodyPr>
            <a:noAutofit/>
          </a:bodyPr>
          <a:lstStyle/>
          <a:p>
            <a:pPr eaLnBrk="1" fontAlgn="auto" hangingPunct="1">
              <a:spcAft>
                <a:spcPts val="0"/>
              </a:spcAft>
              <a:defRPr/>
            </a:pPr>
            <a:r>
              <a:rPr lang="en-US" sz="2800" dirty="0" smtClean="0"/>
              <a:t>DIAGRAMA DEL PROCESO DE ADJUDICACIÓN DE FONDOS FEDERALES MEDIANTE PLANES DE TRABAJO</a:t>
            </a:r>
            <a:endParaRPr lang="en-US" sz="2800" dirty="0"/>
          </a:p>
        </p:txBody>
      </p:sp>
      <p:sp>
        <p:nvSpPr>
          <p:cNvPr id="177155" name="Line 26"/>
          <p:cNvSpPr>
            <a:spLocks noChangeShapeType="1"/>
          </p:cNvSpPr>
          <p:nvPr/>
        </p:nvSpPr>
        <p:spPr bwMode="auto">
          <a:xfrm>
            <a:off x="3581400" y="4038600"/>
            <a:ext cx="0" cy="1785938"/>
          </a:xfrm>
          <a:prstGeom prst="line">
            <a:avLst/>
          </a:prstGeom>
          <a:noFill/>
          <a:ln w="57150" cmpd="thinThick">
            <a:solidFill>
              <a:srgbClr val="339966"/>
            </a:solidFill>
            <a:round/>
            <a:headEnd/>
            <a:tailEnd/>
          </a:ln>
        </p:spPr>
        <p:txBody>
          <a:bodyPr/>
          <a:lstStyle/>
          <a:p>
            <a:endParaRPr lang="en-US"/>
          </a:p>
        </p:txBody>
      </p:sp>
      <p:sp>
        <p:nvSpPr>
          <p:cNvPr id="177156" name="Line 23"/>
          <p:cNvSpPr>
            <a:spLocks noChangeShapeType="1"/>
          </p:cNvSpPr>
          <p:nvPr/>
        </p:nvSpPr>
        <p:spPr bwMode="auto">
          <a:xfrm>
            <a:off x="3581400" y="3276600"/>
            <a:ext cx="0" cy="146050"/>
          </a:xfrm>
          <a:prstGeom prst="line">
            <a:avLst/>
          </a:prstGeom>
          <a:noFill/>
          <a:ln w="57150" cmpd="thinThick">
            <a:solidFill>
              <a:srgbClr val="339966"/>
            </a:solidFill>
            <a:round/>
            <a:headEnd/>
            <a:tailEnd/>
          </a:ln>
        </p:spPr>
        <p:txBody>
          <a:bodyPr/>
          <a:lstStyle/>
          <a:p>
            <a:endParaRPr lang="en-US"/>
          </a:p>
        </p:txBody>
      </p:sp>
      <p:sp>
        <p:nvSpPr>
          <p:cNvPr id="177157" name="Line 22"/>
          <p:cNvSpPr>
            <a:spLocks noChangeShapeType="1"/>
          </p:cNvSpPr>
          <p:nvPr/>
        </p:nvSpPr>
        <p:spPr bwMode="auto">
          <a:xfrm>
            <a:off x="2971800" y="1739900"/>
            <a:ext cx="0" cy="100013"/>
          </a:xfrm>
          <a:prstGeom prst="line">
            <a:avLst/>
          </a:prstGeom>
          <a:noFill/>
          <a:ln w="57150" cmpd="thinThick">
            <a:solidFill>
              <a:srgbClr val="339966"/>
            </a:solidFill>
            <a:round/>
            <a:headEnd/>
            <a:tailEnd/>
          </a:ln>
        </p:spPr>
        <p:txBody>
          <a:bodyPr/>
          <a:lstStyle/>
          <a:p>
            <a:endParaRPr lang="en-US"/>
          </a:p>
        </p:txBody>
      </p:sp>
      <p:sp>
        <p:nvSpPr>
          <p:cNvPr id="177158" name="Line 21"/>
          <p:cNvSpPr>
            <a:spLocks noChangeShapeType="1"/>
          </p:cNvSpPr>
          <p:nvPr/>
        </p:nvSpPr>
        <p:spPr bwMode="auto">
          <a:xfrm>
            <a:off x="4724400" y="2667000"/>
            <a:ext cx="0" cy="184150"/>
          </a:xfrm>
          <a:prstGeom prst="line">
            <a:avLst/>
          </a:prstGeom>
          <a:noFill/>
          <a:ln w="57150" cmpd="thinThick">
            <a:solidFill>
              <a:srgbClr val="339966"/>
            </a:solidFill>
            <a:round/>
            <a:headEnd/>
            <a:tailEnd/>
          </a:ln>
        </p:spPr>
        <p:txBody>
          <a:bodyPr/>
          <a:lstStyle/>
          <a:p>
            <a:endParaRPr lang="en-US"/>
          </a:p>
        </p:txBody>
      </p:sp>
      <p:sp>
        <p:nvSpPr>
          <p:cNvPr id="177159" name="Line 20"/>
          <p:cNvSpPr>
            <a:spLocks noChangeShapeType="1"/>
          </p:cNvSpPr>
          <p:nvPr/>
        </p:nvSpPr>
        <p:spPr bwMode="auto">
          <a:xfrm>
            <a:off x="2971800" y="2841625"/>
            <a:ext cx="0" cy="98425"/>
          </a:xfrm>
          <a:prstGeom prst="line">
            <a:avLst/>
          </a:prstGeom>
          <a:noFill/>
          <a:ln w="57150" cmpd="thinThick">
            <a:solidFill>
              <a:srgbClr val="339966"/>
            </a:solidFill>
            <a:round/>
            <a:headEnd/>
            <a:tailEnd/>
          </a:ln>
        </p:spPr>
        <p:txBody>
          <a:bodyPr/>
          <a:lstStyle/>
          <a:p>
            <a:endParaRPr lang="en-US"/>
          </a:p>
        </p:txBody>
      </p:sp>
      <p:sp>
        <p:nvSpPr>
          <p:cNvPr id="177160" name="Line 18"/>
          <p:cNvSpPr>
            <a:spLocks noChangeShapeType="1"/>
          </p:cNvSpPr>
          <p:nvPr/>
        </p:nvSpPr>
        <p:spPr bwMode="auto">
          <a:xfrm>
            <a:off x="4724400" y="2019300"/>
            <a:ext cx="0" cy="114300"/>
          </a:xfrm>
          <a:prstGeom prst="line">
            <a:avLst/>
          </a:prstGeom>
          <a:noFill/>
          <a:ln w="57150" cmpd="thinThick">
            <a:solidFill>
              <a:srgbClr val="339966"/>
            </a:solidFill>
            <a:round/>
            <a:headEnd/>
            <a:tailEnd/>
          </a:ln>
        </p:spPr>
        <p:txBody>
          <a:bodyPr/>
          <a:lstStyle/>
          <a:p>
            <a:endParaRPr lang="en-US"/>
          </a:p>
        </p:txBody>
      </p:sp>
      <p:sp>
        <p:nvSpPr>
          <p:cNvPr id="224273" name="Text Box 17"/>
          <p:cNvSpPr txBox="1">
            <a:spLocks noChangeArrowheads="1"/>
          </p:cNvSpPr>
          <p:nvPr/>
        </p:nvSpPr>
        <p:spPr bwMode="auto">
          <a:xfrm>
            <a:off x="2590800" y="2209800"/>
            <a:ext cx="4191000" cy="457200"/>
          </a:xfrm>
          <a:prstGeom prst="rect">
            <a:avLst/>
          </a:prstGeom>
          <a:solidFill>
            <a:srgbClr val="FFFFFF"/>
          </a:solidFill>
          <a:ln w="9525">
            <a:solidFill>
              <a:srgbClr val="339966"/>
            </a:solidFill>
            <a:miter lim="800000"/>
            <a:headEnd/>
            <a:tailEnd/>
          </a:ln>
          <a:effectLst>
            <a:outerShdw dist="107763" dir="18900000" algn="ctr" rotWithShape="0">
              <a:srgbClr val="808080"/>
            </a:outerShdw>
          </a:effectLst>
        </p:spPr>
        <p:txBody>
          <a:bodyPr/>
          <a:lstStyle/>
          <a:p>
            <a:pPr algn="ctr">
              <a:defRPr/>
            </a:pPr>
            <a:r>
              <a:rPr lang="es-PR" sz="1100" b="1">
                <a:latin typeface="Arial Narrow" pitchFamily="34" charset="0"/>
                <a:ea typeface="Batang"/>
                <a:cs typeface="Tahoma" pitchFamily="34" charset="0"/>
              </a:rPr>
              <a:t>Cernimiento del </a:t>
            </a:r>
            <a:r>
              <a:rPr lang="es-PR" sz="1100" b="1">
                <a:latin typeface="Arial Narrow" pitchFamily="34" charset="0"/>
                <a:ea typeface="Times New Roman" pitchFamily="18" charset="0"/>
                <a:cs typeface="Tahoma" pitchFamily="34" charset="0"/>
              </a:rPr>
              <a:t>plan de trabajo por  el Área de Planes de Trabajo (UAF)</a:t>
            </a:r>
          </a:p>
          <a:p>
            <a:pPr algn="ctr">
              <a:defRPr/>
            </a:pPr>
            <a:r>
              <a:rPr lang="es-PR" sz="1100" b="1">
                <a:latin typeface="Arial Narrow" pitchFamily="34" charset="0"/>
                <a:ea typeface="Times New Roman" pitchFamily="18" charset="0"/>
                <a:cs typeface="Tahoma" pitchFamily="34" charset="0"/>
              </a:rPr>
              <a:t> y evaluación del (los) plan(es)  (coordinador(es) programa(s) federal(es)</a:t>
            </a:r>
            <a:endParaRPr lang="es-PR" sz="900"/>
          </a:p>
          <a:p>
            <a:pPr eaLnBrk="0" hangingPunct="0">
              <a:defRPr/>
            </a:pPr>
            <a:endParaRPr lang="es-PR"/>
          </a:p>
        </p:txBody>
      </p:sp>
      <p:sp>
        <p:nvSpPr>
          <p:cNvPr id="177162" name="Text Box 16"/>
          <p:cNvSpPr txBox="1">
            <a:spLocks noChangeArrowheads="1"/>
          </p:cNvSpPr>
          <p:nvPr/>
        </p:nvSpPr>
        <p:spPr bwMode="auto">
          <a:xfrm>
            <a:off x="1905000" y="3455988"/>
            <a:ext cx="2362200" cy="430212"/>
          </a:xfrm>
          <a:prstGeom prst="rect">
            <a:avLst/>
          </a:prstGeom>
          <a:solidFill>
            <a:srgbClr val="FFFFFF"/>
          </a:solidFill>
          <a:ln w="9525">
            <a:miter lim="800000"/>
            <a:headEnd/>
            <a:tailEnd/>
          </a:ln>
          <a:scene3d>
            <a:camera prst="legacyObliqueTopLeft"/>
            <a:lightRig rig="legacyFlat3" dir="t"/>
          </a:scene3d>
          <a:sp3d extrusionH="430200" prstMaterial="legacyMatte">
            <a:bevelT w="13500" h="13500" prst="angle"/>
            <a:bevelB w="13500" h="13500" prst="angle"/>
            <a:extrusionClr>
              <a:srgbClr val="FFFFFF"/>
            </a:extrusionClr>
          </a:sp3d>
        </p:spPr>
        <p:txBody>
          <a:bodyPr>
            <a:flatTx/>
          </a:bodyPr>
          <a:lstStyle/>
          <a:p>
            <a:pPr algn="ctr"/>
            <a:r>
              <a:rPr lang="es-PR" sz="1000" b="1">
                <a:latin typeface="Arial Narrow" pitchFamily="34" charset="0"/>
                <a:ea typeface="Batang"/>
                <a:cs typeface="Tahoma" pitchFamily="34" charset="0"/>
              </a:rPr>
              <a:t>Aprobación o Aprobación Condicionada </a:t>
            </a:r>
            <a:endParaRPr lang="es-PR" sz="900">
              <a:ea typeface="Batang"/>
              <a:cs typeface="Tahoma" pitchFamily="34" charset="0"/>
            </a:endParaRPr>
          </a:p>
          <a:p>
            <a:pPr algn="ctr" eaLnBrk="0" hangingPunct="0"/>
            <a:r>
              <a:rPr lang="es-PR" sz="1000" b="1">
                <a:latin typeface="Arial Narrow" pitchFamily="34" charset="0"/>
                <a:ea typeface="Batang"/>
                <a:cs typeface="Tahoma" pitchFamily="34" charset="0"/>
              </a:rPr>
              <a:t>del ( los) plan(es) de trabajo.</a:t>
            </a:r>
            <a:endParaRPr lang="es-PR">
              <a:ea typeface="Batang"/>
              <a:cs typeface="Tahoma" pitchFamily="34" charset="0"/>
            </a:endParaRPr>
          </a:p>
        </p:txBody>
      </p:sp>
      <p:sp>
        <p:nvSpPr>
          <p:cNvPr id="224271" name="Text Box 15"/>
          <p:cNvSpPr txBox="1">
            <a:spLocks noChangeArrowheads="1"/>
          </p:cNvSpPr>
          <p:nvPr/>
        </p:nvSpPr>
        <p:spPr bwMode="auto">
          <a:xfrm>
            <a:off x="2087563" y="5715000"/>
            <a:ext cx="5075237" cy="247650"/>
          </a:xfrm>
          <a:prstGeom prst="rect">
            <a:avLst/>
          </a:prstGeom>
          <a:solidFill>
            <a:srgbClr val="FFFFFF"/>
          </a:solidFill>
          <a:ln w="9525">
            <a:solidFill>
              <a:srgbClr val="339966"/>
            </a:solidFill>
            <a:miter lim="800000"/>
            <a:headEnd/>
            <a:tailEnd/>
          </a:ln>
          <a:effectLst>
            <a:outerShdw dist="107763" dir="18900000" algn="ctr" rotWithShape="0">
              <a:srgbClr val="808080"/>
            </a:outerShdw>
          </a:effectLst>
        </p:spPr>
        <p:txBody>
          <a:bodyPr/>
          <a:lstStyle/>
          <a:p>
            <a:pPr algn="ctr">
              <a:defRPr/>
            </a:pPr>
            <a:r>
              <a:rPr lang="es-PR" sz="1100" b="1">
                <a:latin typeface="Arial Narrow" pitchFamily="34" charset="0"/>
                <a:ea typeface="Batang"/>
                <a:cs typeface="Tahoma" pitchFamily="34" charset="0"/>
              </a:rPr>
              <a:t>Implantación</a:t>
            </a:r>
            <a:r>
              <a:rPr lang="es-ES" sz="1100" b="1">
                <a:latin typeface="Arial Narrow" pitchFamily="34" charset="0"/>
                <a:ea typeface="Batang"/>
                <a:cs typeface="Tahoma" pitchFamily="34" charset="0"/>
              </a:rPr>
              <a:t> del (los) Plan(es) de </a:t>
            </a:r>
            <a:r>
              <a:rPr lang="es-PR" sz="1100" b="1">
                <a:latin typeface="Arial Narrow" pitchFamily="34" charset="0"/>
                <a:ea typeface="Batang"/>
                <a:cs typeface="Tahoma" pitchFamily="34" charset="0"/>
              </a:rPr>
              <a:t>Trabajo</a:t>
            </a:r>
            <a:endParaRPr lang="es-PR">
              <a:latin typeface="Arial" pitchFamily="34" charset="0"/>
            </a:endParaRPr>
          </a:p>
        </p:txBody>
      </p:sp>
      <p:sp>
        <p:nvSpPr>
          <p:cNvPr id="224270" name="Text Box 14"/>
          <p:cNvSpPr txBox="1">
            <a:spLocks noChangeArrowheads="1"/>
          </p:cNvSpPr>
          <p:nvPr/>
        </p:nvSpPr>
        <p:spPr bwMode="auto">
          <a:xfrm>
            <a:off x="2514600" y="2819400"/>
            <a:ext cx="4267200" cy="381000"/>
          </a:xfrm>
          <a:prstGeom prst="rect">
            <a:avLst/>
          </a:prstGeom>
          <a:solidFill>
            <a:srgbClr val="FFFFFF"/>
          </a:solidFill>
          <a:ln w="9525">
            <a:solidFill>
              <a:srgbClr val="339966"/>
            </a:solidFill>
            <a:miter lim="800000"/>
            <a:headEnd/>
            <a:tailEnd/>
          </a:ln>
          <a:effectLst>
            <a:outerShdw dist="107763" dir="18900000" algn="ctr" rotWithShape="0">
              <a:srgbClr val="808080"/>
            </a:outerShdw>
          </a:effectLst>
        </p:spPr>
        <p:txBody>
          <a:bodyPr/>
          <a:lstStyle/>
          <a:p>
            <a:pPr algn="ctr">
              <a:defRPr/>
            </a:pPr>
            <a:r>
              <a:rPr lang="es-PR" sz="1100" b="1" dirty="0">
                <a:latin typeface="Arial Narrow" pitchFamily="34" charset="0"/>
                <a:ea typeface="Batang"/>
                <a:cs typeface="Times New Roman" pitchFamily="18" charset="0"/>
              </a:rPr>
              <a:t>Determinación final de la OAF( </a:t>
            </a:r>
            <a:r>
              <a:rPr lang="es-PR" sz="1100" b="1" dirty="0" smtClean="0">
                <a:latin typeface="Arial Narrow" pitchFamily="34" charset="0"/>
                <a:ea typeface="Batang"/>
                <a:cs typeface="Times New Roman" pitchFamily="18" charset="0"/>
              </a:rPr>
              <a:t>director  </a:t>
            </a:r>
            <a:r>
              <a:rPr lang="es-PR" sz="1100" b="1" dirty="0">
                <a:latin typeface="Arial Narrow" pitchFamily="34" charset="0"/>
                <a:ea typeface="Batang"/>
                <a:cs typeface="Times New Roman" pitchFamily="18" charset="0"/>
              </a:rPr>
              <a:t>de la </a:t>
            </a:r>
            <a:r>
              <a:rPr lang="es-PR" sz="1100" b="1" dirty="0" smtClean="0">
                <a:latin typeface="Arial Narrow" pitchFamily="34" charset="0"/>
                <a:ea typeface="Batang"/>
                <a:cs typeface="Times New Roman" pitchFamily="18" charset="0"/>
              </a:rPr>
              <a:t>OAF)</a:t>
            </a:r>
            <a:endParaRPr lang="es-PR" sz="1200" u="sng" dirty="0">
              <a:latin typeface="Tahoma" pitchFamily="34" charset="0"/>
              <a:cs typeface="Times New Roman" pitchFamily="18" charset="0"/>
            </a:endParaRPr>
          </a:p>
          <a:p>
            <a:pPr eaLnBrk="0" hangingPunct="0">
              <a:defRPr/>
            </a:pPr>
            <a:endParaRPr lang="es-PR" dirty="0">
              <a:latin typeface="Arial" pitchFamily="34" charset="0"/>
            </a:endParaRPr>
          </a:p>
        </p:txBody>
      </p:sp>
      <p:sp>
        <p:nvSpPr>
          <p:cNvPr id="177165" name="Text Box 13"/>
          <p:cNvSpPr txBox="1">
            <a:spLocks noChangeArrowheads="1"/>
          </p:cNvSpPr>
          <p:nvPr/>
        </p:nvSpPr>
        <p:spPr bwMode="auto">
          <a:xfrm>
            <a:off x="5334000" y="3455988"/>
            <a:ext cx="2514600" cy="430212"/>
          </a:xfrm>
          <a:prstGeom prst="rect">
            <a:avLst/>
          </a:prstGeom>
          <a:solidFill>
            <a:srgbClr val="FFFFFF"/>
          </a:solidFill>
          <a:ln w="9525">
            <a:miter lim="800000"/>
            <a:headEnd/>
            <a:tailEnd/>
          </a:ln>
          <a:scene3d>
            <a:camera prst="legacyObliqueTopLeft"/>
            <a:lightRig rig="legacyFlat3" dir="t"/>
          </a:scene3d>
          <a:sp3d extrusionH="430200" prstMaterial="legacyMatte">
            <a:bevelT w="13500" h="13500" prst="angle"/>
            <a:bevelB w="13500" h="13500" prst="angle"/>
            <a:extrusionClr>
              <a:srgbClr val="FFFFFF"/>
            </a:extrusionClr>
          </a:sp3d>
        </p:spPr>
        <p:txBody>
          <a:bodyPr>
            <a:flatTx/>
          </a:bodyPr>
          <a:lstStyle/>
          <a:p>
            <a:pPr algn="ctr"/>
            <a:r>
              <a:rPr lang="es-PR" sz="1000" b="1">
                <a:latin typeface="Arial Narrow" pitchFamily="34" charset="0"/>
                <a:ea typeface="Batang"/>
                <a:cs typeface="Tahoma" pitchFamily="34" charset="0"/>
              </a:rPr>
              <a:t>Denegación  del (los)  plan(es) de trabajo</a:t>
            </a:r>
            <a:endParaRPr lang="es-PR">
              <a:ea typeface="Batang"/>
              <a:cs typeface="Tahoma" pitchFamily="34" charset="0"/>
            </a:endParaRPr>
          </a:p>
        </p:txBody>
      </p:sp>
      <p:sp>
        <p:nvSpPr>
          <p:cNvPr id="177166" name="Line 12"/>
          <p:cNvSpPr>
            <a:spLocks noChangeShapeType="1"/>
          </p:cNvSpPr>
          <p:nvPr/>
        </p:nvSpPr>
        <p:spPr bwMode="auto">
          <a:xfrm>
            <a:off x="3581400" y="3200400"/>
            <a:ext cx="2438400" cy="0"/>
          </a:xfrm>
          <a:prstGeom prst="line">
            <a:avLst/>
          </a:prstGeom>
          <a:noFill/>
          <a:ln w="57150" cmpd="thinThick">
            <a:solidFill>
              <a:srgbClr val="339966"/>
            </a:solidFill>
            <a:round/>
            <a:headEnd/>
            <a:tailEnd/>
          </a:ln>
        </p:spPr>
        <p:txBody>
          <a:bodyPr/>
          <a:lstStyle/>
          <a:p>
            <a:endParaRPr lang="en-US"/>
          </a:p>
        </p:txBody>
      </p:sp>
      <p:sp>
        <p:nvSpPr>
          <p:cNvPr id="177167" name="Line 11"/>
          <p:cNvSpPr>
            <a:spLocks noChangeShapeType="1"/>
          </p:cNvSpPr>
          <p:nvPr/>
        </p:nvSpPr>
        <p:spPr bwMode="auto">
          <a:xfrm>
            <a:off x="6019800" y="3200400"/>
            <a:ext cx="0" cy="114300"/>
          </a:xfrm>
          <a:prstGeom prst="line">
            <a:avLst/>
          </a:prstGeom>
          <a:noFill/>
          <a:ln w="57150" cmpd="thinThick">
            <a:solidFill>
              <a:srgbClr val="339966"/>
            </a:solidFill>
            <a:round/>
            <a:headEnd/>
            <a:tailEnd/>
          </a:ln>
        </p:spPr>
        <p:txBody>
          <a:bodyPr/>
          <a:lstStyle/>
          <a:p>
            <a:endParaRPr lang="en-US"/>
          </a:p>
        </p:txBody>
      </p:sp>
      <p:sp>
        <p:nvSpPr>
          <p:cNvPr id="177168" name="Line 10"/>
          <p:cNvSpPr>
            <a:spLocks noChangeShapeType="1"/>
          </p:cNvSpPr>
          <p:nvPr/>
        </p:nvSpPr>
        <p:spPr bwMode="auto">
          <a:xfrm>
            <a:off x="3581400" y="4800600"/>
            <a:ext cx="0" cy="146050"/>
          </a:xfrm>
          <a:prstGeom prst="line">
            <a:avLst/>
          </a:prstGeom>
          <a:noFill/>
          <a:ln w="57150" cmpd="thinThick">
            <a:solidFill>
              <a:srgbClr val="339966"/>
            </a:solidFill>
            <a:round/>
            <a:headEnd/>
            <a:tailEnd/>
          </a:ln>
        </p:spPr>
        <p:txBody>
          <a:bodyPr/>
          <a:lstStyle/>
          <a:p>
            <a:endParaRPr lang="en-US"/>
          </a:p>
        </p:txBody>
      </p:sp>
      <p:sp>
        <p:nvSpPr>
          <p:cNvPr id="224265" name="Text Box 9"/>
          <p:cNvSpPr txBox="1">
            <a:spLocks noChangeArrowheads="1"/>
          </p:cNvSpPr>
          <p:nvPr/>
        </p:nvSpPr>
        <p:spPr bwMode="auto">
          <a:xfrm>
            <a:off x="2590800" y="1524000"/>
            <a:ext cx="4267200" cy="457200"/>
          </a:xfrm>
          <a:prstGeom prst="rect">
            <a:avLst/>
          </a:prstGeom>
          <a:solidFill>
            <a:srgbClr val="FFFFFF"/>
          </a:solidFill>
          <a:ln w="9525">
            <a:solidFill>
              <a:srgbClr val="339966"/>
            </a:solidFill>
            <a:miter lim="800000"/>
            <a:headEnd/>
            <a:tailEnd/>
          </a:ln>
          <a:effectLst>
            <a:outerShdw dist="107763" dir="18900000" algn="ctr" rotWithShape="0">
              <a:srgbClr val="808080"/>
            </a:outerShdw>
          </a:effectLst>
        </p:spPr>
        <p:txBody>
          <a:bodyPr/>
          <a:lstStyle/>
          <a:p>
            <a:pPr algn="ctr">
              <a:tabLst>
                <a:tab pos="457200" algn="r"/>
                <a:tab pos="2743200" algn="ctr"/>
                <a:tab pos="5486400" algn="r"/>
              </a:tabLst>
              <a:defRPr/>
            </a:pPr>
            <a:r>
              <a:rPr lang="es-PR" sz="1100" b="1" dirty="0">
                <a:latin typeface="Arial Narrow" pitchFamily="34" charset="0"/>
                <a:ea typeface="Batang"/>
                <a:cs typeface="Tahoma" pitchFamily="34" charset="0"/>
              </a:rPr>
              <a:t>Evaluación académica  </a:t>
            </a:r>
            <a:r>
              <a:rPr lang="es-PR" sz="1100" b="1" dirty="0" smtClean="0">
                <a:latin typeface="Arial Narrow" pitchFamily="34" charset="0"/>
                <a:ea typeface="Batang"/>
                <a:cs typeface="Tahoma" pitchFamily="34" charset="0"/>
              </a:rPr>
              <a:t>del </a:t>
            </a:r>
            <a:r>
              <a:rPr lang="es-PR" sz="1100" b="1" dirty="0">
                <a:latin typeface="Arial Narrow" pitchFamily="34" charset="0"/>
                <a:ea typeface="Batang"/>
                <a:cs typeface="Tahoma" pitchFamily="34" charset="0"/>
              </a:rPr>
              <a:t>( los) plan(es) de trabajo</a:t>
            </a:r>
          </a:p>
          <a:p>
            <a:pPr algn="ctr">
              <a:tabLst>
                <a:tab pos="457200" algn="r"/>
                <a:tab pos="2743200" algn="ctr"/>
                <a:tab pos="5486400" algn="r"/>
              </a:tabLst>
              <a:defRPr/>
            </a:pPr>
            <a:r>
              <a:rPr lang="es-PR" sz="1100" b="1" dirty="0">
                <a:latin typeface="Arial Narrow" pitchFamily="34" charset="0"/>
                <a:ea typeface="Batang"/>
                <a:cs typeface="Tahoma" pitchFamily="34" charset="0"/>
              </a:rPr>
              <a:t>(</a:t>
            </a:r>
            <a:r>
              <a:rPr lang="es-PR" sz="1100" b="1" dirty="0" smtClean="0">
                <a:latin typeface="Arial Narrow" pitchFamily="34" charset="0"/>
                <a:ea typeface="Batang"/>
                <a:cs typeface="Tahoma" pitchFamily="34" charset="0"/>
              </a:rPr>
              <a:t>Subsecretarías</a:t>
            </a:r>
            <a:r>
              <a:rPr lang="es-PR" sz="1100" b="1" dirty="0">
                <a:latin typeface="Arial Narrow" pitchFamily="34" charset="0"/>
                <a:ea typeface="Batang"/>
                <a:cs typeface="Tahoma" pitchFamily="34" charset="0"/>
              </a:rPr>
              <a:t> </a:t>
            </a:r>
            <a:r>
              <a:rPr lang="es-PR" sz="1100" b="1" dirty="0" smtClean="0">
                <a:latin typeface="Arial Narrow" pitchFamily="34" charset="0"/>
                <a:ea typeface="Batang"/>
                <a:cs typeface="Tahoma" pitchFamily="34" charset="0"/>
              </a:rPr>
              <a:t>para Asuntos Académicos) </a:t>
            </a:r>
            <a:endParaRPr lang="es-PR" sz="900" dirty="0">
              <a:ea typeface="Batang"/>
              <a:cs typeface="Tahoma" pitchFamily="34" charset="0"/>
            </a:endParaRPr>
          </a:p>
          <a:p>
            <a:pPr eaLnBrk="0" hangingPunct="0">
              <a:tabLst>
                <a:tab pos="457200" algn="r"/>
                <a:tab pos="2743200" algn="ctr"/>
                <a:tab pos="5486400" algn="r"/>
              </a:tabLst>
              <a:defRPr/>
            </a:pPr>
            <a:endParaRPr lang="es-PR" dirty="0">
              <a:ea typeface="Batang"/>
              <a:cs typeface="Tahoma" pitchFamily="34" charset="0"/>
            </a:endParaRPr>
          </a:p>
        </p:txBody>
      </p:sp>
      <p:sp>
        <p:nvSpPr>
          <p:cNvPr id="224262" name="Text Box 6"/>
          <p:cNvSpPr txBox="1">
            <a:spLocks noChangeArrowheads="1"/>
          </p:cNvSpPr>
          <p:nvPr/>
        </p:nvSpPr>
        <p:spPr bwMode="auto">
          <a:xfrm>
            <a:off x="1527175" y="4068763"/>
            <a:ext cx="4492625" cy="274637"/>
          </a:xfrm>
          <a:prstGeom prst="rect">
            <a:avLst/>
          </a:prstGeom>
          <a:solidFill>
            <a:srgbClr val="FFFFFF"/>
          </a:solidFill>
          <a:ln w="9525">
            <a:solidFill>
              <a:srgbClr val="339966"/>
            </a:solidFill>
            <a:miter lim="800000"/>
            <a:headEnd/>
            <a:tailEnd/>
          </a:ln>
          <a:effectLst>
            <a:outerShdw dist="107763" dir="18900000" algn="ctr" rotWithShape="0">
              <a:srgbClr val="808080"/>
            </a:outerShdw>
          </a:effectLst>
        </p:spPr>
        <p:txBody>
          <a:bodyPr/>
          <a:lstStyle/>
          <a:p>
            <a:pPr algn="ctr">
              <a:defRPr/>
            </a:pPr>
            <a:r>
              <a:rPr lang="es-PR" sz="1100" b="1">
                <a:latin typeface="Arial Narrow" pitchFamily="34" charset="0"/>
                <a:ea typeface="Batang"/>
                <a:cs typeface="Tahoma" pitchFamily="34" charset="0"/>
              </a:rPr>
              <a:t>Proponente re-somete plan de trabajo corregido (10 días)</a:t>
            </a:r>
            <a:endParaRPr lang="es-PR">
              <a:latin typeface="Arial" pitchFamily="34" charset="0"/>
            </a:endParaRPr>
          </a:p>
        </p:txBody>
      </p:sp>
      <p:sp>
        <p:nvSpPr>
          <p:cNvPr id="224261" name="Text Box 5"/>
          <p:cNvSpPr txBox="1">
            <a:spLocks noChangeArrowheads="1"/>
          </p:cNvSpPr>
          <p:nvPr/>
        </p:nvSpPr>
        <p:spPr bwMode="auto">
          <a:xfrm>
            <a:off x="1524000" y="4572000"/>
            <a:ext cx="4495800" cy="228600"/>
          </a:xfrm>
          <a:prstGeom prst="rect">
            <a:avLst/>
          </a:prstGeom>
          <a:solidFill>
            <a:srgbClr val="FFFFFF"/>
          </a:solidFill>
          <a:ln w="9525">
            <a:solidFill>
              <a:srgbClr val="339966"/>
            </a:solidFill>
            <a:miter lim="800000"/>
            <a:headEnd/>
            <a:tailEnd/>
          </a:ln>
          <a:effectLst>
            <a:outerShdw dist="107763" dir="18900000" algn="ctr" rotWithShape="0">
              <a:srgbClr val="808080"/>
            </a:outerShdw>
          </a:effectLst>
        </p:spPr>
        <p:txBody>
          <a:bodyPr/>
          <a:lstStyle/>
          <a:p>
            <a:pPr algn="ctr">
              <a:defRPr/>
            </a:pPr>
            <a:r>
              <a:rPr lang="es-PR" sz="1100" b="1" dirty="0">
                <a:latin typeface="Arial Narrow" pitchFamily="34" charset="0"/>
                <a:ea typeface="Batang"/>
                <a:cs typeface="Tahoma" pitchFamily="34" charset="0"/>
              </a:rPr>
              <a:t>Revisión del </a:t>
            </a:r>
            <a:r>
              <a:rPr lang="es-PR" sz="1100" b="1" dirty="0">
                <a:latin typeface="Arial Narrow" pitchFamily="34" charset="0"/>
                <a:ea typeface="Times New Roman" pitchFamily="18" charset="0"/>
                <a:cs typeface="Tahoma" pitchFamily="34" charset="0"/>
              </a:rPr>
              <a:t>plan de trabajo</a:t>
            </a:r>
            <a:endParaRPr lang="es-PR" sz="900" dirty="0">
              <a:latin typeface="Arial" pitchFamily="34" charset="0"/>
            </a:endParaRPr>
          </a:p>
          <a:p>
            <a:pPr eaLnBrk="0" hangingPunct="0">
              <a:defRPr/>
            </a:pPr>
            <a:endParaRPr lang="es-PR" dirty="0">
              <a:latin typeface="Arial" pitchFamily="34" charset="0"/>
            </a:endParaRPr>
          </a:p>
        </p:txBody>
      </p:sp>
      <p:sp>
        <p:nvSpPr>
          <p:cNvPr id="177172" name="Line 4"/>
          <p:cNvSpPr>
            <a:spLocks noChangeShapeType="1"/>
          </p:cNvSpPr>
          <p:nvPr/>
        </p:nvSpPr>
        <p:spPr bwMode="auto">
          <a:xfrm>
            <a:off x="3581400" y="3200400"/>
            <a:ext cx="0" cy="68263"/>
          </a:xfrm>
          <a:prstGeom prst="line">
            <a:avLst/>
          </a:prstGeom>
          <a:noFill/>
          <a:ln w="57150" cmpd="thinThick">
            <a:solidFill>
              <a:srgbClr val="339966"/>
            </a:solidFill>
            <a:round/>
            <a:headEnd/>
            <a:tailEnd/>
          </a:ln>
        </p:spPr>
        <p:txBody>
          <a:bodyPr/>
          <a:lstStyle/>
          <a:p>
            <a:endParaRPr lang="en-US"/>
          </a:p>
        </p:txBody>
      </p:sp>
      <p:sp>
        <p:nvSpPr>
          <p:cNvPr id="177173" name="Line 3"/>
          <p:cNvSpPr>
            <a:spLocks noChangeShapeType="1"/>
          </p:cNvSpPr>
          <p:nvPr/>
        </p:nvSpPr>
        <p:spPr bwMode="auto">
          <a:xfrm>
            <a:off x="3581400" y="4343400"/>
            <a:ext cx="0" cy="155575"/>
          </a:xfrm>
          <a:prstGeom prst="line">
            <a:avLst/>
          </a:prstGeom>
          <a:noFill/>
          <a:ln w="57150" cmpd="thinThick">
            <a:solidFill>
              <a:srgbClr val="339966"/>
            </a:solidFill>
            <a:round/>
            <a:headEnd/>
            <a:tailEnd/>
          </a:ln>
        </p:spPr>
        <p:txBody>
          <a:bodyPr/>
          <a:lstStyle/>
          <a:p>
            <a:endParaRPr lang="en-US"/>
          </a:p>
        </p:txBody>
      </p:sp>
      <p:sp>
        <p:nvSpPr>
          <p:cNvPr id="177174" name="Text Box 2"/>
          <p:cNvSpPr txBox="1">
            <a:spLocks noChangeArrowheads="1"/>
          </p:cNvSpPr>
          <p:nvPr/>
        </p:nvSpPr>
        <p:spPr bwMode="auto">
          <a:xfrm>
            <a:off x="2590800" y="5105400"/>
            <a:ext cx="2362200" cy="342900"/>
          </a:xfrm>
          <a:prstGeom prst="rect">
            <a:avLst/>
          </a:prstGeom>
          <a:solidFill>
            <a:srgbClr val="FFFFFF"/>
          </a:solidFill>
          <a:ln w="9525">
            <a:miter lim="800000"/>
            <a:headEnd/>
            <a:tailEnd/>
          </a:ln>
          <a:scene3d>
            <a:camera prst="legacyObliqueTopLeft"/>
            <a:lightRig rig="legacyFlat3" dir="t"/>
          </a:scene3d>
          <a:sp3d extrusionH="430200" prstMaterial="legacyMatte">
            <a:bevelT w="13500" h="13500" prst="angle"/>
            <a:bevelB w="13500" h="13500" prst="angle"/>
            <a:extrusionClr>
              <a:srgbClr val="FFFFFF"/>
            </a:extrusionClr>
          </a:sp3d>
        </p:spPr>
        <p:txBody>
          <a:bodyPr>
            <a:flatTx/>
          </a:bodyPr>
          <a:lstStyle/>
          <a:p>
            <a:pPr algn="ctr"/>
            <a:r>
              <a:rPr lang="es-PR" sz="1000" b="1">
                <a:latin typeface="Arial Narrow" pitchFamily="34" charset="0"/>
                <a:ea typeface="Batang"/>
                <a:cs typeface="Tahoma" pitchFamily="34" charset="0"/>
              </a:rPr>
              <a:t>Aprobación del ( los) plan(es) de trabajo.</a:t>
            </a:r>
            <a:endParaRPr lang="es-PR">
              <a:ea typeface="Batang"/>
              <a:cs typeface="Tahoma" pitchFamily="34" charset="0"/>
            </a:endParaRPr>
          </a:p>
        </p:txBody>
      </p:sp>
      <p:sp>
        <p:nvSpPr>
          <p:cNvPr id="177175" name="Line 1"/>
          <p:cNvSpPr>
            <a:spLocks noChangeShapeType="1"/>
          </p:cNvSpPr>
          <p:nvPr/>
        </p:nvSpPr>
        <p:spPr bwMode="auto">
          <a:xfrm>
            <a:off x="3581400" y="3886200"/>
            <a:ext cx="0" cy="114300"/>
          </a:xfrm>
          <a:prstGeom prst="line">
            <a:avLst/>
          </a:prstGeom>
          <a:noFill/>
          <a:ln w="57150" cmpd="thinThick">
            <a:solidFill>
              <a:srgbClr val="339966"/>
            </a:solidFill>
            <a:round/>
            <a:headEnd/>
            <a:tailEnd/>
          </a:ln>
        </p:spPr>
        <p:txBody>
          <a:bodyPr/>
          <a:lstStyle/>
          <a:p>
            <a:endParaRPr lang="en-US"/>
          </a:p>
        </p:txBody>
      </p:sp>
      <p:sp>
        <p:nvSpPr>
          <p:cNvPr id="177176" name="Rectangle 40"/>
          <p:cNvSpPr>
            <a:spLocks noChangeArrowheads="1"/>
          </p:cNvSpPr>
          <p:nvPr/>
        </p:nvSpPr>
        <p:spPr bwMode="auto">
          <a:xfrm>
            <a:off x="0" y="457200"/>
            <a:ext cx="9144000" cy="457200"/>
          </a:xfrm>
          <a:prstGeom prst="rect">
            <a:avLst/>
          </a:prstGeom>
          <a:noFill/>
          <a:ln w="9525">
            <a:noFill/>
            <a:miter lim="800000"/>
            <a:headEnd/>
            <a:tailEnd/>
          </a:ln>
        </p:spPr>
        <p:txBody>
          <a:bodyPr wrap="none" anchor="ctr">
            <a:spAutoFit/>
          </a:bodyPr>
          <a:lstStyle/>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7"/>
          <p:cNvSpPr>
            <a:spLocks noGrp="1"/>
          </p:cNvSpPr>
          <p:nvPr>
            <p:ph type="sldNum" sz="quarter" idx="12"/>
          </p:nvPr>
        </p:nvSpPr>
        <p:spPr/>
        <p:txBody>
          <a:bodyPr/>
          <a:lstStyle/>
          <a:p>
            <a:pPr>
              <a:defRPr/>
            </a:pPr>
            <a:fld id="{7AEC6895-A957-49AA-AFCF-2428132167E9}" type="slidenum">
              <a:rPr lang="en-US"/>
              <a:pPr>
                <a:defRPr/>
              </a:pPr>
              <a:t>14</a:t>
            </a:fld>
            <a:endParaRPr lang="en-US"/>
          </a:p>
        </p:txBody>
      </p:sp>
      <p:sp>
        <p:nvSpPr>
          <p:cNvPr id="370690" name="Rectangle 2"/>
          <p:cNvSpPr>
            <a:spLocks noGrp="1"/>
          </p:cNvSpPr>
          <p:nvPr>
            <p:ph type="title"/>
          </p:nvPr>
        </p:nvSpPr>
        <p:spPr bwMode="auto"/>
        <p:txBody>
          <a:bodyPr wrap="square" lIns="91440" tIns="45720" rIns="91440" bIns="45720" numCol="1" anchorCtr="0" compatLnSpc="1">
            <a:prstTxWarp prst="textNoShape">
              <a:avLst/>
            </a:prstTxWarp>
            <a:normAutofit fontScale="90000"/>
          </a:bodyPr>
          <a:lstStyle/>
          <a:p>
            <a:pPr>
              <a:defRPr/>
            </a:pPr>
            <a:r>
              <a:rPr lang="en-US" sz="3700" dirty="0" err="1" smtClean="0">
                <a:effectLst/>
              </a:rPr>
              <a:t>Razones</a:t>
            </a:r>
            <a:r>
              <a:rPr lang="en-US" sz="3700" dirty="0" smtClean="0">
                <a:effectLst/>
              </a:rPr>
              <a:t>  </a:t>
            </a:r>
            <a:r>
              <a:rPr lang="en-US" sz="3700" dirty="0" err="1" smtClean="0">
                <a:effectLst/>
              </a:rPr>
              <a:t>que</a:t>
            </a:r>
            <a:r>
              <a:rPr lang="en-US" sz="3700" dirty="0" smtClean="0">
                <a:effectLst/>
              </a:rPr>
              <a:t> </a:t>
            </a:r>
            <a:r>
              <a:rPr lang="en-US" sz="3700" dirty="0" err="1" smtClean="0">
                <a:effectLst/>
              </a:rPr>
              <a:t>impiden</a:t>
            </a:r>
            <a:r>
              <a:rPr lang="en-US" sz="3700" dirty="0" smtClean="0">
                <a:effectLst/>
              </a:rPr>
              <a:t> </a:t>
            </a:r>
            <a:r>
              <a:rPr lang="en-US" sz="3700" dirty="0" err="1" smtClean="0">
                <a:effectLst/>
              </a:rPr>
              <a:t>que</a:t>
            </a:r>
            <a:r>
              <a:rPr lang="en-US" sz="3700" dirty="0" smtClean="0">
                <a:effectLst/>
              </a:rPr>
              <a:t> un plan NO sea  </a:t>
            </a:r>
            <a:r>
              <a:rPr lang="en-US" sz="3700" dirty="0" err="1" smtClean="0">
                <a:effectLst/>
              </a:rPr>
              <a:t>aprobado</a:t>
            </a:r>
            <a:endParaRPr lang="en-US" sz="3700" dirty="0" smtClean="0">
              <a:effectLst/>
            </a:endParaRPr>
          </a:p>
        </p:txBody>
      </p:sp>
      <p:sp>
        <p:nvSpPr>
          <p:cNvPr id="178179" name="Rectangle 3"/>
          <p:cNvSpPr>
            <a:spLocks noGrp="1"/>
          </p:cNvSpPr>
          <p:nvPr>
            <p:ph type="body" idx="1"/>
          </p:nvPr>
        </p:nvSpPr>
        <p:spPr>
          <a:xfrm>
            <a:off x="381000" y="1371600"/>
            <a:ext cx="8229600" cy="4525963"/>
          </a:xfrm>
        </p:spPr>
        <p:txBody>
          <a:bodyPr/>
          <a:lstStyle/>
          <a:p>
            <a:r>
              <a:rPr lang="en-US" sz="1800" dirty="0" err="1" smtClean="0"/>
              <a:t>Cuando</a:t>
            </a:r>
            <a:r>
              <a:rPr lang="en-US" sz="1800" dirty="0" smtClean="0"/>
              <a:t> el plan de </a:t>
            </a:r>
            <a:r>
              <a:rPr lang="en-US" sz="1800" dirty="0" err="1" smtClean="0"/>
              <a:t>trabajo</a:t>
            </a:r>
            <a:r>
              <a:rPr lang="en-US" sz="1800" dirty="0" smtClean="0"/>
              <a:t> no </a:t>
            </a:r>
            <a:r>
              <a:rPr lang="en-US" sz="1800" dirty="0" err="1" smtClean="0"/>
              <a:t>presenta</a:t>
            </a:r>
            <a:r>
              <a:rPr lang="en-US" sz="1800" dirty="0" smtClean="0"/>
              <a:t>  </a:t>
            </a:r>
            <a:r>
              <a:rPr lang="en-US" sz="1800" dirty="0" err="1" smtClean="0"/>
              <a:t>alguna</a:t>
            </a:r>
            <a:r>
              <a:rPr lang="en-US" sz="1800" dirty="0" smtClean="0"/>
              <a:t> de la </a:t>
            </a:r>
            <a:r>
              <a:rPr lang="en-US" sz="1800" dirty="0" err="1" smtClean="0"/>
              <a:t>información</a:t>
            </a:r>
            <a:r>
              <a:rPr lang="en-US" sz="1800" dirty="0" smtClean="0"/>
              <a:t> </a:t>
            </a:r>
            <a:r>
              <a:rPr lang="en-US" sz="1800" dirty="0" err="1" smtClean="0"/>
              <a:t>requerida</a:t>
            </a:r>
            <a:r>
              <a:rPr lang="en-US" sz="1800" dirty="0" smtClean="0"/>
              <a:t> :</a:t>
            </a:r>
          </a:p>
          <a:p>
            <a:pPr>
              <a:buFont typeface="Wingdings 3" pitchFamily="18" charset="2"/>
              <a:buNone/>
            </a:pPr>
            <a:endParaRPr lang="en-US" sz="1800" dirty="0" smtClean="0"/>
          </a:p>
          <a:p>
            <a:pPr lvl="2">
              <a:buFont typeface="Wingdings" pitchFamily="2" charset="2"/>
              <a:buChar char="ü"/>
            </a:pPr>
            <a:r>
              <a:rPr lang="en-US" sz="1800" dirty="0" err="1" smtClean="0"/>
              <a:t>Estudio</a:t>
            </a:r>
            <a:r>
              <a:rPr lang="en-US" sz="1800" dirty="0" smtClean="0"/>
              <a:t> de </a:t>
            </a:r>
            <a:r>
              <a:rPr lang="en-US" sz="1800" dirty="0" err="1" smtClean="0"/>
              <a:t>Necesidades</a:t>
            </a:r>
            <a:r>
              <a:rPr lang="en-US" sz="1800" dirty="0" smtClean="0"/>
              <a:t> </a:t>
            </a:r>
            <a:r>
              <a:rPr lang="en-US" sz="1800" dirty="0" err="1" smtClean="0"/>
              <a:t>que</a:t>
            </a:r>
            <a:r>
              <a:rPr lang="en-US" sz="1800" dirty="0" smtClean="0"/>
              <a:t> </a:t>
            </a:r>
            <a:r>
              <a:rPr lang="en-US" sz="1800" dirty="0"/>
              <a:t>no </a:t>
            </a:r>
            <a:r>
              <a:rPr lang="en-US" sz="1800" dirty="0" err="1"/>
              <a:t>este</a:t>
            </a:r>
            <a:r>
              <a:rPr lang="en-US" sz="1800" dirty="0"/>
              <a:t> </a:t>
            </a:r>
            <a:r>
              <a:rPr lang="en-US" sz="1800" dirty="0" err="1"/>
              <a:t>actualizado</a:t>
            </a:r>
            <a:r>
              <a:rPr lang="en-US" sz="1800" dirty="0"/>
              <a:t> o </a:t>
            </a:r>
            <a:r>
              <a:rPr lang="en-US" sz="1800" dirty="0" err="1"/>
              <a:t>que</a:t>
            </a:r>
            <a:r>
              <a:rPr lang="en-US" sz="1800" dirty="0"/>
              <a:t> no </a:t>
            </a:r>
            <a:r>
              <a:rPr lang="en-US" sz="1800" dirty="0" err="1"/>
              <a:t>este</a:t>
            </a:r>
            <a:r>
              <a:rPr lang="en-US" sz="1800" dirty="0"/>
              <a:t> </a:t>
            </a:r>
            <a:r>
              <a:rPr lang="en-US" sz="1800" dirty="0" err="1"/>
              <a:t>dirigido</a:t>
            </a:r>
            <a:r>
              <a:rPr lang="en-US" sz="1800" dirty="0"/>
              <a:t> </a:t>
            </a:r>
            <a:r>
              <a:rPr lang="en-US" sz="1800" dirty="0" err="1"/>
              <a:t>especificamente</a:t>
            </a:r>
            <a:r>
              <a:rPr lang="en-US" sz="1800" dirty="0"/>
              <a:t> a la </a:t>
            </a:r>
            <a:r>
              <a:rPr lang="en-US" sz="1800" dirty="0" err="1"/>
              <a:t>clientela</a:t>
            </a:r>
            <a:r>
              <a:rPr lang="en-US" sz="1800" dirty="0"/>
              <a:t> </a:t>
            </a:r>
            <a:r>
              <a:rPr lang="en-US" sz="1800" dirty="0" err="1" smtClean="0"/>
              <a:t>seleccionada</a:t>
            </a:r>
            <a:r>
              <a:rPr lang="en-US" sz="1800" dirty="0" smtClean="0"/>
              <a:t>.</a:t>
            </a:r>
          </a:p>
          <a:p>
            <a:pPr lvl="2">
              <a:buFont typeface="Wingdings" pitchFamily="2" charset="2"/>
              <a:buChar char="ü"/>
            </a:pPr>
            <a:r>
              <a:rPr lang="en-US" sz="1800" dirty="0" err="1" smtClean="0"/>
              <a:t>Identificación</a:t>
            </a:r>
            <a:r>
              <a:rPr lang="en-US" sz="1800" dirty="0" smtClean="0"/>
              <a:t> de </a:t>
            </a:r>
            <a:r>
              <a:rPr lang="en-US" sz="1800" dirty="0" err="1" smtClean="0"/>
              <a:t>participantes</a:t>
            </a:r>
            <a:r>
              <a:rPr lang="en-US" sz="1800" dirty="0" smtClean="0"/>
              <a:t> (HQT)</a:t>
            </a:r>
          </a:p>
          <a:p>
            <a:pPr lvl="2">
              <a:buFont typeface="Wingdings" pitchFamily="2" charset="2"/>
              <a:buChar char="ü"/>
            </a:pPr>
            <a:r>
              <a:rPr lang="en-US" sz="1800" dirty="0" err="1" smtClean="0"/>
              <a:t>Metodología</a:t>
            </a:r>
            <a:r>
              <a:rPr lang="en-US" sz="1800" dirty="0" smtClean="0"/>
              <a:t> de </a:t>
            </a:r>
            <a:r>
              <a:rPr lang="en-US" sz="1800" dirty="0" err="1" smtClean="0"/>
              <a:t>evaluación</a:t>
            </a:r>
            <a:r>
              <a:rPr lang="en-US" sz="1800" dirty="0" smtClean="0"/>
              <a:t>; </a:t>
            </a:r>
          </a:p>
          <a:p>
            <a:pPr lvl="2">
              <a:buFont typeface="Wingdings" pitchFamily="2" charset="2"/>
              <a:buChar char="ü"/>
            </a:pPr>
            <a:r>
              <a:rPr lang="en-US" sz="1800" dirty="0" err="1" smtClean="0"/>
              <a:t>Justificación</a:t>
            </a:r>
            <a:r>
              <a:rPr lang="en-US" sz="1800" dirty="0" smtClean="0"/>
              <a:t>  de </a:t>
            </a:r>
            <a:r>
              <a:rPr lang="en-US" sz="1800" dirty="0" err="1" smtClean="0"/>
              <a:t>presupuesto</a:t>
            </a:r>
            <a:r>
              <a:rPr lang="en-US" sz="1800" dirty="0" smtClean="0"/>
              <a:t>;</a:t>
            </a:r>
          </a:p>
          <a:p>
            <a:pPr lvl="2">
              <a:buFont typeface="Wingdings" pitchFamily="2" charset="2"/>
              <a:buChar char="ü"/>
            </a:pPr>
            <a:r>
              <a:rPr lang="en-US" sz="1800" dirty="0" err="1" smtClean="0"/>
              <a:t>Coordinación</a:t>
            </a:r>
            <a:r>
              <a:rPr lang="en-US" sz="1800" dirty="0" smtClean="0"/>
              <a:t> con </a:t>
            </a:r>
            <a:r>
              <a:rPr lang="en-US" sz="1800" dirty="0" err="1" smtClean="0"/>
              <a:t>áreas</a:t>
            </a:r>
            <a:r>
              <a:rPr lang="en-US" sz="1800" dirty="0" smtClean="0"/>
              <a:t> </a:t>
            </a:r>
            <a:r>
              <a:rPr lang="en-US" sz="1800" dirty="0" err="1" smtClean="0"/>
              <a:t>académicas</a:t>
            </a:r>
            <a:r>
              <a:rPr lang="en-US" sz="1800" dirty="0" smtClean="0"/>
              <a:t>;</a:t>
            </a:r>
          </a:p>
          <a:p>
            <a:pPr lvl="2">
              <a:buFont typeface="Wingdings" pitchFamily="2" charset="2"/>
              <a:buChar char="ü"/>
            </a:pPr>
            <a:r>
              <a:rPr lang="en-US" sz="1800" dirty="0" err="1" smtClean="0"/>
              <a:t>Identificar</a:t>
            </a:r>
            <a:r>
              <a:rPr lang="en-US" sz="1800" dirty="0" smtClean="0"/>
              <a:t> personal </a:t>
            </a:r>
            <a:r>
              <a:rPr lang="en-US" sz="1800" dirty="0" err="1" smtClean="0"/>
              <a:t>encargado</a:t>
            </a:r>
            <a:r>
              <a:rPr lang="en-US" sz="1800" dirty="0" smtClean="0"/>
              <a:t> del plan;</a:t>
            </a:r>
          </a:p>
          <a:p>
            <a:pPr lvl="2">
              <a:buFont typeface="Wingdings" pitchFamily="2" charset="2"/>
              <a:buChar char="ü"/>
            </a:pPr>
            <a:r>
              <a:rPr lang="en-US" sz="1800" dirty="0" err="1" smtClean="0"/>
              <a:t>Métricas</a:t>
            </a:r>
            <a:r>
              <a:rPr lang="en-US" sz="1800" dirty="0" smtClean="0"/>
              <a:t> de </a:t>
            </a:r>
            <a:r>
              <a:rPr lang="en-US" sz="1800" dirty="0" err="1" smtClean="0"/>
              <a:t>Resultados</a:t>
            </a:r>
            <a:r>
              <a:rPr lang="en-US" sz="1800" dirty="0" smtClean="0"/>
              <a:t>;</a:t>
            </a:r>
          </a:p>
          <a:p>
            <a:pPr lvl="2">
              <a:buFont typeface="Wingdings" pitchFamily="2" charset="2"/>
              <a:buChar char="ü"/>
            </a:pPr>
            <a:r>
              <a:rPr lang="en-US" sz="1800" dirty="0" err="1" smtClean="0"/>
              <a:t>Metodología</a:t>
            </a:r>
            <a:r>
              <a:rPr lang="en-US" sz="1800" dirty="0" smtClean="0"/>
              <a:t> y </a:t>
            </a:r>
            <a:r>
              <a:rPr lang="en-US" sz="1800" dirty="0" err="1" smtClean="0"/>
              <a:t>criterios</a:t>
            </a:r>
            <a:r>
              <a:rPr lang="en-US" sz="1800" dirty="0" smtClean="0"/>
              <a:t> </a:t>
            </a:r>
            <a:r>
              <a:rPr lang="en-US" sz="1800" dirty="0" err="1" smtClean="0"/>
              <a:t>para</a:t>
            </a:r>
            <a:r>
              <a:rPr lang="en-US" sz="1800" dirty="0" smtClean="0"/>
              <a:t> </a:t>
            </a:r>
            <a:r>
              <a:rPr lang="en-US" sz="1800" dirty="0" err="1" smtClean="0"/>
              <a:t>escoger</a:t>
            </a:r>
            <a:r>
              <a:rPr lang="en-US" sz="1800" dirty="0" smtClean="0"/>
              <a:t> la </a:t>
            </a:r>
            <a:r>
              <a:rPr lang="en-US" sz="1800" dirty="0" err="1" smtClean="0"/>
              <a:t>población</a:t>
            </a:r>
            <a:r>
              <a:rPr lang="en-US" sz="1800" dirty="0" smtClean="0"/>
              <a:t> a </a:t>
            </a:r>
            <a:r>
              <a:rPr lang="en-US" sz="1800" dirty="0" err="1" smtClean="0"/>
              <a:t>impactar</a:t>
            </a:r>
            <a:r>
              <a:rPr lang="en-US" sz="1800" dirty="0" smtClean="0"/>
              <a:t>;</a:t>
            </a:r>
          </a:p>
          <a:p>
            <a:pPr lvl="2">
              <a:buFont typeface="Wingdings" pitchFamily="2" charset="2"/>
              <a:buChar char="ü"/>
            </a:pPr>
            <a:r>
              <a:rPr lang="en-US" sz="1800" dirty="0" err="1" smtClean="0"/>
              <a:t>Incluir</a:t>
            </a:r>
            <a:r>
              <a:rPr lang="en-US" sz="1800" dirty="0" smtClean="0"/>
              <a:t> </a:t>
            </a:r>
            <a:r>
              <a:rPr lang="en-US" sz="1800" dirty="0" err="1" smtClean="0"/>
              <a:t>informes</a:t>
            </a:r>
            <a:r>
              <a:rPr lang="en-US" sz="1800" dirty="0" smtClean="0"/>
              <a:t>;</a:t>
            </a:r>
          </a:p>
          <a:p>
            <a:pPr lvl="2">
              <a:buFont typeface="Wingdings" pitchFamily="2" charset="2"/>
              <a:buChar char="ü"/>
            </a:pPr>
            <a:r>
              <a:rPr lang="en-US" sz="1800" dirty="0" err="1" smtClean="0"/>
              <a:t>Garantizar</a:t>
            </a:r>
            <a:r>
              <a:rPr lang="en-US" sz="1800" dirty="0" smtClean="0"/>
              <a:t> </a:t>
            </a:r>
            <a:r>
              <a:rPr lang="en-US" sz="1800" dirty="0" err="1" smtClean="0"/>
              <a:t>que</a:t>
            </a:r>
            <a:r>
              <a:rPr lang="en-US" sz="1800" dirty="0" smtClean="0"/>
              <a:t> no </a:t>
            </a:r>
            <a:r>
              <a:rPr lang="en-US" sz="1800" dirty="0" err="1" smtClean="0"/>
              <a:t>incurra</a:t>
            </a:r>
            <a:r>
              <a:rPr lang="en-US" sz="1800" dirty="0" smtClean="0"/>
              <a:t> en “supplanting”;</a:t>
            </a:r>
          </a:p>
          <a:p>
            <a:pPr lvl="2">
              <a:buFont typeface="Wingdings" pitchFamily="2" charset="2"/>
              <a:buChar char="ü"/>
            </a:pPr>
            <a:r>
              <a:rPr lang="en-US" sz="1800" dirty="0" err="1" smtClean="0"/>
              <a:t>Justificar</a:t>
            </a:r>
            <a:r>
              <a:rPr lang="en-US" sz="1800" dirty="0" smtClean="0"/>
              <a:t> </a:t>
            </a:r>
            <a:r>
              <a:rPr lang="en-US" sz="1800" dirty="0" err="1" smtClean="0"/>
              <a:t>objetivo</a:t>
            </a:r>
            <a:r>
              <a:rPr lang="en-US" sz="1800" dirty="0" smtClean="0"/>
              <a:t> y </a:t>
            </a:r>
            <a:r>
              <a:rPr lang="en-US" sz="1800" dirty="0" err="1" smtClean="0"/>
              <a:t>actividades</a:t>
            </a:r>
            <a:r>
              <a:rPr lang="en-US" sz="1800" dirty="0" smtClean="0"/>
              <a:t> vs. </a:t>
            </a:r>
            <a:r>
              <a:rPr lang="en-US" sz="1800" dirty="0" err="1" smtClean="0"/>
              <a:t>aprovechamiento</a:t>
            </a:r>
            <a:r>
              <a:rPr lang="en-US" sz="1800" dirty="0" smtClean="0"/>
              <a:t> </a:t>
            </a:r>
            <a:r>
              <a:rPr lang="en-US" sz="1800" dirty="0" err="1" smtClean="0"/>
              <a:t>académico</a:t>
            </a:r>
            <a:r>
              <a:rPr lang="en-US" sz="1800" dirty="0" smtClean="0"/>
              <a:t>.</a:t>
            </a:r>
          </a:p>
          <a:p>
            <a:pPr lvl="2">
              <a:buFont typeface="Wingdings" pitchFamily="2" charset="2"/>
              <a:buNone/>
            </a:pPr>
            <a:endParaRPr lang="en-US" sz="1800" dirty="0" smtClean="0"/>
          </a:p>
          <a:p>
            <a:pPr lvl="2">
              <a:buFont typeface="Wingdings" pitchFamily="2" charset="2"/>
              <a:buChar char="ü"/>
            </a:pPr>
            <a:endParaRPr lang="en-US" sz="1800" dirty="0" smtClean="0"/>
          </a:p>
          <a:p>
            <a:pPr lvl="2">
              <a:buFont typeface="Wingdings" pitchFamily="2" charset="2"/>
              <a:buChar char="ü"/>
            </a:pPr>
            <a:endParaRPr lang="en-US" sz="1200" dirty="0" smtClean="0"/>
          </a:p>
          <a:p>
            <a:pPr lvl="2">
              <a:buFont typeface="Wingdings" pitchFamily="2" charset="2"/>
              <a:buChar char="ü"/>
            </a:pPr>
            <a:endParaRPr lang="en-US" sz="1200" dirty="0" smtClean="0"/>
          </a:p>
          <a:p>
            <a:pPr lvl="2">
              <a:buFont typeface="Wingdings" pitchFamily="2" charset="2"/>
              <a:buChar char="ü"/>
            </a:pPr>
            <a:endParaRPr lang="en-US" sz="1200" dirty="0" smtClean="0"/>
          </a:p>
          <a:p>
            <a:pPr lvl="2">
              <a:buFont typeface="Wingdings" pitchFamily="2" charset="2"/>
              <a:buChar char="ü"/>
            </a:pPr>
            <a:endParaRPr lang="en-US" sz="1200" dirty="0" smtClean="0"/>
          </a:p>
          <a:p>
            <a:pPr lvl="2">
              <a:buFont typeface="Wingdings" pitchFamily="2" charset="2"/>
              <a:buChar char="ü"/>
            </a:pPr>
            <a:endParaRPr lang="en-US" sz="1200" dirty="0" smtClean="0"/>
          </a:p>
          <a:p>
            <a:pPr lvl="2">
              <a:buFont typeface="Wingdings" pitchFamily="2" charset="2"/>
              <a:buChar char="ü"/>
            </a:pPr>
            <a:endParaRPr lang="en-US" sz="1200" dirty="0" smtClean="0"/>
          </a:p>
          <a:p>
            <a:pPr lvl="2">
              <a:buFont typeface="Wingdings" pitchFamily="2" charset="2"/>
              <a:buChar char="ü"/>
            </a:pPr>
            <a:endParaRPr lang="en-US" sz="1200" dirty="0" smtClean="0"/>
          </a:p>
          <a:p>
            <a:pPr lvl="2">
              <a:buFont typeface="Wingdings" pitchFamily="2" charset="2"/>
              <a:buChar char="ü"/>
            </a:pPr>
            <a:endParaRPr lang="en-US" sz="1200" dirty="0" smtClean="0"/>
          </a:p>
          <a:p>
            <a:pPr lvl="2">
              <a:buFont typeface="Wingdings" pitchFamily="2" charset="2"/>
              <a:buChar char="ü"/>
            </a:pPr>
            <a:endParaRPr lang="en-US" sz="1200" dirty="0" smtClean="0"/>
          </a:p>
          <a:p>
            <a:pPr lvl="2">
              <a:buFont typeface="Wingdings" pitchFamily="2" charset="2"/>
              <a:buChar char="ü"/>
            </a:pPr>
            <a:endParaRPr lang="en-US" sz="1200" dirty="0" smtClean="0"/>
          </a:p>
          <a:p>
            <a:pPr lvl="2">
              <a:buFont typeface="Wingdings" pitchFamily="2" charset="2"/>
              <a:buChar char="ü"/>
            </a:pPr>
            <a:endParaRPr lang="en-US" sz="1200" dirty="0" smtClean="0"/>
          </a:p>
          <a:p>
            <a:pPr lvl="2">
              <a:buFont typeface="Wingdings" pitchFamily="2" charset="2"/>
              <a:buChar char="ü"/>
            </a:pPr>
            <a:endParaRPr lang="en-US" sz="1200" dirty="0" smtClean="0"/>
          </a:p>
          <a:p>
            <a:pPr lvl="2">
              <a:buFont typeface="Wingdings" pitchFamily="2" charset="2"/>
              <a:buChar char="ü"/>
            </a:pPr>
            <a:endParaRPr lang="en-US" sz="1200" dirty="0" smtClean="0"/>
          </a:p>
          <a:p>
            <a:pPr lvl="2">
              <a:buFont typeface="Wingdings" pitchFamily="2" charset="2"/>
              <a:buChar char="ü"/>
            </a:pPr>
            <a:endParaRPr lang="en-US" sz="12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7"/>
          <p:cNvSpPr>
            <a:spLocks noGrp="1"/>
          </p:cNvSpPr>
          <p:nvPr>
            <p:ph type="sldNum" sz="quarter" idx="12"/>
          </p:nvPr>
        </p:nvSpPr>
        <p:spPr/>
        <p:txBody>
          <a:bodyPr/>
          <a:lstStyle/>
          <a:p>
            <a:pPr>
              <a:defRPr/>
            </a:pPr>
            <a:fld id="{474AC1CA-F02D-4CCE-9DD1-B60C0E2A6F71}" type="slidenum">
              <a:rPr lang="en-US"/>
              <a:pPr>
                <a:defRPr/>
              </a:pPr>
              <a:t>15</a:t>
            </a:fld>
            <a:endParaRPr lang="en-US"/>
          </a:p>
        </p:txBody>
      </p:sp>
      <p:sp>
        <p:nvSpPr>
          <p:cNvPr id="370690" name="Rectangle 2"/>
          <p:cNvSpPr>
            <a:spLocks noGrp="1"/>
          </p:cNvSpPr>
          <p:nvPr>
            <p:ph type="title"/>
          </p:nvPr>
        </p:nvSpPr>
        <p:spPr bwMode="auto"/>
        <p:txBody>
          <a:bodyPr wrap="square" lIns="91440" tIns="45720" rIns="91440" bIns="45720" numCol="1" anchorCtr="0" compatLnSpc="1">
            <a:prstTxWarp prst="textNoShape">
              <a:avLst/>
            </a:prstTxWarp>
            <a:normAutofit fontScale="90000"/>
          </a:bodyPr>
          <a:lstStyle/>
          <a:p>
            <a:pPr>
              <a:defRPr/>
            </a:pPr>
            <a:r>
              <a:rPr lang="en-US" sz="3700" dirty="0" err="1" smtClean="0">
                <a:effectLst/>
              </a:rPr>
              <a:t>Razones</a:t>
            </a:r>
            <a:r>
              <a:rPr lang="en-US" sz="3700" dirty="0" smtClean="0">
                <a:effectLst/>
              </a:rPr>
              <a:t> de </a:t>
            </a:r>
            <a:r>
              <a:rPr lang="en-US" sz="3700" dirty="0" err="1" smtClean="0">
                <a:effectLst/>
              </a:rPr>
              <a:t>Denegación</a:t>
            </a:r>
            <a:r>
              <a:rPr lang="en-US" sz="3700" dirty="0" smtClean="0">
                <a:effectLst/>
              </a:rPr>
              <a:t> a Planes de </a:t>
            </a:r>
            <a:r>
              <a:rPr lang="en-US" sz="3700" dirty="0" err="1" smtClean="0">
                <a:effectLst/>
              </a:rPr>
              <a:t>Trabajo</a:t>
            </a:r>
            <a:r>
              <a:rPr lang="en-US" sz="3700" dirty="0" smtClean="0">
                <a:effectLst/>
              </a:rPr>
              <a:t>: </a:t>
            </a:r>
          </a:p>
        </p:txBody>
      </p:sp>
      <p:sp>
        <p:nvSpPr>
          <p:cNvPr id="179203" name="Rectangle 3"/>
          <p:cNvSpPr>
            <a:spLocks noGrp="1"/>
          </p:cNvSpPr>
          <p:nvPr>
            <p:ph type="body" idx="1"/>
          </p:nvPr>
        </p:nvSpPr>
        <p:spPr/>
        <p:txBody>
          <a:bodyPr/>
          <a:lstStyle/>
          <a:p>
            <a:pPr lvl="2">
              <a:buFont typeface="Wingdings" pitchFamily="2" charset="2"/>
              <a:buChar char="ü"/>
            </a:pPr>
            <a:r>
              <a:rPr lang="en-US" sz="2000" dirty="0" smtClean="0"/>
              <a:t>No </a:t>
            </a:r>
            <a:r>
              <a:rPr lang="en-US" sz="2000" dirty="0" err="1" smtClean="0"/>
              <a:t>cumple</a:t>
            </a:r>
            <a:r>
              <a:rPr lang="en-US" sz="2000" dirty="0" smtClean="0"/>
              <a:t> con los </a:t>
            </a:r>
            <a:r>
              <a:rPr lang="en-US" sz="2000" dirty="0" err="1" smtClean="0"/>
              <a:t>requisitos</a:t>
            </a:r>
            <a:r>
              <a:rPr lang="en-US" sz="2000" dirty="0" smtClean="0"/>
              <a:t> del </a:t>
            </a:r>
            <a:r>
              <a:rPr lang="en-US" sz="2000" dirty="0" err="1" smtClean="0"/>
              <a:t>Programa</a:t>
            </a:r>
            <a:r>
              <a:rPr lang="en-US" sz="2000" dirty="0" smtClean="0"/>
              <a:t> Federal.</a:t>
            </a:r>
          </a:p>
          <a:p>
            <a:pPr lvl="2">
              <a:buFont typeface="Wingdings" pitchFamily="2" charset="2"/>
              <a:buChar char="ü"/>
            </a:pPr>
            <a:endParaRPr lang="en-US" sz="2000" dirty="0" smtClean="0"/>
          </a:p>
          <a:p>
            <a:pPr lvl="2">
              <a:buFont typeface="Wingdings" pitchFamily="2" charset="2"/>
              <a:buChar char="ü"/>
            </a:pPr>
            <a:r>
              <a:rPr lang="en-US" sz="2000" dirty="0" smtClean="0"/>
              <a:t>No </a:t>
            </a:r>
            <a:r>
              <a:rPr lang="en-US" sz="2000" dirty="0" err="1" smtClean="0"/>
              <a:t>cumple</a:t>
            </a:r>
            <a:r>
              <a:rPr lang="en-US" sz="2000" dirty="0" smtClean="0"/>
              <a:t> con </a:t>
            </a:r>
            <a:r>
              <a:rPr lang="en-US" sz="2000" dirty="0" err="1" smtClean="0"/>
              <a:t>actividades</a:t>
            </a:r>
            <a:r>
              <a:rPr lang="en-US" sz="2000" dirty="0" smtClean="0"/>
              <a:t> o </a:t>
            </a:r>
            <a:r>
              <a:rPr lang="en-US" sz="2000" dirty="0" err="1" smtClean="0"/>
              <a:t>costos</a:t>
            </a:r>
            <a:r>
              <a:rPr lang="en-US" sz="2000" dirty="0" smtClean="0"/>
              <a:t> </a:t>
            </a:r>
            <a:r>
              <a:rPr lang="en-US" sz="2000" dirty="0" err="1" smtClean="0"/>
              <a:t>razonables</a:t>
            </a:r>
            <a:r>
              <a:rPr lang="en-US" sz="2000" dirty="0" smtClean="0"/>
              <a:t>, </a:t>
            </a:r>
            <a:r>
              <a:rPr lang="en-US" sz="2000" dirty="0" err="1" smtClean="0"/>
              <a:t>permisibles</a:t>
            </a:r>
            <a:r>
              <a:rPr lang="en-US" sz="2000" dirty="0" smtClean="0"/>
              <a:t> o </a:t>
            </a:r>
            <a:r>
              <a:rPr lang="en-US" sz="2000" dirty="0" err="1" smtClean="0"/>
              <a:t>necesarios</a:t>
            </a:r>
            <a:r>
              <a:rPr lang="en-US" sz="2000" dirty="0" smtClean="0"/>
              <a:t>.</a:t>
            </a:r>
          </a:p>
          <a:p>
            <a:pPr lvl="2">
              <a:buFont typeface="Wingdings" pitchFamily="2" charset="2"/>
              <a:buNone/>
            </a:pPr>
            <a:endParaRPr lang="en-US" sz="2000" dirty="0" smtClean="0"/>
          </a:p>
          <a:p>
            <a:pPr lvl="2">
              <a:buFont typeface="Wingdings" pitchFamily="2" charset="2"/>
              <a:buChar char="ü"/>
            </a:pPr>
            <a:r>
              <a:rPr lang="en-US" sz="2000" dirty="0" smtClean="0"/>
              <a:t>Las </a:t>
            </a:r>
            <a:r>
              <a:rPr lang="en-US" sz="2000" dirty="0" err="1" smtClean="0"/>
              <a:t>Modificaciones</a:t>
            </a:r>
            <a:r>
              <a:rPr lang="en-US" sz="2000" dirty="0" smtClean="0"/>
              <a:t> </a:t>
            </a:r>
            <a:r>
              <a:rPr lang="en-US" sz="2000" dirty="0" err="1" smtClean="0"/>
              <a:t>solicitadas</a:t>
            </a:r>
            <a:r>
              <a:rPr lang="en-US" sz="2000" dirty="0" smtClean="0"/>
              <a:t> no </a:t>
            </a:r>
            <a:r>
              <a:rPr lang="en-US" sz="2000" dirty="0" err="1" smtClean="0"/>
              <a:t>fueron</a:t>
            </a:r>
            <a:r>
              <a:rPr lang="en-US" sz="2000" dirty="0" smtClean="0"/>
              <a:t> </a:t>
            </a:r>
            <a:r>
              <a:rPr lang="en-US" sz="2000" dirty="0" err="1" smtClean="0"/>
              <a:t>sometidas</a:t>
            </a:r>
            <a:r>
              <a:rPr lang="en-US" sz="2000" dirty="0" smtClean="0"/>
              <a:t> </a:t>
            </a:r>
            <a:r>
              <a:rPr lang="en-US" sz="2000" dirty="0" err="1" smtClean="0"/>
              <a:t>dentro</a:t>
            </a:r>
            <a:r>
              <a:rPr lang="en-US" sz="2000" dirty="0" smtClean="0"/>
              <a:t> del </a:t>
            </a:r>
            <a:r>
              <a:rPr lang="en-US" sz="2000" dirty="0" err="1" smtClean="0"/>
              <a:t>período</a:t>
            </a:r>
            <a:r>
              <a:rPr lang="en-US" sz="2000" dirty="0" smtClean="0"/>
              <a:t> </a:t>
            </a:r>
            <a:r>
              <a:rPr lang="en-US" sz="2000" dirty="0" err="1" smtClean="0"/>
              <a:t>estipulado</a:t>
            </a:r>
            <a:r>
              <a:rPr lang="en-US" sz="2000" dirty="0" smtClean="0"/>
              <a:t>.</a:t>
            </a:r>
          </a:p>
          <a:p>
            <a:pPr lvl="2">
              <a:buFont typeface="Wingdings" pitchFamily="2" charset="2"/>
              <a:buNone/>
            </a:pPr>
            <a:endParaRPr lang="en-US" sz="2000" dirty="0" smtClean="0"/>
          </a:p>
          <a:p>
            <a:pPr lvl="2">
              <a:buFont typeface="Wingdings" pitchFamily="2" charset="2"/>
              <a:buChar char="ü"/>
            </a:pPr>
            <a:r>
              <a:rPr lang="en-US" sz="2000" dirty="0" err="1" smtClean="0"/>
              <a:t>Por</a:t>
            </a:r>
            <a:r>
              <a:rPr lang="en-US" sz="2000" dirty="0" smtClean="0"/>
              <a:t> </a:t>
            </a:r>
            <a:r>
              <a:rPr lang="en-US" sz="2000" dirty="0" err="1" smtClean="0"/>
              <a:t>disponibilidad</a:t>
            </a:r>
            <a:r>
              <a:rPr lang="en-US" sz="2000" dirty="0" smtClean="0"/>
              <a:t> de </a:t>
            </a:r>
            <a:r>
              <a:rPr lang="en-US" sz="2000" dirty="0" err="1" smtClean="0"/>
              <a:t>fondos</a:t>
            </a:r>
            <a:r>
              <a:rPr lang="en-US" sz="2000" dirty="0" smtClean="0"/>
              <a:t> </a:t>
            </a:r>
            <a:r>
              <a:rPr lang="en-US" sz="2000" dirty="0" err="1" smtClean="0"/>
              <a:t>federales</a:t>
            </a:r>
            <a:r>
              <a:rPr lang="en-US" sz="2000" dirty="0"/>
              <a:t>.</a:t>
            </a:r>
            <a:endParaRPr lang="en-US" sz="2000" dirty="0" smtClean="0"/>
          </a:p>
          <a:p>
            <a:pPr marL="630238" lvl="2" indent="0">
              <a:buNone/>
            </a:pPr>
            <a:endParaRPr lang="en-US" sz="2000" dirty="0" smtClean="0"/>
          </a:p>
          <a:p>
            <a:pPr lvl="2">
              <a:buFont typeface="Wingdings" pitchFamily="2" charset="2"/>
              <a:buChar char="ü"/>
            </a:pPr>
            <a:r>
              <a:rPr lang="en-US" sz="2000" dirty="0" smtClean="0"/>
              <a:t>El Plan </a:t>
            </a:r>
            <a:r>
              <a:rPr lang="en-US" sz="2000" dirty="0" err="1" smtClean="0"/>
              <a:t>fue</a:t>
            </a:r>
            <a:r>
              <a:rPr lang="en-US" sz="2000" dirty="0" smtClean="0"/>
              <a:t> </a:t>
            </a:r>
            <a:r>
              <a:rPr lang="en-US" sz="2000" dirty="0" err="1" smtClean="0"/>
              <a:t>sometido</a:t>
            </a:r>
            <a:r>
              <a:rPr lang="en-US" sz="2000" dirty="0" smtClean="0"/>
              <a:t> </a:t>
            </a:r>
            <a:r>
              <a:rPr lang="en-US" sz="2000" dirty="0" err="1" smtClean="0"/>
              <a:t>fuera</a:t>
            </a:r>
            <a:r>
              <a:rPr lang="en-US" sz="2000" dirty="0" smtClean="0"/>
              <a:t> del </a:t>
            </a:r>
            <a:r>
              <a:rPr lang="en-US" sz="2000" dirty="0" err="1" smtClean="0"/>
              <a:t>ciclo</a:t>
            </a:r>
            <a:r>
              <a:rPr lang="en-US" sz="2000" dirty="0" smtClean="0"/>
              <a:t> sin </a:t>
            </a:r>
            <a:r>
              <a:rPr lang="en-US" sz="2000" dirty="0" err="1" smtClean="0"/>
              <a:t>carta</a:t>
            </a:r>
            <a:r>
              <a:rPr lang="en-US" sz="2000" dirty="0" smtClean="0"/>
              <a:t> de </a:t>
            </a:r>
            <a:r>
              <a:rPr lang="en-US" sz="2000" dirty="0" err="1" smtClean="0"/>
              <a:t>iniciativa</a:t>
            </a:r>
            <a:r>
              <a:rPr lang="en-US" sz="2000" dirty="0" smtClean="0"/>
              <a:t> del </a:t>
            </a:r>
            <a:r>
              <a:rPr lang="en-US" sz="2000" dirty="0" err="1" smtClean="0"/>
              <a:t>Secretario</a:t>
            </a:r>
            <a:r>
              <a:rPr lang="en-US" sz="2000" dirty="0"/>
              <a:t> </a:t>
            </a:r>
            <a:r>
              <a:rPr lang="en-US" sz="2000" dirty="0" smtClean="0"/>
              <a:t>o la </a:t>
            </a:r>
            <a:r>
              <a:rPr lang="en-US" sz="2000" dirty="0" err="1" smtClean="0"/>
              <a:t>dispensa</a:t>
            </a:r>
            <a:r>
              <a:rPr lang="en-US" sz="2000" dirty="0" smtClean="0"/>
              <a:t> de la </a:t>
            </a:r>
            <a:r>
              <a:rPr lang="en-US" sz="2000" dirty="0" err="1" smtClean="0"/>
              <a:t>Subsecretaría</a:t>
            </a:r>
            <a:r>
              <a:rPr lang="en-US" sz="2000" dirty="0" smtClean="0"/>
              <a:t> </a:t>
            </a:r>
            <a:r>
              <a:rPr lang="en-US" sz="2000" dirty="0" err="1" smtClean="0"/>
              <a:t>para</a:t>
            </a:r>
            <a:r>
              <a:rPr lang="en-US" sz="2000" dirty="0" smtClean="0"/>
              <a:t> </a:t>
            </a:r>
            <a:r>
              <a:rPr lang="en-US" sz="2000" dirty="0" err="1"/>
              <a:t>A</a:t>
            </a:r>
            <a:r>
              <a:rPr lang="en-US" sz="2000" dirty="0" err="1" smtClean="0"/>
              <a:t>suntos</a:t>
            </a:r>
            <a:r>
              <a:rPr lang="en-US" sz="2000" dirty="0" smtClean="0"/>
              <a:t> </a:t>
            </a:r>
            <a:r>
              <a:rPr lang="en-US" sz="2000" dirty="0" err="1" smtClean="0"/>
              <a:t>Académicos</a:t>
            </a:r>
            <a:r>
              <a:rPr lang="en-US" sz="2000" dirty="0" smtClean="0"/>
              <a:t>.</a:t>
            </a:r>
            <a:endParaRPr lang="en-US" sz="1200" dirty="0" smtClean="0"/>
          </a:p>
          <a:p>
            <a:pPr lvl="2">
              <a:buFont typeface="Wingdings" pitchFamily="2" charset="2"/>
              <a:buChar char="ü"/>
            </a:pPr>
            <a:endParaRPr lang="en-US" sz="1200" dirty="0" smtClean="0"/>
          </a:p>
          <a:p>
            <a:pPr lvl="2">
              <a:buFont typeface="Wingdings" pitchFamily="2" charset="2"/>
              <a:buChar char="ü"/>
            </a:pPr>
            <a:endParaRPr lang="en-US" sz="1200" dirty="0" smtClean="0"/>
          </a:p>
          <a:p>
            <a:pPr lvl="2">
              <a:buFont typeface="Wingdings" pitchFamily="2" charset="2"/>
              <a:buChar char="ü"/>
            </a:pPr>
            <a:endParaRPr lang="en-US" sz="1200" dirty="0" smtClean="0"/>
          </a:p>
          <a:p>
            <a:pPr lvl="2">
              <a:buFont typeface="Wingdings" pitchFamily="2" charset="2"/>
              <a:buChar char="ü"/>
            </a:pPr>
            <a:endParaRPr lang="en-US" sz="1200" dirty="0" smtClean="0"/>
          </a:p>
          <a:p>
            <a:pPr lvl="2">
              <a:buFont typeface="Wingdings" pitchFamily="2" charset="2"/>
              <a:buChar char="ü"/>
            </a:pPr>
            <a:endParaRPr lang="en-US" sz="1400" dirty="0" smtClean="0"/>
          </a:p>
          <a:p>
            <a:pPr lvl="2">
              <a:buFont typeface="Wingdings" pitchFamily="2" charset="2"/>
              <a:buChar char="ü"/>
            </a:pPr>
            <a:endParaRPr lang="en-US" sz="1200" dirty="0" smtClean="0"/>
          </a:p>
          <a:p>
            <a:pPr lvl="2">
              <a:buFont typeface="Wingdings" pitchFamily="2" charset="2"/>
              <a:buChar char="ü"/>
            </a:pPr>
            <a:endParaRPr lang="en-US" sz="1200" dirty="0" smtClean="0"/>
          </a:p>
          <a:p>
            <a:pPr lvl="2">
              <a:buFont typeface="Wingdings" pitchFamily="2" charset="2"/>
              <a:buChar char="ü"/>
            </a:pPr>
            <a:endParaRPr lang="en-US" sz="1200" dirty="0" smtClean="0"/>
          </a:p>
          <a:p>
            <a:pPr lvl="2">
              <a:buFont typeface="Wingdings" pitchFamily="2" charset="2"/>
              <a:buChar char="ü"/>
            </a:pPr>
            <a:endParaRPr lang="en-US" sz="1200" dirty="0" smtClean="0"/>
          </a:p>
          <a:p>
            <a:pPr lvl="2">
              <a:buFont typeface="Wingdings" pitchFamily="2" charset="2"/>
              <a:buChar char="ü"/>
            </a:pPr>
            <a:endParaRPr lang="en-US" sz="1200" dirty="0" smtClean="0"/>
          </a:p>
          <a:p>
            <a:pPr lvl="2">
              <a:buFont typeface="Wingdings" pitchFamily="2" charset="2"/>
              <a:buChar char="ü"/>
            </a:pPr>
            <a:endParaRPr lang="en-US" sz="1200" dirty="0" smtClean="0"/>
          </a:p>
          <a:p>
            <a:pPr lvl="2">
              <a:buFont typeface="Wingdings" pitchFamily="2" charset="2"/>
              <a:buChar char="ü"/>
            </a:pPr>
            <a:endParaRPr lang="en-US" sz="1200" dirty="0" smtClean="0"/>
          </a:p>
          <a:p>
            <a:pPr lvl="2">
              <a:buFont typeface="Wingdings" pitchFamily="2" charset="2"/>
              <a:buChar char="ü"/>
            </a:pPr>
            <a:endParaRPr lang="en-US" sz="1200" dirty="0" smtClean="0"/>
          </a:p>
          <a:p>
            <a:pPr lvl="2">
              <a:buFont typeface="Wingdings" pitchFamily="2" charset="2"/>
              <a:buChar char="ü"/>
            </a:pPr>
            <a:endParaRPr lang="en-US" sz="1200" dirty="0" smtClean="0"/>
          </a:p>
          <a:p>
            <a:pPr lvl="2">
              <a:buFont typeface="Wingdings" pitchFamily="2" charset="2"/>
              <a:buChar char="ü"/>
            </a:pPr>
            <a:endParaRPr lang="en-US" sz="12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4DFA576E-CB24-469B-BEF8-408C03C34F1F}" type="slidenum">
              <a:rPr lang="en-US" smtClean="0"/>
              <a:pPr>
                <a:defRPr/>
              </a:pPr>
              <a:t>16</a:t>
            </a:fld>
            <a:endParaRPr lang="en-US"/>
          </a:p>
        </p:txBody>
      </p:sp>
      <p:sp>
        <p:nvSpPr>
          <p:cNvPr id="180226" name="Rectangle 3"/>
          <p:cNvSpPr>
            <a:spLocks noGrp="1"/>
          </p:cNvSpPr>
          <p:nvPr>
            <p:ph type="body" idx="1"/>
          </p:nvPr>
        </p:nvSpPr>
        <p:spPr>
          <a:xfrm>
            <a:off x="533400" y="685800"/>
            <a:ext cx="8229600" cy="5376863"/>
          </a:xfrm>
          <a:ln>
            <a:solidFill>
              <a:schemeClr val="accent1"/>
            </a:solidFill>
          </a:ln>
        </p:spPr>
        <p:txBody>
          <a:bodyPr/>
          <a:lstStyle/>
          <a:p>
            <a:pPr lvl="0" algn="just">
              <a:buClr>
                <a:srgbClr val="72A376"/>
              </a:buClr>
              <a:buNone/>
            </a:pPr>
            <a:r>
              <a:rPr lang="en-US" sz="2000" dirty="0" smtClean="0"/>
              <a:t>   </a:t>
            </a:r>
          </a:p>
          <a:p>
            <a:pPr lvl="0" algn="just">
              <a:buClr>
                <a:srgbClr val="72A376"/>
              </a:buClr>
              <a:buNone/>
            </a:pPr>
            <a:r>
              <a:rPr lang="en-US" sz="2000" dirty="0" smtClean="0">
                <a:solidFill>
                  <a:prstClr val="black"/>
                </a:solidFill>
              </a:rPr>
              <a:t>   PARA INFORMACIÓN ADICIONAL, PUEDE COMUNICARSE CON EL PERSONAL DE LA UNIDAD:                                                   </a:t>
            </a:r>
          </a:p>
          <a:p>
            <a:pPr lvl="0" algn="just">
              <a:buClr>
                <a:srgbClr val="72A376"/>
              </a:buClr>
              <a:buNone/>
            </a:pPr>
            <a:endParaRPr lang="en-US" sz="2000" dirty="0" smtClean="0">
              <a:solidFill>
                <a:prstClr val="black"/>
              </a:solidFill>
            </a:endParaRPr>
          </a:p>
          <a:p>
            <a:pPr lvl="0" algn="just">
              <a:buClr>
                <a:srgbClr val="72A376"/>
              </a:buClr>
              <a:buNone/>
            </a:pPr>
            <a:endParaRPr lang="en-US" sz="2000" dirty="0" smtClean="0">
              <a:solidFill>
                <a:prstClr val="black"/>
              </a:solidFill>
            </a:endParaRPr>
          </a:p>
          <a:p>
            <a:pPr lvl="0">
              <a:buClr>
                <a:srgbClr val="72A376"/>
              </a:buClr>
              <a:buNone/>
            </a:pPr>
            <a:endParaRPr lang="en-US" sz="2000" dirty="0" smtClean="0">
              <a:solidFill>
                <a:prstClr val="black"/>
              </a:solidFill>
            </a:endParaRPr>
          </a:p>
          <a:p>
            <a:pPr marL="914400" lvl="2" indent="0">
              <a:buClr>
                <a:srgbClr val="B0CCB0"/>
              </a:buClr>
              <a:buNone/>
            </a:pPr>
            <a:r>
              <a:rPr lang="en-US" sz="1600" dirty="0" smtClean="0">
                <a:solidFill>
                  <a:prstClr val="black"/>
                </a:solidFill>
              </a:rPr>
              <a:t> </a:t>
            </a:r>
          </a:p>
          <a:p>
            <a:pPr marL="914400" lvl="2" indent="0">
              <a:buClr>
                <a:srgbClr val="B0CCB0"/>
              </a:buClr>
              <a:buNone/>
            </a:pPr>
            <a:endParaRPr lang="en-US" sz="1600" dirty="0" smtClean="0">
              <a:solidFill>
                <a:prstClr val="black"/>
              </a:solidFill>
            </a:endParaRPr>
          </a:p>
          <a:p>
            <a:pPr marL="914400" lvl="2" indent="0">
              <a:buClr>
                <a:srgbClr val="B0CCB0"/>
              </a:buClr>
              <a:buNone/>
            </a:pPr>
            <a:endParaRPr lang="en-US" sz="1600" dirty="0" smtClean="0">
              <a:solidFill>
                <a:prstClr val="black"/>
              </a:solidFill>
            </a:endParaRPr>
          </a:p>
          <a:p>
            <a:pPr marL="914400" lvl="2" indent="0">
              <a:buClr>
                <a:srgbClr val="B0CCB0"/>
              </a:buClr>
              <a:buNone/>
            </a:pPr>
            <a:endParaRPr lang="en-US" sz="1600" dirty="0" smtClean="0">
              <a:solidFill>
                <a:prstClr val="black"/>
              </a:solidFill>
            </a:endParaRPr>
          </a:p>
          <a:p>
            <a:pPr marL="914400" lvl="2" indent="0">
              <a:buClr>
                <a:srgbClr val="B0CCB0"/>
              </a:buClr>
              <a:buNone/>
            </a:pPr>
            <a:endParaRPr lang="en-US" sz="1600" dirty="0" smtClean="0">
              <a:solidFill>
                <a:prstClr val="black"/>
              </a:solidFill>
            </a:endParaRPr>
          </a:p>
          <a:p>
            <a:pPr lvl="0">
              <a:buClr>
                <a:srgbClr val="72A376"/>
              </a:buClr>
              <a:buNone/>
            </a:pPr>
            <a:r>
              <a:rPr lang="en-US" sz="1600" dirty="0" smtClean="0">
                <a:solidFill>
                  <a:prstClr val="black"/>
                </a:solidFill>
              </a:rPr>
              <a:t>   </a:t>
            </a:r>
            <a:r>
              <a:rPr lang="en-US" sz="1600" b="1" dirty="0" smtClean="0">
                <a:solidFill>
                  <a:prstClr val="black"/>
                </a:solidFill>
              </a:rPr>
              <a:t>Los </a:t>
            </a:r>
            <a:r>
              <a:rPr lang="en-US" sz="1600" b="1" dirty="0" err="1" smtClean="0">
                <a:solidFill>
                  <a:prstClr val="black"/>
                </a:solidFill>
              </a:rPr>
              <a:t>manuales</a:t>
            </a:r>
            <a:r>
              <a:rPr lang="en-US" sz="1600" b="1" dirty="0" smtClean="0">
                <a:solidFill>
                  <a:prstClr val="black"/>
                </a:solidFill>
              </a:rPr>
              <a:t> y </a:t>
            </a:r>
            <a:r>
              <a:rPr lang="en-US" sz="1600" b="1" dirty="0" err="1" smtClean="0">
                <a:solidFill>
                  <a:prstClr val="black"/>
                </a:solidFill>
              </a:rPr>
              <a:t>secciones</a:t>
            </a:r>
            <a:r>
              <a:rPr lang="en-US" sz="1600" b="1" dirty="0" smtClean="0">
                <a:solidFill>
                  <a:prstClr val="black"/>
                </a:solidFill>
              </a:rPr>
              <a:t> de ley de </a:t>
            </a:r>
            <a:r>
              <a:rPr lang="en-US" sz="1600" b="1" dirty="0" err="1" smtClean="0">
                <a:solidFill>
                  <a:prstClr val="black"/>
                </a:solidFill>
              </a:rPr>
              <a:t>cada</a:t>
            </a:r>
            <a:r>
              <a:rPr lang="en-US" sz="1600" b="1" dirty="0" smtClean="0">
                <a:solidFill>
                  <a:prstClr val="black"/>
                </a:solidFill>
              </a:rPr>
              <a:t> </a:t>
            </a:r>
            <a:r>
              <a:rPr lang="en-US" sz="1600" b="1" dirty="0" err="1" smtClean="0">
                <a:solidFill>
                  <a:prstClr val="black"/>
                </a:solidFill>
              </a:rPr>
              <a:t>programa</a:t>
            </a:r>
            <a:r>
              <a:rPr lang="en-US" sz="1600" b="1" dirty="0" smtClean="0">
                <a:solidFill>
                  <a:prstClr val="black"/>
                </a:solidFill>
              </a:rPr>
              <a:t> los </a:t>
            </a:r>
            <a:r>
              <a:rPr lang="en-US" sz="1600" b="1" dirty="0" err="1" smtClean="0">
                <a:solidFill>
                  <a:prstClr val="black"/>
                </a:solidFill>
              </a:rPr>
              <a:t>podrán</a:t>
            </a:r>
            <a:r>
              <a:rPr lang="en-US" sz="1600" b="1" dirty="0" smtClean="0">
                <a:solidFill>
                  <a:prstClr val="black"/>
                </a:solidFill>
              </a:rPr>
              <a:t> </a:t>
            </a:r>
            <a:r>
              <a:rPr lang="en-US" sz="1600" b="1" dirty="0" err="1" smtClean="0">
                <a:solidFill>
                  <a:prstClr val="black"/>
                </a:solidFill>
              </a:rPr>
              <a:t>encontrar</a:t>
            </a:r>
            <a:r>
              <a:rPr lang="en-US" sz="1600" b="1" dirty="0" smtClean="0">
                <a:solidFill>
                  <a:prstClr val="black"/>
                </a:solidFill>
              </a:rPr>
              <a:t> en el</a:t>
            </a:r>
            <a:r>
              <a:rPr lang="es-ES" sz="1600" b="1" kern="0" dirty="0" smtClean="0">
                <a:solidFill>
                  <a:prstClr val="black"/>
                </a:solidFill>
                <a:latin typeface="Century Gothic"/>
              </a:rPr>
              <a:t>  </a:t>
            </a:r>
            <a:r>
              <a:rPr lang="es-ES" sz="1600" b="1" kern="0" dirty="0" smtClean="0">
                <a:solidFill>
                  <a:prstClr val="black"/>
                </a:solidFill>
                <a:latin typeface="Lucida Sans Unicode (Body)"/>
              </a:rPr>
              <a:t>Portal del Departamento: </a:t>
            </a:r>
          </a:p>
          <a:p>
            <a:pPr lvl="0">
              <a:buClr>
                <a:srgbClr val="72A376"/>
              </a:buClr>
              <a:buNone/>
            </a:pPr>
            <a:endParaRPr lang="en-US" sz="900" dirty="0" smtClean="0">
              <a:solidFill>
                <a:prstClr val="black"/>
              </a:solidFill>
            </a:endParaRPr>
          </a:p>
          <a:p>
            <a:pPr lvl="0">
              <a:buClr>
                <a:srgbClr val="72A376"/>
              </a:buClr>
            </a:pPr>
            <a:r>
              <a:rPr lang="en-US" sz="1400" dirty="0" smtClean="0">
                <a:solidFill>
                  <a:prstClr val="black"/>
                </a:solidFill>
                <a:hlinkClick r:id="rId3"/>
              </a:rPr>
              <a:t>http://www.de.gobierno.pr/tags/fondos-federales</a:t>
            </a:r>
            <a:endParaRPr lang="en-US" sz="1400" dirty="0" smtClean="0">
              <a:solidFill>
                <a:prstClr val="black"/>
              </a:solidFill>
            </a:endParaRPr>
          </a:p>
          <a:p>
            <a:pPr>
              <a:buFont typeface="Wingdings 3" pitchFamily="18" charset="2"/>
              <a:buNone/>
            </a:pPr>
            <a:endParaRPr lang="en-US" sz="2000" dirty="0" smtClean="0"/>
          </a:p>
        </p:txBody>
      </p:sp>
      <p:graphicFrame>
        <p:nvGraphicFramePr>
          <p:cNvPr id="11" name="Table 10"/>
          <p:cNvGraphicFramePr>
            <a:graphicFrameLocks noGrp="1"/>
          </p:cNvGraphicFramePr>
          <p:nvPr>
            <p:extLst>
              <p:ext uri="{D42A27DB-BD31-4B8C-83A1-F6EECF244321}">
                <p14:modId xmlns:p14="http://schemas.microsoft.com/office/powerpoint/2010/main" val="3354276607"/>
              </p:ext>
            </p:extLst>
          </p:nvPr>
        </p:nvGraphicFramePr>
        <p:xfrm>
          <a:off x="762000" y="1981200"/>
          <a:ext cx="7696200" cy="1468120"/>
        </p:xfrm>
        <a:graphic>
          <a:graphicData uri="http://schemas.openxmlformats.org/drawingml/2006/table">
            <a:tbl>
              <a:tblPr firstRow="1" bandRow="1">
                <a:tableStyleId>{5C22544A-7EE6-4342-B048-85BDC9FD1C3A}</a:tableStyleId>
              </a:tblPr>
              <a:tblGrid>
                <a:gridCol w="2037229"/>
                <a:gridCol w="1886324"/>
                <a:gridCol w="1207247"/>
                <a:gridCol w="2565400"/>
              </a:tblGrid>
              <a:tr h="370840">
                <a:tc>
                  <a:txBody>
                    <a:bodyPr/>
                    <a:lstStyle/>
                    <a:p>
                      <a:pPr algn="ctr"/>
                      <a:r>
                        <a:rPr lang="en-US" sz="1600" dirty="0" smtClean="0"/>
                        <a:t>NOMBRE</a:t>
                      </a:r>
                      <a:endParaRPr lang="en-US" sz="1600" dirty="0"/>
                    </a:p>
                  </a:txBody>
                  <a:tcPr/>
                </a:tc>
                <a:tc>
                  <a:txBody>
                    <a:bodyPr/>
                    <a:lstStyle/>
                    <a:p>
                      <a:pPr algn="ctr"/>
                      <a:r>
                        <a:rPr lang="en-US" sz="1600" dirty="0" smtClean="0"/>
                        <a:t>PUESTO</a:t>
                      </a:r>
                      <a:endParaRPr lang="en-US" sz="1600" dirty="0"/>
                    </a:p>
                  </a:txBody>
                  <a:tcPr/>
                </a:tc>
                <a:tc>
                  <a:txBody>
                    <a:bodyPr/>
                    <a:lstStyle/>
                    <a:p>
                      <a:pPr algn="ctr"/>
                      <a:r>
                        <a:rPr lang="en-US" sz="1600" dirty="0" smtClean="0"/>
                        <a:t>TELEFONO</a:t>
                      </a:r>
                      <a:endParaRPr lang="en-US" sz="1600" dirty="0"/>
                    </a:p>
                  </a:txBody>
                  <a:tcPr/>
                </a:tc>
                <a:tc>
                  <a:txBody>
                    <a:bodyPr/>
                    <a:lstStyle/>
                    <a:p>
                      <a:pPr algn="ctr"/>
                      <a:r>
                        <a:rPr lang="en-US" sz="1600" dirty="0" smtClean="0"/>
                        <a:t>CORREOS</a:t>
                      </a:r>
                      <a:r>
                        <a:rPr lang="en-US" sz="1600" baseline="0" dirty="0" smtClean="0"/>
                        <a:t> ELECTRONICOS</a:t>
                      </a:r>
                      <a:endParaRPr lang="en-US" sz="1600" dirty="0"/>
                    </a:p>
                  </a:txBody>
                  <a:tcPr/>
                </a:tc>
              </a:tr>
              <a:tr h="513080">
                <a:tc>
                  <a:txBody>
                    <a:bodyPr/>
                    <a:lstStyle/>
                    <a:p>
                      <a:r>
                        <a:rPr lang="en-US" sz="1400" dirty="0" smtClean="0"/>
                        <a:t>Denise Mattei Louis</a:t>
                      </a:r>
                      <a:endParaRPr lang="en-US" sz="1400" dirty="0"/>
                    </a:p>
                  </a:txBody>
                  <a:tcPr/>
                </a:tc>
                <a:tc>
                  <a:txBody>
                    <a:bodyPr/>
                    <a:lstStyle/>
                    <a:p>
                      <a:pPr algn="ctr"/>
                      <a:r>
                        <a:rPr lang="en-US" sz="1400" dirty="0" err="1" smtClean="0"/>
                        <a:t>Coordinadora</a:t>
                      </a:r>
                      <a:r>
                        <a:rPr lang="en-US" sz="1400" dirty="0" smtClean="0"/>
                        <a:t> de Planes de </a:t>
                      </a:r>
                      <a:r>
                        <a:rPr lang="en-US" sz="1400" dirty="0" err="1" smtClean="0"/>
                        <a:t>Trabajo</a:t>
                      </a:r>
                      <a:endParaRPr lang="en-US" sz="1400" dirty="0"/>
                    </a:p>
                  </a:txBody>
                  <a:tcPr/>
                </a:tc>
                <a:tc>
                  <a:txBody>
                    <a:bodyPr/>
                    <a:lstStyle/>
                    <a:p>
                      <a:r>
                        <a:rPr lang="en-US" sz="1400" dirty="0" smtClean="0"/>
                        <a:t>773-2071</a:t>
                      </a:r>
                      <a:endParaRPr lang="en-US" sz="1400" dirty="0"/>
                    </a:p>
                  </a:txBody>
                  <a:tcPr/>
                </a:tc>
                <a:tc>
                  <a:txBody>
                    <a:bodyPr/>
                    <a:lstStyle/>
                    <a:p>
                      <a:r>
                        <a:rPr lang="en-US" sz="1400" dirty="0" smtClean="0"/>
                        <a:t>Mattei_d@de.gobierno.pr</a:t>
                      </a:r>
                      <a:endParaRPr lang="en-US" sz="1400" dirty="0"/>
                    </a:p>
                  </a:txBody>
                  <a:tcPr/>
                </a:tc>
              </a:tr>
              <a:tr h="370840">
                <a:tc>
                  <a:txBody>
                    <a:bodyPr/>
                    <a:lstStyle/>
                    <a:p>
                      <a:r>
                        <a:rPr lang="en-US" sz="1400" dirty="0" smtClean="0"/>
                        <a:t>Claribel</a:t>
                      </a:r>
                      <a:r>
                        <a:rPr lang="en-US" sz="1400" baseline="0" dirty="0" smtClean="0"/>
                        <a:t> Millán</a:t>
                      </a:r>
                      <a:endParaRPr lang="en-US" sz="1400" dirty="0"/>
                    </a:p>
                  </a:txBody>
                  <a:tcPr/>
                </a:tc>
                <a:tc>
                  <a:txBody>
                    <a:bodyPr/>
                    <a:lstStyle/>
                    <a:p>
                      <a:pPr algn="ctr"/>
                      <a:r>
                        <a:rPr lang="en-US" sz="1400" dirty="0" err="1" smtClean="0"/>
                        <a:t>Secretaria</a:t>
                      </a:r>
                      <a:endParaRPr lang="en-US" sz="1400" dirty="0"/>
                    </a:p>
                  </a:txBody>
                  <a:tcPr/>
                </a:tc>
                <a:tc>
                  <a:txBody>
                    <a:bodyPr/>
                    <a:lstStyle/>
                    <a:p>
                      <a:r>
                        <a:rPr lang="en-US" sz="1400" dirty="0" smtClean="0"/>
                        <a:t>773-2380</a:t>
                      </a:r>
                      <a:endParaRPr lang="en-US" sz="1400" dirty="0"/>
                    </a:p>
                  </a:txBody>
                  <a:tcPr/>
                </a:tc>
                <a:tc>
                  <a:txBody>
                    <a:bodyPr/>
                    <a:lstStyle/>
                    <a:p>
                      <a:r>
                        <a:rPr lang="en-US" sz="1400" dirty="0" smtClean="0"/>
                        <a:t>Millan_ca@de.gobierno.pr</a:t>
                      </a:r>
                      <a:endParaRPr lang="en-US" sz="1400" dirty="0"/>
                    </a:p>
                  </a:txBody>
                  <a:tcPr/>
                </a:tc>
              </a:tr>
            </a:tbl>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themeOverride>
</file>

<file path=ppt/theme/themeOverride2.xml><?xml version="1.0" encoding="utf-8"?>
<a:themeOverride xmlns:a="http://schemas.openxmlformats.org/drawingml/2006/main">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themeOverride>
</file>

<file path=ppt/theme/themeOverride3.xml><?xml version="1.0" encoding="utf-8"?>
<a:themeOverride xmlns:a="http://schemas.openxmlformats.org/drawingml/2006/main">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themeOverride>
</file>

<file path=ppt/theme/themeOverride4.xml><?xml version="1.0" encoding="utf-8"?>
<a:themeOverride xmlns:a="http://schemas.openxmlformats.org/drawingml/2006/main">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EDD5FB6AF93B047B19DE203D1FC0EF1" ma:contentTypeVersion="9" ma:contentTypeDescription="Create a new document." ma:contentTypeScope="" ma:versionID="0c4b0ff54803a313fd49388235ab277a">
  <xsd:schema xmlns:xsd="http://www.w3.org/2001/XMLSchema" xmlns:xs="http://www.w3.org/2001/XMLSchema" xmlns:p="http://schemas.microsoft.com/office/2006/metadata/properties" xmlns:ns2="52ebaa95-055a-40f0-9bd5-856e088a933c" targetNamespace="http://schemas.microsoft.com/office/2006/metadata/properties" ma:root="true" ma:fieldsID="6786f7b91adb2ac625a1c53e47f9a39a" ns2:_="">
    <xsd:import namespace="52ebaa95-055a-40f0-9bd5-856e088a933c"/>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ebaa95-055a-40f0-9bd5-856e088a933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52ebaa95-055a-40f0-9bd5-856e088a933c">ANEQXYWM5PSU-32-23</_dlc_DocId>
    <_dlc_DocIdUrl xmlns="52ebaa95-055a-40f0-9bd5-856e088a933c">
      <Url>http://de-moss-002/_layouts/DocIdRedir.aspx?ID=ANEQXYWM5PSU-32-23</Url>
      <Description>ANEQXYWM5PSU-32-23</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17B37017-08E0-428B-BEC1-3151454303BD}"/>
</file>

<file path=customXml/itemProps2.xml><?xml version="1.0" encoding="utf-8"?>
<ds:datastoreItem xmlns:ds="http://schemas.openxmlformats.org/officeDocument/2006/customXml" ds:itemID="{DC9AC54A-6EF0-4A85-BBF8-81FDC6F77396}"/>
</file>

<file path=customXml/itemProps3.xml><?xml version="1.0" encoding="utf-8"?>
<ds:datastoreItem xmlns:ds="http://schemas.openxmlformats.org/officeDocument/2006/customXml" ds:itemID="{8581C610-903D-4A7E-9BEA-D46CC4EBCAC8}"/>
</file>

<file path=customXml/itemProps4.xml><?xml version="1.0" encoding="utf-8"?>
<ds:datastoreItem xmlns:ds="http://schemas.openxmlformats.org/officeDocument/2006/customXml" ds:itemID="{5A7C97C1-0306-465C-A305-F391AD18448D}"/>
</file>

<file path=docProps/app.xml><?xml version="1.0" encoding="utf-8"?>
<Properties xmlns="http://schemas.openxmlformats.org/officeDocument/2006/extended-properties" xmlns:vt="http://schemas.openxmlformats.org/officeDocument/2006/docPropsVTypes">
  <Template>Concourse</Template>
  <TotalTime>1601</TotalTime>
  <Words>1410</Words>
  <Application>Microsoft Office PowerPoint</Application>
  <PresentationFormat>On-screen Show (4:3)</PresentationFormat>
  <Paragraphs>248</Paragraphs>
  <Slides>16</Slides>
  <Notes>14</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Concourse</vt:lpstr>
      <vt:lpstr> PROCESO DE ADJUDICACIÓN DE FONDOS FEDERALES MEDIANTE PLANES DE TRABAJO</vt:lpstr>
      <vt:lpstr>PROPÓSITO </vt:lpstr>
      <vt:lpstr>PLAN DE TRABAJO </vt:lpstr>
      <vt:lpstr>ENTIDADES ELEGIBLES PARA  SOMETER SOLICITUDES DE FONDOS MEDIANTE PLANES DE TRABAJO</vt:lpstr>
      <vt:lpstr>PROGRAMAS EN LOS CUALES SE ADJUDICAN FONDOS FEDERALES POR MEDIO DE PLANES DE TRABAJO  </vt:lpstr>
      <vt:lpstr>MANUAL DE PROCEDIMIENTO PARA LA ADJUDICACION DE FONDOS FEDERALES</vt:lpstr>
      <vt:lpstr>CALENDARIO DE Actividades para los Ciclos de aÑo Escolar y Verano – CONT.</vt:lpstr>
      <vt:lpstr>CALENDARIO DE Actividades para los Ciclos de aÑo Escolar y Verano </vt:lpstr>
      <vt:lpstr>PowerPoint Presentation</vt:lpstr>
      <vt:lpstr> DETERMINACIÓN  DE LOS PLANES DE TRABAJO EN LA OAF </vt:lpstr>
      <vt:lpstr>PowerPoint Presentation</vt:lpstr>
      <vt:lpstr>PowerPoint Presentation</vt:lpstr>
      <vt:lpstr>DIAGRAMA DEL PROCESO DE ADJUDICACIÓN DE FONDOS FEDERALES MEDIANTE PLANES DE TRABAJO</vt:lpstr>
      <vt:lpstr>Razones  que impiden que un plan NO sea  aprobado</vt:lpstr>
      <vt:lpstr>Razones de Denegación a Planes de Trabajo: </vt:lpstr>
      <vt:lpstr>PowerPoint Presentation</vt:lpstr>
    </vt:vector>
  </TitlesOfParts>
  <Company>Deftones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María J. Roldán Vicente</cp:lastModifiedBy>
  <cp:revision>146</cp:revision>
  <cp:lastPrinted>2013-03-08T17:10:54Z</cp:lastPrinted>
  <dcterms:created xsi:type="dcterms:W3CDTF">2008-06-08T03:38:33Z</dcterms:created>
  <dcterms:modified xsi:type="dcterms:W3CDTF">2013-03-08T17:17:10Z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0x0101004EDD5FB6AF93B047B19DE203D1FC0EF1</vt:lpwstr>
  </property>
  <property fmtid="{D5CDD505-2E9C-101B-9397-08002B2CF9AE}" pid="3" name="_dlc_DocIdItemGuid">
    <vt:lpwstr>9214ed1f-d69f-49ec-b215-1f9ac631f497</vt:lpwstr>
  </property>
</Properties>
</file>